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77" r:id="rId1"/>
  </p:sldMasterIdLst>
  <p:notesMasterIdLst>
    <p:notesMasterId r:id="rId20"/>
  </p:notesMasterIdLst>
  <p:handoutMasterIdLst>
    <p:handoutMasterId r:id="rId21"/>
  </p:handoutMasterIdLst>
  <p:sldIdLst>
    <p:sldId id="256" r:id="rId2"/>
    <p:sldId id="276" r:id="rId3"/>
    <p:sldId id="262" r:id="rId4"/>
    <p:sldId id="266" r:id="rId5"/>
    <p:sldId id="263" r:id="rId6"/>
    <p:sldId id="264" r:id="rId7"/>
    <p:sldId id="267" r:id="rId8"/>
    <p:sldId id="268" r:id="rId9"/>
    <p:sldId id="269" r:id="rId10"/>
    <p:sldId id="270" r:id="rId11"/>
    <p:sldId id="271" r:id="rId12"/>
    <p:sldId id="272" r:id="rId13"/>
    <p:sldId id="273" r:id="rId14"/>
    <p:sldId id="274" r:id="rId15"/>
    <p:sldId id="260" r:id="rId16"/>
    <p:sldId id="261" r:id="rId17"/>
    <p:sldId id="257" r:id="rId18"/>
    <p:sldId id="275"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5525CB46-C58E-0448-A7B1-C6554FE1E418}">
          <p14:sldIdLst>
            <p14:sldId id="256"/>
            <p14:sldId id="276"/>
            <p14:sldId id="262"/>
            <p14:sldId id="266"/>
            <p14:sldId id="263"/>
            <p14:sldId id="264"/>
            <p14:sldId id="267"/>
            <p14:sldId id="268"/>
            <p14:sldId id="269"/>
            <p14:sldId id="270"/>
            <p14:sldId id="271"/>
            <p14:sldId id="272"/>
            <p14:sldId id="273"/>
            <p14:sldId id="274"/>
            <p14:sldId id="260"/>
            <p14:sldId id="261"/>
            <p14:sldId id="257"/>
            <p14:sldId id="275"/>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30" d="100"/>
          <a:sy n="130" d="100"/>
        </p:scale>
        <p:origin x="-968"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notesMaster" Target="notesMasters/notesMaster1.xml"/><Relationship Id="rId21" Type="http://schemas.openxmlformats.org/officeDocument/2006/relationships/handoutMaster" Target="handoutMasters/handoutMaster1.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50F3665-9F12-6747-AA26-5B38C6C9E556}" type="datetimeFigureOut">
              <a:rPr lang="en-US" smtClean="0"/>
              <a:t>2/15/12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C4F53A6-F384-364B-86D6-71C9AC8F6B5D}" type="slidenum">
              <a:rPr lang="en-US" smtClean="0"/>
              <a:t>‹#›</a:t>
            </a:fld>
            <a:endParaRPr lang="en-US"/>
          </a:p>
        </p:txBody>
      </p:sp>
    </p:spTree>
    <p:extLst>
      <p:ext uri="{BB962C8B-B14F-4D97-AF65-F5344CB8AC3E}">
        <p14:creationId xmlns:p14="http://schemas.microsoft.com/office/powerpoint/2010/main" val="28796761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5F41035-FBD8-DA48-A055-98F0B6C6DA71}" type="datetimeFigureOut">
              <a:rPr lang="en-US" smtClean="0"/>
              <a:t>2/15/12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25B764-E609-3D44-AE98-967C8C391695}" type="slidenum">
              <a:rPr lang="en-US" smtClean="0"/>
              <a:t>‹#›</a:t>
            </a:fld>
            <a:endParaRPr lang="en-US"/>
          </a:p>
        </p:txBody>
      </p:sp>
    </p:spTree>
    <p:extLst>
      <p:ext uri="{BB962C8B-B14F-4D97-AF65-F5344CB8AC3E}">
        <p14:creationId xmlns:p14="http://schemas.microsoft.com/office/powerpoint/2010/main" val="182426849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our standard disclaimer</a:t>
            </a:r>
            <a:endParaRPr lang="en-US" dirty="0"/>
          </a:p>
        </p:txBody>
      </p:sp>
      <p:sp>
        <p:nvSpPr>
          <p:cNvPr id="4" name="Slide Number Placeholder 3"/>
          <p:cNvSpPr>
            <a:spLocks noGrp="1"/>
          </p:cNvSpPr>
          <p:nvPr>
            <p:ph type="sldNum" sz="quarter" idx="10"/>
          </p:nvPr>
        </p:nvSpPr>
        <p:spPr/>
        <p:txBody>
          <a:bodyPr/>
          <a:lstStyle/>
          <a:p>
            <a:fld id="{2125B764-E609-3D44-AE98-967C8C391695}" type="slidenum">
              <a:rPr lang="en-US" smtClean="0"/>
              <a:t>2</a:t>
            </a:fld>
            <a:endParaRPr lang="en-US"/>
          </a:p>
        </p:txBody>
      </p:sp>
    </p:spTree>
    <p:extLst>
      <p:ext uri="{BB962C8B-B14F-4D97-AF65-F5344CB8AC3E}">
        <p14:creationId xmlns:p14="http://schemas.microsoft.com/office/powerpoint/2010/main" val="15870706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Something</a:t>
            </a:r>
            <a:r>
              <a:rPr lang="en-US" baseline="0" dirty="0" smtClean="0"/>
              <a:t> interesting we found was that some blockers </a:t>
            </a:r>
            <a:endParaRPr lang="en-US" dirty="0"/>
          </a:p>
        </p:txBody>
      </p:sp>
      <p:sp>
        <p:nvSpPr>
          <p:cNvPr id="4" name="Slide Number Placeholder 3"/>
          <p:cNvSpPr>
            <a:spLocks noGrp="1"/>
          </p:cNvSpPr>
          <p:nvPr>
            <p:ph type="sldNum" sz="quarter" idx="10"/>
          </p:nvPr>
        </p:nvSpPr>
        <p:spPr/>
        <p:txBody>
          <a:bodyPr/>
          <a:lstStyle/>
          <a:p>
            <a:fld id="{2125B764-E609-3D44-AE98-967C8C391695}" type="slidenum">
              <a:rPr lang="en-US" smtClean="0"/>
              <a:t>13</a:t>
            </a:fld>
            <a:endParaRPr lang="en-US"/>
          </a:p>
        </p:txBody>
      </p:sp>
    </p:spTree>
    <p:extLst>
      <p:ext uri="{BB962C8B-B14F-4D97-AF65-F5344CB8AC3E}">
        <p14:creationId xmlns:p14="http://schemas.microsoft.com/office/powerpoint/2010/main" val="25022435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Federated testing will help labs and practitioners share information about tools</a:t>
            </a:r>
            <a:endParaRPr lang="en-US" dirty="0"/>
          </a:p>
        </p:txBody>
      </p:sp>
      <p:sp>
        <p:nvSpPr>
          <p:cNvPr id="4" name="Slide Number Placeholder 3"/>
          <p:cNvSpPr>
            <a:spLocks noGrp="1"/>
          </p:cNvSpPr>
          <p:nvPr>
            <p:ph type="sldNum" sz="quarter" idx="10"/>
          </p:nvPr>
        </p:nvSpPr>
        <p:spPr/>
        <p:txBody>
          <a:bodyPr/>
          <a:lstStyle/>
          <a:p>
            <a:fld id="{2125B764-E609-3D44-AE98-967C8C391695}" type="slidenum">
              <a:rPr lang="en-US" smtClean="0"/>
              <a:t>15</a:t>
            </a:fld>
            <a:endParaRPr lang="en-US"/>
          </a:p>
        </p:txBody>
      </p:sp>
    </p:spTree>
    <p:extLst>
      <p:ext uri="{BB962C8B-B14F-4D97-AF65-F5344CB8AC3E}">
        <p14:creationId xmlns:p14="http://schemas.microsoft.com/office/powerpoint/2010/main" val="39588273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bwMode="auto">
          <a:ln>
            <a:miter lim="800000"/>
            <a:headEnd/>
            <a:tailEnd/>
          </a:ln>
        </p:spPr>
        <p:txBody>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E14CD5DD-25CC-264C-9DB1-AB6F280491F3}" type="slidenum">
              <a:rPr lang="en-US" sz="1200">
                <a:latin typeface="Calibri" charset="0"/>
              </a:rPr>
              <a:pPr eaLnBrk="1" hangingPunct="1"/>
              <a:t>16</a:t>
            </a:fld>
            <a:endParaRPr lang="en-US" sz="1200">
              <a:latin typeface="Calibri" charset="0"/>
            </a:endParaRPr>
          </a:p>
        </p:txBody>
      </p:sp>
      <p:sp>
        <p:nvSpPr>
          <p:cNvPr id="5529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530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atin typeface="Calibri" charset="0"/>
              <a:ea typeface="ＭＳ Ｐゴシック" charset="0"/>
              <a:cs typeface="ＭＳ Ｐゴシック"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25B764-E609-3D44-AE98-967C8C391695}" type="slidenum">
              <a:rPr lang="en-US" smtClean="0"/>
              <a:t>17</a:t>
            </a:fld>
            <a:endParaRPr lang="en-US"/>
          </a:p>
        </p:txBody>
      </p:sp>
    </p:spTree>
    <p:extLst>
      <p:ext uri="{BB962C8B-B14F-4D97-AF65-F5344CB8AC3E}">
        <p14:creationId xmlns:p14="http://schemas.microsoft.com/office/powerpoint/2010/main" val="26696020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Beef up?</a:t>
            </a:r>
            <a:endParaRPr lang="en-US" dirty="0"/>
          </a:p>
        </p:txBody>
      </p:sp>
      <p:sp>
        <p:nvSpPr>
          <p:cNvPr id="4" name="Slide Number Placeholder 3"/>
          <p:cNvSpPr>
            <a:spLocks noGrp="1"/>
          </p:cNvSpPr>
          <p:nvPr>
            <p:ph type="sldNum" sz="quarter" idx="10"/>
          </p:nvPr>
        </p:nvSpPr>
        <p:spPr/>
        <p:txBody>
          <a:bodyPr/>
          <a:lstStyle/>
          <a:p>
            <a:fld id="{2125B764-E609-3D44-AE98-967C8C391695}" type="slidenum">
              <a:rPr lang="en-US" smtClean="0"/>
              <a:t>4</a:t>
            </a:fld>
            <a:endParaRPr lang="en-US"/>
          </a:p>
        </p:txBody>
      </p:sp>
    </p:spTree>
    <p:extLst>
      <p:ext uri="{BB962C8B-B14F-4D97-AF65-F5344CB8AC3E}">
        <p14:creationId xmlns:p14="http://schemas.microsoft.com/office/powerpoint/2010/main" val="17641998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a:t>
            </a:r>
            <a:r>
              <a:rPr lang="en-US" baseline="0" dirty="0" smtClean="0"/>
              <a:t> are a lot of commands that an OS could use to write to a drive and different drives force different commands to be used.  If you’re using the format drive/file copy method, you don’t know which command you’re testing your blocker for when you need to be testing your blocker for all the commands the OS can &amp; will use.</a:t>
            </a:r>
            <a:endParaRPr lang="en-US" dirty="0"/>
          </a:p>
        </p:txBody>
      </p:sp>
      <p:sp>
        <p:nvSpPr>
          <p:cNvPr id="4" name="Slide Number Placeholder 3"/>
          <p:cNvSpPr>
            <a:spLocks noGrp="1"/>
          </p:cNvSpPr>
          <p:nvPr>
            <p:ph type="sldNum" sz="quarter" idx="10"/>
          </p:nvPr>
        </p:nvSpPr>
        <p:spPr/>
        <p:txBody>
          <a:bodyPr/>
          <a:lstStyle/>
          <a:p>
            <a:fld id="{2125B764-E609-3D44-AE98-967C8C391695}" type="slidenum">
              <a:rPr lang="en-US" smtClean="0"/>
              <a:t>6</a:t>
            </a:fld>
            <a:endParaRPr lang="en-US"/>
          </a:p>
        </p:txBody>
      </p:sp>
    </p:spTree>
    <p:extLst>
      <p:ext uri="{BB962C8B-B14F-4D97-AF65-F5344CB8AC3E}">
        <p14:creationId xmlns:p14="http://schemas.microsoft.com/office/powerpoint/2010/main" val="2974159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It turns out that there are 20 possible SCSI commands and 17 possible ATA commands, that’s a lot of commands</a:t>
            </a:r>
            <a:endParaRPr lang="en-US" dirty="0"/>
          </a:p>
        </p:txBody>
      </p:sp>
      <p:sp>
        <p:nvSpPr>
          <p:cNvPr id="4" name="Slide Number Placeholder 3"/>
          <p:cNvSpPr>
            <a:spLocks noGrp="1"/>
          </p:cNvSpPr>
          <p:nvPr>
            <p:ph type="sldNum" sz="quarter" idx="10"/>
          </p:nvPr>
        </p:nvSpPr>
        <p:spPr/>
        <p:txBody>
          <a:bodyPr/>
          <a:lstStyle/>
          <a:p>
            <a:fld id="{2125B764-E609-3D44-AE98-967C8C391695}" type="slidenum">
              <a:rPr lang="en-US" smtClean="0"/>
              <a:t>7</a:t>
            </a:fld>
            <a:endParaRPr lang="en-US"/>
          </a:p>
        </p:txBody>
      </p:sp>
    </p:spTree>
    <p:extLst>
      <p:ext uri="{BB962C8B-B14F-4D97-AF65-F5344CB8AC3E}">
        <p14:creationId xmlns:p14="http://schemas.microsoft.com/office/powerpoint/2010/main" val="12424705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a:t>
            </a:r>
            <a:r>
              <a:rPr lang="en-US" baseline="0" dirty="0" smtClean="0"/>
              <a:t> use the </a:t>
            </a:r>
            <a:r>
              <a:rPr lang="en-US" baseline="0" dirty="0" err="1" smtClean="0"/>
              <a:t>ataraw</a:t>
            </a:r>
            <a:r>
              <a:rPr lang="en-US" baseline="0" dirty="0" smtClean="0"/>
              <a:t> library developed by the Naval Post Graduate school that we extended </a:t>
            </a:r>
            <a:endParaRPr lang="en-US" dirty="0"/>
          </a:p>
        </p:txBody>
      </p:sp>
      <p:sp>
        <p:nvSpPr>
          <p:cNvPr id="4" name="Slide Number Placeholder 3"/>
          <p:cNvSpPr>
            <a:spLocks noGrp="1"/>
          </p:cNvSpPr>
          <p:nvPr>
            <p:ph type="sldNum" sz="quarter" idx="10"/>
          </p:nvPr>
        </p:nvSpPr>
        <p:spPr/>
        <p:txBody>
          <a:bodyPr/>
          <a:lstStyle/>
          <a:p>
            <a:fld id="{2125B764-E609-3D44-AE98-967C8C391695}" type="slidenum">
              <a:rPr lang="en-US" smtClean="0"/>
              <a:t>8</a:t>
            </a:fld>
            <a:endParaRPr lang="en-US"/>
          </a:p>
        </p:txBody>
      </p:sp>
    </p:spTree>
    <p:extLst>
      <p:ext uri="{BB962C8B-B14F-4D97-AF65-F5344CB8AC3E}">
        <p14:creationId xmlns:p14="http://schemas.microsoft.com/office/powerpoint/2010/main" val="7133948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Here’s the commands that were implemented</a:t>
            </a:r>
            <a:endParaRPr lang="en-US" dirty="0"/>
          </a:p>
        </p:txBody>
      </p:sp>
      <p:sp>
        <p:nvSpPr>
          <p:cNvPr id="4" name="Slide Number Placeholder 3"/>
          <p:cNvSpPr>
            <a:spLocks noGrp="1"/>
          </p:cNvSpPr>
          <p:nvPr>
            <p:ph type="sldNum" sz="quarter" idx="10"/>
          </p:nvPr>
        </p:nvSpPr>
        <p:spPr/>
        <p:txBody>
          <a:bodyPr/>
          <a:lstStyle/>
          <a:p>
            <a:fld id="{2125B764-E609-3D44-AE98-967C8C391695}" type="slidenum">
              <a:rPr lang="en-US" smtClean="0"/>
              <a:t>9</a:t>
            </a:fld>
            <a:endParaRPr lang="en-US"/>
          </a:p>
        </p:txBody>
      </p:sp>
    </p:spTree>
    <p:extLst>
      <p:ext uri="{BB962C8B-B14F-4D97-AF65-F5344CB8AC3E}">
        <p14:creationId xmlns:p14="http://schemas.microsoft.com/office/powerpoint/2010/main" val="13077295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implemented</a:t>
            </a:r>
            <a:r>
              <a:rPr lang="en-US" baseline="0" dirty="0" smtClean="0"/>
              <a:t> 3 programs, one that read, one that write, and one that goes back to check that the writes happened</a:t>
            </a:r>
            <a:endParaRPr lang="en-US" dirty="0"/>
          </a:p>
        </p:txBody>
      </p:sp>
      <p:sp>
        <p:nvSpPr>
          <p:cNvPr id="4" name="Slide Number Placeholder 3"/>
          <p:cNvSpPr>
            <a:spLocks noGrp="1"/>
          </p:cNvSpPr>
          <p:nvPr>
            <p:ph type="sldNum" sz="quarter" idx="10"/>
          </p:nvPr>
        </p:nvSpPr>
        <p:spPr/>
        <p:txBody>
          <a:bodyPr/>
          <a:lstStyle/>
          <a:p>
            <a:fld id="{2125B764-E609-3D44-AE98-967C8C391695}" type="slidenum">
              <a:rPr lang="en-US" smtClean="0"/>
              <a:t>10</a:t>
            </a:fld>
            <a:endParaRPr lang="en-US"/>
          </a:p>
        </p:txBody>
      </p:sp>
    </p:spTree>
    <p:extLst>
      <p:ext uri="{BB962C8B-B14F-4D97-AF65-F5344CB8AC3E}">
        <p14:creationId xmlns:p14="http://schemas.microsoft.com/office/powerpoint/2010/main" val="18503587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test a blocker we initialize a drive,</a:t>
            </a:r>
            <a:r>
              <a:rPr lang="en-US" baseline="0" dirty="0" smtClean="0"/>
              <a:t> try to write to it, and then check to see if anything changed</a:t>
            </a:r>
            <a:endParaRPr lang="en-US" dirty="0"/>
          </a:p>
        </p:txBody>
      </p:sp>
      <p:sp>
        <p:nvSpPr>
          <p:cNvPr id="4" name="Slide Number Placeholder 3"/>
          <p:cNvSpPr>
            <a:spLocks noGrp="1"/>
          </p:cNvSpPr>
          <p:nvPr>
            <p:ph type="sldNum" sz="quarter" idx="10"/>
          </p:nvPr>
        </p:nvSpPr>
        <p:spPr/>
        <p:txBody>
          <a:bodyPr/>
          <a:lstStyle/>
          <a:p>
            <a:fld id="{2125B764-E609-3D44-AE98-967C8C391695}" type="slidenum">
              <a:rPr lang="en-US" smtClean="0"/>
              <a:t>11</a:t>
            </a:fld>
            <a:endParaRPr lang="en-US"/>
          </a:p>
        </p:txBody>
      </p:sp>
    </p:spTree>
    <p:extLst>
      <p:ext uri="{BB962C8B-B14F-4D97-AF65-F5344CB8AC3E}">
        <p14:creationId xmlns:p14="http://schemas.microsoft.com/office/powerpoint/2010/main" val="28109707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main advantage of the NIST approach</a:t>
            </a:r>
            <a:r>
              <a:rPr lang="en-US" baseline="0" dirty="0" smtClean="0"/>
              <a:t> is we know which commands we’re sending and we know what happens with them.</a:t>
            </a:r>
            <a:endParaRPr lang="en-US" dirty="0"/>
          </a:p>
        </p:txBody>
      </p:sp>
      <p:sp>
        <p:nvSpPr>
          <p:cNvPr id="4" name="Slide Number Placeholder 3"/>
          <p:cNvSpPr>
            <a:spLocks noGrp="1"/>
          </p:cNvSpPr>
          <p:nvPr>
            <p:ph type="sldNum" sz="quarter" idx="10"/>
          </p:nvPr>
        </p:nvSpPr>
        <p:spPr/>
        <p:txBody>
          <a:bodyPr/>
          <a:lstStyle/>
          <a:p>
            <a:fld id="{2125B764-E609-3D44-AE98-967C8C391695}" type="slidenum">
              <a:rPr lang="en-US" smtClean="0"/>
              <a:t>12</a:t>
            </a:fld>
            <a:endParaRPr lang="en-US"/>
          </a:p>
        </p:txBody>
      </p:sp>
    </p:spTree>
    <p:extLst>
      <p:ext uri="{BB962C8B-B14F-4D97-AF65-F5344CB8AC3E}">
        <p14:creationId xmlns:p14="http://schemas.microsoft.com/office/powerpoint/2010/main" val="9169652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365248"/>
            <a:ext cx="7772400" cy="978408"/>
          </a:xfrm>
        </p:spPr>
        <p:txBody>
          <a:bodyPr vert="horz" lIns="91440" tIns="45720" rIns="91440" bIns="45720" rtlCol="0" anchor="b" anchorCtr="0">
            <a:noAutofit/>
          </a:bodyPr>
          <a:lstStyle>
            <a:lvl1pPr algn="ctr" defTabSz="914400" rtl="0" eaLnBrk="1" latinLnBrk="0" hangingPunct="1">
              <a:spcBef>
                <a:spcPct val="0"/>
              </a:spcBef>
              <a:buNone/>
              <a:defRPr sz="540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a:lstStyle>
          <a:p>
            <a:r>
              <a:rPr lang="en-US" smtClean="0"/>
              <a:t>Click to edit Master title style</a:t>
            </a:r>
            <a:endParaRPr dirty="0"/>
          </a:p>
        </p:txBody>
      </p:sp>
      <p:sp>
        <p:nvSpPr>
          <p:cNvPr id="3" name="Subtitle 2"/>
          <p:cNvSpPr>
            <a:spLocks noGrp="1"/>
          </p:cNvSpPr>
          <p:nvPr>
            <p:ph type="subTitle" idx="1"/>
          </p:nvPr>
        </p:nvSpPr>
        <p:spPr>
          <a:xfrm>
            <a:off x="685800" y="3352800"/>
            <a:ext cx="7772400" cy="877824"/>
          </a:xfrm>
        </p:spPr>
        <p:txBody>
          <a:bodyPr vert="horz" lIns="91440" tIns="45720" rIns="91440" bIns="45720" rtlCol="0">
            <a:normAutofit/>
          </a:bodyPr>
          <a:lstStyle>
            <a:lvl1pPr marL="0" indent="0" algn="ctr" defTabSz="914400" rtl="0" eaLnBrk="1" latinLnBrk="0" hangingPunct="1">
              <a:spcBef>
                <a:spcPts val="300"/>
              </a:spcBef>
              <a:buFontTx/>
              <a:buNone/>
              <a:defRPr sz="2000" kern="1200">
                <a:solidFill>
                  <a:schemeClr val="tx1">
                    <a:tint val="75000"/>
                  </a:schemeClr>
                </a:solidFill>
                <a:effectLst>
                  <a:outerShdw blurRad="50800" dist="50800" dir="5400000" sx="101000" sy="101000" algn="t" rotWithShape="0">
                    <a:prstClr val="black">
                      <a:alpha val="40000"/>
                    </a:prstClr>
                  </a:outerShdw>
                </a:effectLst>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E02BF4B2-CEBB-6C45-9C20-D924345CCB5F}" type="datetimeFigureOut">
              <a:rPr lang="en-US" smtClean="0"/>
              <a:t>2/15/12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2AA694-00EB-4F4B-AABB-6F50FB17891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805082" y="969264"/>
            <a:ext cx="3657600" cy="1161288"/>
          </a:xfrm>
        </p:spPr>
        <p:txBody>
          <a:bodyPr anchor="b">
            <a:noAutofit/>
          </a:bodyPr>
          <a:lstStyle>
            <a:lvl1pPr algn="l">
              <a:defRPr sz="3600" b="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663388" y="510988"/>
            <a:ext cx="3657600" cy="5553636"/>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799853" y="2130552"/>
            <a:ext cx="3657600" cy="3584448"/>
          </a:xfrm>
        </p:spPr>
        <p:txBody>
          <a:bodyPr vert="horz" lIns="91440" tIns="45720" rIns="91440" bIns="45720" rtlCol="0">
            <a:normAutofit/>
          </a:bodyPr>
          <a:lstStyle>
            <a:lvl1pPr marL="0" indent="0">
              <a:spcBef>
                <a:spcPts val="1000"/>
              </a:spcBef>
              <a:buNone/>
              <a:defRPr sz="18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2000"/>
              </a:spcBef>
              <a:buFontTx/>
              <a:buNone/>
            </a:pPr>
            <a:r>
              <a:rPr lang="en-US" smtClean="0"/>
              <a:t>Click to edit Master text styles</a:t>
            </a:r>
          </a:p>
        </p:txBody>
      </p:sp>
      <p:sp>
        <p:nvSpPr>
          <p:cNvPr id="5" name="Date Placeholder 4"/>
          <p:cNvSpPr>
            <a:spLocks noGrp="1"/>
          </p:cNvSpPr>
          <p:nvPr>
            <p:ph type="dt" sz="half" idx="10"/>
          </p:nvPr>
        </p:nvSpPr>
        <p:spPr/>
        <p:txBody>
          <a:bodyPr/>
          <a:lstStyle/>
          <a:p>
            <a:fld id="{E02BF4B2-CEBB-6C45-9C20-D924345CCB5F}" type="datetimeFigureOut">
              <a:rPr lang="en-US" smtClean="0"/>
              <a:t>2/15/12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870003-2CBE-8F4E-B08A-1EBFAE0D0E6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4151376"/>
            <a:ext cx="7776882" cy="1014984"/>
          </a:xfrm>
        </p:spPr>
        <p:txBody>
          <a:bodyPr anchor="b">
            <a:noAutofit/>
          </a:bodyPr>
          <a:lstStyle>
            <a:lvl1pPr algn="ctr">
              <a:defRPr sz="3600" b="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1828800" y="457199"/>
            <a:ext cx="5486400" cy="3644153"/>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680571" y="5181599"/>
            <a:ext cx="7776882" cy="950259"/>
          </a:xfrm>
        </p:spPr>
        <p:txBody>
          <a:bodyPr vert="horz" lIns="91440" tIns="45720" rIns="91440" bIns="45720" rtlCol="0">
            <a:normAutofit/>
          </a:bodyPr>
          <a:lstStyle>
            <a:lvl1pPr marL="0" indent="0" algn="ctr">
              <a:spcBef>
                <a:spcPts val="300"/>
              </a:spcBef>
              <a:buNone/>
              <a:defRPr sz="18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2000"/>
              </a:spcBef>
              <a:buFontTx/>
              <a:buNone/>
            </a:pPr>
            <a:r>
              <a:rPr lang="en-US" smtClean="0"/>
              <a:t>Click to edit Master text styles</a:t>
            </a:r>
          </a:p>
        </p:txBody>
      </p:sp>
      <p:sp>
        <p:nvSpPr>
          <p:cNvPr id="5" name="Date Placeholder 4"/>
          <p:cNvSpPr>
            <a:spLocks noGrp="1"/>
          </p:cNvSpPr>
          <p:nvPr>
            <p:ph type="dt" sz="half" idx="10"/>
          </p:nvPr>
        </p:nvSpPr>
        <p:spPr/>
        <p:txBody>
          <a:bodyPr/>
          <a:lstStyle/>
          <a:p>
            <a:fld id="{E02BF4B2-CEBB-6C45-9C20-D924345CCB5F}" type="datetimeFigureOut">
              <a:rPr lang="en-US" smtClean="0"/>
              <a:t>2/15/12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870003-2CBE-8F4E-B08A-1EBFAE0D0E6B}"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toryboard">
    <p:spTree>
      <p:nvGrpSpPr>
        <p:cNvPr id="1" name=""/>
        <p:cNvGrpSpPr/>
        <p:nvPr/>
      </p:nvGrpSpPr>
      <p:grpSpPr>
        <a:xfrm>
          <a:off x="0" y="0"/>
          <a:ext cx="0" cy="0"/>
          <a:chOff x="0" y="0"/>
          <a:chExt cx="0" cy="0"/>
        </a:xfrm>
      </p:grpSpPr>
      <p:sp>
        <p:nvSpPr>
          <p:cNvPr id="2" name="Title 1"/>
          <p:cNvSpPr>
            <a:spLocks noGrp="1"/>
          </p:cNvSpPr>
          <p:nvPr>
            <p:ph type="title"/>
          </p:nvPr>
        </p:nvSpPr>
        <p:spPr>
          <a:xfrm>
            <a:off x="685800" y="4155141"/>
            <a:ext cx="7776882" cy="1013011"/>
          </a:xfrm>
        </p:spPr>
        <p:txBody>
          <a:bodyPr anchor="b">
            <a:noAutofit/>
          </a:bodyPr>
          <a:lstStyle>
            <a:lvl1pPr algn="ctr">
              <a:defRPr sz="3600" b="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685800" y="457200"/>
            <a:ext cx="2331720" cy="164592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680571" y="5181599"/>
            <a:ext cx="7776882" cy="950259"/>
          </a:xfrm>
        </p:spPr>
        <p:txBody>
          <a:bodyPr vert="horz" lIns="91440" tIns="45720" rIns="91440" bIns="45720" rtlCol="0">
            <a:normAutofit/>
          </a:bodyPr>
          <a:lstStyle>
            <a:lvl1pPr marL="0" indent="0" algn="ctr">
              <a:spcBef>
                <a:spcPts val="300"/>
              </a:spcBef>
              <a:buNone/>
              <a:defRPr sz="18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2000"/>
              </a:spcBef>
              <a:buFontTx/>
              <a:buNone/>
            </a:pPr>
            <a:r>
              <a:rPr lang="en-US" smtClean="0"/>
              <a:t>Click to edit Master text styles</a:t>
            </a:r>
          </a:p>
        </p:txBody>
      </p:sp>
      <p:sp>
        <p:nvSpPr>
          <p:cNvPr id="5" name="Date Placeholder 4"/>
          <p:cNvSpPr>
            <a:spLocks noGrp="1"/>
          </p:cNvSpPr>
          <p:nvPr>
            <p:ph type="dt" sz="half" idx="10"/>
          </p:nvPr>
        </p:nvSpPr>
        <p:spPr/>
        <p:txBody>
          <a:bodyPr/>
          <a:lstStyle/>
          <a:p>
            <a:fld id="{E02BF4B2-CEBB-6C45-9C20-D924345CCB5F}" type="datetimeFigureOut">
              <a:rPr lang="en-US" smtClean="0"/>
              <a:t>2/15/12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870003-2CBE-8F4E-B08A-1EBFAE0D0E6B}" type="slidenum">
              <a:rPr lang="en-US" smtClean="0"/>
              <a:t>‹#›</a:t>
            </a:fld>
            <a:endParaRPr lang="en-US"/>
          </a:p>
        </p:txBody>
      </p:sp>
      <p:sp>
        <p:nvSpPr>
          <p:cNvPr id="11" name="Picture Placeholder 2"/>
          <p:cNvSpPr>
            <a:spLocks noGrp="1"/>
          </p:cNvSpPr>
          <p:nvPr>
            <p:ph type="pic" idx="13"/>
          </p:nvPr>
        </p:nvSpPr>
        <p:spPr>
          <a:xfrm>
            <a:off x="685800" y="2455433"/>
            <a:ext cx="2331720" cy="164592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6" name="Picture Placeholder 2"/>
          <p:cNvSpPr>
            <a:spLocks noGrp="1"/>
          </p:cNvSpPr>
          <p:nvPr>
            <p:ph type="pic" idx="14"/>
          </p:nvPr>
        </p:nvSpPr>
        <p:spPr>
          <a:xfrm>
            <a:off x="3412490" y="457200"/>
            <a:ext cx="2331720" cy="164592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7" name="Picture Placeholder 2"/>
          <p:cNvSpPr>
            <a:spLocks noGrp="1"/>
          </p:cNvSpPr>
          <p:nvPr>
            <p:ph type="pic" idx="15"/>
          </p:nvPr>
        </p:nvSpPr>
        <p:spPr>
          <a:xfrm>
            <a:off x="3412490" y="2455433"/>
            <a:ext cx="2331720" cy="164592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8" name="Picture Placeholder 2"/>
          <p:cNvSpPr>
            <a:spLocks noGrp="1"/>
          </p:cNvSpPr>
          <p:nvPr>
            <p:ph type="pic" idx="16"/>
          </p:nvPr>
        </p:nvSpPr>
        <p:spPr>
          <a:xfrm>
            <a:off x="6139180" y="457200"/>
            <a:ext cx="2331720" cy="164592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9" name="Picture Placeholder 2"/>
          <p:cNvSpPr>
            <a:spLocks noGrp="1"/>
          </p:cNvSpPr>
          <p:nvPr>
            <p:ph type="pic" idx="17"/>
          </p:nvPr>
        </p:nvSpPr>
        <p:spPr>
          <a:xfrm>
            <a:off x="6139180" y="2455433"/>
            <a:ext cx="2331720" cy="164592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E02BF4B2-CEBB-6C45-9C20-D924345CCB5F}" type="datetimeFigureOut">
              <a:rPr lang="en-US" smtClean="0"/>
              <a:t>2/15/12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70003-2CBE-8F4E-B08A-1EBFAE0D0E6B}"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62800" y="533400"/>
            <a:ext cx="1600200" cy="5592763"/>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685800" y="533400"/>
            <a:ext cx="6019800" cy="5592763"/>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E02BF4B2-CEBB-6C45-9C20-D924345CCB5F}" type="datetimeFigureOut">
              <a:rPr lang="en-US" smtClean="0"/>
              <a:t>2/15/12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70003-2CBE-8F4E-B08A-1EBFAE0D0E6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a:xfrm>
            <a:off x="685800" y="1869141"/>
            <a:ext cx="7770813" cy="4257022"/>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E02BF4B2-CEBB-6C45-9C20-D924345CCB5F}" type="datetimeFigureOut">
              <a:rPr lang="en-US" smtClean="0"/>
              <a:t>2/15/12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70003-2CBE-8F4E-B08A-1EBFAE0D0E6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267200"/>
            <a:ext cx="7772400" cy="977153"/>
          </a:xfrm>
        </p:spPr>
        <p:txBody>
          <a:bodyPr anchor="b" anchorCtr="0">
            <a:noAutofit/>
          </a:bodyPr>
          <a:lstStyle>
            <a:lvl1pPr>
              <a:defRPr sz="5400"/>
            </a:lvl1pPr>
          </a:lstStyle>
          <a:p>
            <a:r>
              <a:rPr lang="en-US" smtClean="0"/>
              <a:t>Click to edit Master title style</a:t>
            </a:r>
            <a:endParaRPr/>
          </a:p>
        </p:txBody>
      </p:sp>
      <p:sp>
        <p:nvSpPr>
          <p:cNvPr id="3" name="Subtitle 2"/>
          <p:cNvSpPr>
            <a:spLocks noGrp="1"/>
          </p:cNvSpPr>
          <p:nvPr>
            <p:ph type="subTitle" idx="1"/>
          </p:nvPr>
        </p:nvSpPr>
        <p:spPr>
          <a:xfrm>
            <a:off x="685799" y="5257800"/>
            <a:ext cx="7770813" cy="874058"/>
          </a:xfrm>
        </p:spPr>
        <p:txBody>
          <a:bodyPr>
            <a:normAutofit/>
          </a:bodyPr>
          <a:lstStyle>
            <a:lvl1pPr marL="0" indent="0" algn="ctr">
              <a:spcBef>
                <a:spcPts val="300"/>
              </a:spcBef>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E02BF4B2-CEBB-6C45-9C20-D924345CCB5F}" type="datetimeFigureOut">
              <a:rPr lang="en-US" smtClean="0"/>
              <a:t>2/15/12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70003-2CBE-8F4E-B08A-1EBFAE0D0E6B}" type="slidenum">
              <a:rPr lang="en-US" smtClean="0"/>
              <a:t>‹#›</a:t>
            </a:fld>
            <a:endParaRPr lang="en-US"/>
          </a:p>
        </p:txBody>
      </p:sp>
      <p:sp>
        <p:nvSpPr>
          <p:cNvPr id="8" name="Picture Placeholder 7"/>
          <p:cNvSpPr>
            <a:spLocks noGrp="1"/>
          </p:cNvSpPr>
          <p:nvPr>
            <p:ph type="pic" sz="quarter" idx="13"/>
          </p:nvPr>
        </p:nvSpPr>
        <p:spPr>
          <a:xfrm rot="21540000">
            <a:off x="2056196" y="424650"/>
            <a:ext cx="5031609" cy="337580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a:lstStyle>
            <a:lvl1pPr>
              <a:buFont typeface="Arial" pitchFamily="34" charset="0"/>
              <a:buNone/>
              <a:defRPr/>
            </a:lvl1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990600"/>
            <a:ext cx="7770813" cy="1743075"/>
          </a:xfrm>
        </p:spPr>
        <p:txBody>
          <a:bodyPr vert="horz" lIns="91440" tIns="45720" rIns="91440" bIns="45720" rtlCol="0" anchor="b" anchorCtr="0">
            <a:noAutofit/>
          </a:bodyPr>
          <a:lstStyle>
            <a:lvl1pPr algn="ctr" defTabSz="914400" rtl="0" eaLnBrk="1" latinLnBrk="0" hangingPunct="1">
              <a:spcBef>
                <a:spcPct val="0"/>
              </a:spcBef>
              <a:buNone/>
              <a:defRPr sz="540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685800" y="2756647"/>
            <a:ext cx="7770813" cy="1281953"/>
          </a:xfrm>
        </p:spPr>
        <p:txBody>
          <a:bodyPr vert="horz" lIns="91440" tIns="45720" rIns="91440" bIns="45720" rtlCol="0">
            <a:normAutofit/>
          </a:bodyPr>
          <a:lstStyle>
            <a:lvl1pPr marL="0" indent="0" algn="ctr" defTabSz="914400" rtl="0" eaLnBrk="1" latinLnBrk="0" hangingPunct="1">
              <a:spcBef>
                <a:spcPts val="300"/>
              </a:spcBef>
              <a:buFontTx/>
              <a:buNone/>
              <a:defRPr sz="2000" kern="1200">
                <a:solidFill>
                  <a:schemeClr val="tx1">
                    <a:tint val="75000"/>
                  </a:schemeClr>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02BF4B2-CEBB-6C45-9C20-D924345CCB5F}" type="datetimeFigureOut">
              <a:rPr lang="en-US" smtClean="0"/>
              <a:t>2/15/12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70003-2CBE-8F4E-B08A-1EBFAE0D0E6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121023"/>
            <a:ext cx="7770813" cy="1429871"/>
          </a:xfrm>
        </p:spPr>
        <p:txBody>
          <a:bodyPr/>
          <a:lstStyle/>
          <a:p>
            <a:r>
              <a:rPr lang="en-US" smtClean="0"/>
              <a:t>Click to edit Master title style</a:t>
            </a:r>
            <a:endParaRPr/>
          </a:p>
        </p:txBody>
      </p:sp>
      <p:sp>
        <p:nvSpPr>
          <p:cNvPr id="3" name="Content Placeholder 2"/>
          <p:cNvSpPr>
            <a:spLocks noGrp="1"/>
          </p:cNvSpPr>
          <p:nvPr>
            <p:ph sz="half" idx="1"/>
          </p:nvPr>
        </p:nvSpPr>
        <p:spPr>
          <a:xfrm>
            <a:off x="685800" y="1760538"/>
            <a:ext cx="3611880" cy="4365625"/>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marL="2398713" indent="-336550">
              <a:defRPr sz="1800"/>
            </a:lvl8pPr>
            <a:lvl9pPr marL="2398713" indent="-336550">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844733" y="1760538"/>
            <a:ext cx="3611880" cy="4365625"/>
          </a:xfrm>
        </p:spPr>
        <p:txBody>
          <a:bodyPr>
            <a:normAutofit/>
          </a:bodyPr>
          <a:lstStyle>
            <a:lvl1pPr>
              <a:defRPr sz="2200"/>
            </a:lvl1pPr>
            <a:lvl2pPr>
              <a:defRPr sz="2000"/>
            </a:lvl2pPr>
            <a:lvl3pPr>
              <a:defRPr sz="2000"/>
            </a:lvl3pPr>
            <a:lvl4pPr>
              <a:defRPr sz="2000"/>
            </a:lvl4pPr>
            <a:lvl5pPr>
              <a:defRPr sz="2000"/>
            </a:lvl5pPr>
            <a:lvl6pPr>
              <a:defRPr sz="1800"/>
            </a:lvl6pPr>
            <a:lvl7pPr>
              <a:defRPr sz="1800"/>
            </a:lvl7pPr>
            <a:lvl8pPr marL="2398713" indent="-336550">
              <a:defRPr sz="1800"/>
            </a:lvl8pPr>
            <a:lvl9pPr marL="2398713" indent="-336550">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E02BF4B2-CEBB-6C45-9C20-D924345CCB5F}" type="datetimeFigureOut">
              <a:rPr lang="en-US" smtClean="0"/>
              <a:t>2/15/12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870003-2CBE-8F4E-B08A-1EBFAE0D0E6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5800" y="121023"/>
            <a:ext cx="7770813" cy="1429871"/>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85800" y="1550895"/>
            <a:ext cx="3611880" cy="614082"/>
          </a:xfrm>
        </p:spPr>
        <p:txBody>
          <a:bodyPr anchor="b" anchorCtr="0">
            <a:noAutofit/>
          </a:bodyPr>
          <a:lstStyle>
            <a:lvl1pPr marL="0" indent="0" algn="ctr">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2438400"/>
            <a:ext cx="3611880" cy="3687762"/>
          </a:xfrm>
        </p:spPr>
        <p:txBody>
          <a:bodyPr>
            <a:normAutofit/>
          </a:bodyPr>
          <a:lstStyle>
            <a:lvl1pPr>
              <a:defRPr sz="2200"/>
            </a:lvl1pPr>
            <a:lvl2pPr>
              <a:defRPr sz="2000"/>
            </a:lvl2pPr>
            <a:lvl3pPr>
              <a:defRPr sz="1800"/>
            </a:lvl3pPr>
            <a:lvl4pPr>
              <a:defRPr sz="1800"/>
            </a:lvl4pPr>
            <a:lvl5pPr>
              <a:defRPr sz="1800"/>
            </a:lvl5pPr>
            <a:lvl6pPr>
              <a:defRPr sz="1600"/>
            </a:lvl6pPr>
            <a:lvl7pPr>
              <a:defRPr sz="1600"/>
            </a:lvl7pPr>
            <a:lvl8pPr marL="2398713" indent="-336550">
              <a:defRPr sz="1600"/>
            </a:lvl8pPr>
            <a:lvl9pPr marL="2398713" indent="-336550">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845526" y="1550895"/>
            <a:ext cx="3611880" cy="614082"/>
          </a:xfrm>
        </p:spPr>
        <p:txBody>
          <a:bodyPr anchor="b" anchorCtr="0">
            <a:noAutofit/>
          </a:bodyPr>
          <a:lstStyle>
            <a:lvl1pPr marL="0" indent="0" algn="ctr">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45526" y="2438400"/>
            <a:ext cx="3611880" cy="3687762"/>
          </a:xfrm>
        </p:spPr>
        <p:txBody>
          <a:bodyPr>
            <a:normAutofit/>
          </a:bodyPr>
          <a:lstStyle>
            <a:lvl1pPr>
              <a:defRPr sz="2200"/>
            </a:lvl1pPr>
            <a:lvl2pPr>
              <a:defRPr sz="2000"/>
            </a:lvl2pPr>
            <a:lvl3pPr>
              <a:defRPr sz="1800"/>
            </a:lvl3pPr>
            <a:lvl4pPr>
              <a:defRPr sz="1800"/>
            </a:lvl4pPr>
            <a:lvl5pPr>
              <a:defRPr sz="1800"/>
            </a:lvl5pPr>
            <a:lvl6pPr>
              <a:defRPr sz="1600"/>
            </a:lvl6pPr>
            <a:lvl7pPr>
              <a:defRPr sz="1600"/>
            </a:lvl7pPr>
            <a:lvl8pPr marL="2398713" indent="-336550">
              <a:defRPr sz="1600"/>
            </a:lvl8pPr>
            <a:lvl9pPr marL="2398713" indent="-336550">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E02BF4B2-CEBB-6C45-9C20-D924345CCB5F}" type="datetimeFigureOut">
              <a:rPr lang="en-US" smtClean="0"/>
              <a:t>2/15/12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870003-2CBE-8F4E-B08A-1EBFAE0D0E6B}" type="slidenum">
              <a:rPr lang="en-US" smtClean="0"/>
              <a:t>‹#›</a:t>
            </a:fld>
            <a:endParaRPr lang="en-US"/>
          </a:p>
        </p:txBody>
      </p:sp>
      <p:cxnSp>
        <p:nvCxnSpPr>
          <p:cNvPr id="11" name="Straight Connector 10"/>
          <p:cNvCxnSpPr/>
          <p:nvPr/>
        </p:nvCxnSpPr>
        <p:spPr>
          <a:xfrm>
            <a:off x="786205" y="2191871"/>
            <a:ext cx="3429000" cy="1588"/>
          </a:xfrm>
          <a:prstGeom prst="line">
            <a:avLst/>
          </a:prstGeom>
          <a:ln>
            <a:solidFill>
              <a:srgbClr val="FFFFFF">
                <a:alpha val="40000"/>
              </a:srgb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4936966" y="2191871"/>
            <a:ext cx="3429000" cy="1588"/>
          </a:xfrm>
          <a:prstGeom prst="line">
            <a:avLst/>
          </a:prstGeom>
          <a:ln>
            <a:solidFill>
              <a:srgbClr val="FFFFFF">
                <a:alpha val="40000"/>
              </a:srgb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E02BF4B2-CEBB-6C45-9C20-D924345CCB5F}" type="datetimeFigureOut">
              <a:rPr lang="en-US" smtClean="0"/>
              <a:t>2/15/12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870003-2CBE-8F4E-B08A-1EBFAE0D0E6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2BF4B2-CEBB-6C45-9C20-D924345CCB5F}" type="datetimeFigureOut">
              <a:rPr lang="en-US" smtClean="0"/>
              <a:t>2/15/12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870003-2CBE-8F4E-B08A-1EBFAE0D0E6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8905" y="971550"/>
            <a:ext cx="3657600" cy="1162050"/>
          </a:xfrm>
        </p:spPr>
        <p:txBody>
          <a:bodyPr anchor="b">
            <a:noAutofit/>
          </a:bodyPr>
          <a:lstStyle>
            <a:lvl1pPr algn="l">
              <a:defRPr sz="3600" b="0"/>
            </a:lvl1pPr>
          </a:lstStyle>
          <a:p>
            <a:r>
              <a:rPr lang="en-US" smtClean="0"/>
              <a:t>Click to edit Master title style</a:t>
            </a:r>
            <a:endParaRPr/>
          </a:p>
        </p:txBody>
      </p:sp>
      <p:sp>
        <p:nvSpPr>
          <p:cNvPr id="3" name="Content Placeholder 2"/>
          <p:cNvSpPr>
            <a:spLocks noGrp="1"/>
          </p:cNvSpPr>
          <p:nvPr>
            <p:ph idx="1"/>
          </p:nvPr>
        </p:nvSpPr>
        <p:spPr>
          <a:xfrm>
            <a:off x="4800600" y="457200"/>
            <a:ext cx="3657600" cy="5668963"/>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marL="2398713" indent="-336550">
              <a:defRPr sz="1800"/>
            </a:lvl8pPr>
            <a:lvl9pPr marL="2398713" indent="-336550">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658905" y="2133601"/>
            <a:ext cx="3657600" cy="3581400"/>
          </a:xfrm>
        </p:spPr>
        <p:txBody>
          <a:bodyPr>
            <a:normAutofit/>
          </a:bodyPr>
          <a:lstStyle>
            <a:lvl1pPr marL="0" indent="0">
              <a:spcBef>
                <a:spcPts val="10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2BF4B2-CEBB-6C45-9C20-D924345CCB5F}" type="datetimeFigureOut">
              <a:rPr lang="en-US" smtClean="0"/>
              <a:t>2/15/12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870003-2CBE-8F4E-B08A-1EBFAE0D0E6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6"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121023"/>
            <a:ext cx="7770813" cy="1429871"/>
          </a:xfrm>
          <a:prstGeom prst="rect">
            <a:avLst/>
          </a:prstGeom>
        </p:spPr>
        <p:txBody>
          <a:bodyPr vert="horz" lIns="91440" tIns="45720" rIns="91440" bIns="45720" rtlCol="0" anchor="ctr" anchorCtr="0">
            <a:normAutofit/>
          </a:bodyPr>
          <a:lstStyle/>
          <a:p>
            <a:r>
              <a:rPr lang="en-US" smtClean="0"/>
              <a:t>Click to edit Master title style</a:t>
            </a:r>
            <a:endParaRPr/>
          </a:p>
        </p:txBody>
      </p:sp>
      <p:sp>
        <p:nvSpPr>
          <p:cNvPr id="3" name="Text Placeholder 2"/>
          <p:cNvSpPr>
            <a:spLocks noGrp="1"/>
          </p:cNvSpPr>
          <p:nvPr>
            <p:ph type="body" idx="1"/>
          </p:nvPr>
        </p:nvSpPr>
        <p:spPr>
          <a:xfrm>
            <a:off x="685800" y="1752600"/>
            <a:ext cx="7770813"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620435" y="6356350"/>
            <a:ext cx="2133600" cy="365125"/>
          </a:xfrm>
          <a:prstGeom prst="rect">
            <a:avLst/>
          </a:prstGeom>
        </p:spPr>
        <p:txBody>
          <a:bodyPr vert="horz" lIns="91440" tIns="45720" rIns="91440" bIns="45720" rtlCol="0" anchor="ctr"/>
          <a:lstStyle>
            <a:lvl1pPr algn="r">
              <a:defRPr sz="1200">
                <a:solidFill>
                  <a:schemeClr val="tx1">
                    <a:tint val="75000"/>
                  </a:schemeClr>
                </a:solidFill>
                <a:effectLst>
                  <a:outerShdw blurRad="50800" dist="38100" dir="5400000" sx="101000" sy="101000" algn="t" rotWithShape="0">
                    <a:prstClr val="black">
                      <a:alpha val="40000"/>
                    </a:prstClr>
                  </a:outerShdw>
                </a:effectLst>
              </a:defRPr>
            </a:lvl1pPr>
          </a:lstStyle>
          <a:p>
            <a:fld id="{E02BF4B2-CEBB-6C45-9C20-D924345CCB5F}" type="datetimeFigureOut">
              <a:rPr lang="en-US" smtClean="0"/>
              <a:t>2/15/12</a:t>
            </a:fld>
            <a:endParaRPr lang="en-US"/>
          </a:p>
        </p:txBody>
      </p:sp>
      <p:sp>
        <p:nvSpPr>
          <p:cNvPr id="5" name="Footer Placeholder 4"/>
          <p:cNvSpPr>
            <a:spLocks noGrp="1"/>
          </p:cNvSpPr>
          <p:nvPr>
            <p:ph type="ftr" sz="quarter" idx="3"/>
          </p:nvPr>
        </p:nvSpPr>
        <p:spPr>
          <a:xfrm>
            <a:off x="354105" y="6356350"/>
            <a:ext cx="2895600" cy="365125"/>
          </a:xfrm>
          <a:prstGeom prst="rect">
            <a:avLst/>
          </a:prstGeom>
        </p:spPr>
        <p:txBody>
          <a:bodyPr vert="horz" lIns="91440" tIns="45720" rIns="91440" bIns="45720" rtlCol="0" anchor="ctr"/>
          <a:lstStyle>
            <a:lvl1pPr algn="l">
              <a:defRPr sz="1200">
                <a:solidFill>
                  <a:schemeClr val="tx1">
                    <a:tint val="75000"/>
                  </a:schemeClr>
                </a:solidFill>
                <a:effectLst>
                  <a:outerShdw blurRad="50800" dist="38100" dir="5400000" sx="101000" sy="101000" algn="t" rotWithShape="0">
                    <a:prstClr val="black">
                      <a:alpha val="40000"/>
                    </a:prstClr>
                  </a:outerShdw>
                </a:effectLst>
              </a:defRPr>
            </a:lvl1pPr>
          </a:lstStyle>
          <a:p>
            <a:endParaRPr lang="en-US"/>
          </a:p>
        </p:txBody>
      </p:sp>
      <p:sp>
        <p:nvSpPr>
          <p:cNvPr id="6" name="Slide Number Placeholder 5"/>
          <p:cNvSpPr>
            <a:spLocks noGrp="1"/>
          </p:cNvSpPr>
          <p:nvPr>
            <p:ph type="sldNum" sz="quarter" idx="4"/>
          </p:nvPr>
        </p:nvSpPr>
        <p:spPr>
          <a:xfrm>
            <a:off x="4229100" y="6356350"/>
            <a:ext cx="685800" cy="365125"/>
          </a:xfrm>
          <a:prstGeom prst="rect">
            <a:avLst/>
          </a:prstGeom>
        </p:spPr>
        <p:txBody>
          <a:bodyPr vert="horz" lIns="91440" tIns="45720" rIns="91440" bIns="45720" rtlCol="0" anchor="ctr"/>
          <a:lstStyle>
            <a:lvl1pPr algn="ctr">
              <a:defRPr sz="1200">
                <a:solidFill>
                  <a:schemeClr val="tx1">
                    <a:tint val="75000"/>
                  </a:schemeClr>
                </a:solidFill>
                <a:effectLst>
                  <a:outerShdw blurRad="50800" dist="38100" dir="5400000" sx="101000" sy="101000" algn="t" rotWithShape="0">
                    <a:prstClr val="black">
                      <a:alpha val="40000"/>
                    </a:prstClr>
                  </a:outerShdw>
                </a:effectLst>
              </a:defRPr>
            </a:lvl1pPr>
          </a:lstStyle>
          <a:p>
            <a:fld id="{26870003-2CBE-8F4E-B08A-1EBFAE0D0E6B}"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978" r:id="rId1"/>
    <p:sldLayoutId id="2147483979" r:id="rId2"/>
    <p:sldLayoutId id="2147483980" r:id="rId3"/>
    <p:sldLayoutId id="2147483981" r:id="rId4"/>
    <p:sldLayoutId id="2147483982" r:id="rId5"/>
    <p:sldLayoutId id="2147483983" r:id="rId6"/>
    <p:sldLayoutId id="2147483984" r:id="rId7"/>
    <p:sldLayoutId id="2147483985" r:id="rId8"/>
    <p:sldLayoutId id="2147483986" r:id="rId9"/>
    <p:sldLayoutId id="2147483987" r:id="rId10"/>
    <p:sldLayoutId id="2147483988" r:id="rId11"/>
    <p:sldLayoutId id="2147483989" r:id="rId12"/>
    <p:sldLayoutId id="2147483990" r:id="rId13"/>
    <p:sldLayoutId id="2147483991" r:id="rId14"/>
  </p:sldLayoutIdLst>
  <p:txStyles>
    <p:titleStyle>
      <a:lvl1pPr algn="ctr" defTabSz="914400" rtl="0" eaLnBrk="1" latinLnBrk="0" hangingPunct="1">
        <a:spcBef>
          <a:spcPct val="0"/>
        </a:spcBef>
        <a:buNone/>
        <a:defRPr sz="480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p:titleStyle>
    <p:bodyStyle>
      <a:lvl1pPr marL="342900" indent="-342900" algn="l" defTabSz="914400" rtl="0" eaLnBrk="1" latinLnBrk="0" hangingPunct="1">
        <a:spcBef>
          <a:spcPts val="2000"/>
        </a:spcBef>
        <a:buFontTx/>
        <a:buBlip>
          <a:blip r:embed="rId16"/>
        </a:buBlip>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685800" indent="-336550" algn="l" defTabSz="914400" rtl="0" eaLnBrk="1" latinLnBrk="0" hangingPunct="1">
        <a:spcBef>
          <a:spcPts val="600"/>
        </a:spcBef>
        <a:buFontTx/>
        <a:buBlip>
          <a:blip r:embed="rId16"/>
        </a:buBlip>
        <a:defRPr sz="2000" kern="1200">
          <a:solidFill>
            <a:schemeClr val="tx1"/>
          </a:solidFill>
          <a:effectLst>
            <a:outerShdw blurRad="50800" dist="50800" dir="5400000" sx="101000" sy="101000" algn="t" rotWithShape="0">
              <a:prstClr val="black">
                <a:alpha val="40000"/>
              </a:prstClr>
            </a:outerShdw>
          </a:effectLst>
          <a:latin typeface="+mn-lt"/>
          <a:ea typeface="+mn-ea"/>
          <a:cs typeface="+mn-cs"/>
        </a:defRPr>
      </a:lvl2pPr>
      <a:lvl3pPr marL="1035050" indent="-349250" algn="l" defTabSz="914400" rtl="0" eaLnBrk="1" latinLnBrk="0" hangingPunct="1">
        <a:spcBef>
          <a:spcPts val="600"/>
        </a:spcBef>
        <a:buFontTx/>
        <a:buBlip>
          <a:blip r:embed="rId16"/>
        </a:buBlip>
        <a:defRPr sz="1800" kern="1200">
          <a:solidFill>
            <a:schemeClr val="tx1"/>
          </a:solidFill>
          <a:effectLst>
            <a:outerShdw blurRad="50800" dist="50800" dir="5400000" sx="101000" sy="101000" algn="t" rotWithShape="0">
              <a:prstClr val="black">
                <a:alpha val="40000"/>
              </a:prstClr>
            </a:outerShdw>
          </a:effectLst>
          <a:latin typeface="+mn-lt"/>
          <a:ea typeface="+mn-ea"/>
          <a:cs typeface="+mn-cs"/>
        </a:defRPr>
      </a:lvl3pPr>
      <a:lvl4pPr marL="1371600" indent="-336550" algn="l" defTabSz="914400" rtl="0" eaLnBrk="1" latinLnBrk="0" hangingPunct="1">
        <a:spcBef>
          <a:spcPts val="600"/>
        </a:spcBef>
        <a:buFontTx/>
        <a:buBlip>
          <a:blip r:embed="rId16"/>
        </a:buBlip>
        <a:defRPr sz="1800" kern="1200">
          <a:solidFill>
            <a:schemeClr val="tx1"/>
          </a:solidFill>
          <a:effectLst>
            <a:outerShdw blurRad="50800" dist="50800" dir="5400000" sx="101000" sy="101000" algn="t" rotWithShape="0">
              <a:prstClr val="black">
                <a:alpha val="40000"/>
              </a:prstClr>
            </a:outerShdw>
          </a:effectLst>
          <a:latin typeface="+mn-lt"/>
          <a:ea typeface="+mn-ea"/>
          <a:cs typeface="+mn-cs"/>
        </a:defRPr>
      </a:lvl4pPr>
      <a:lvl5pPr marL="1720850" indent="-349250" algn="l" defTabSz="914400" rtl="0" eaLnBrk="1" latinLnBrk="0" hangingPunct="1">
        <a:spcBef>
          <a:spcPts val="600"/>
        </a:spcBef>
        <a:buFontTx/>
        <a:buBlip>
          <a:blip r:embed="rId16"/>
        </a:buBlip>
        <a:defRPr sz="1800" kern="1200">
          <a:solidFill>
            <a:schemeClr val="tx1"/>
          </a:solidFill>
          <a:effectLst>
            <a:outerShdw blurRad="50800" dist="50800" dir="5400000" sx="101000" sy="101000" algn="t" rotWithShape="0">
              <a:prstClr val="black">
                <a:alpha val="40000"/>
              </a:prstClr>
            </a:outerShdw>
          </a:effectLst>
          <a:latin typeface="+mn-lt"/>
          <a:ea typeface="+mn-ea"/>
          <a:cs typeface="+mn-cs"/>
        </a:defRPr>
      </a:lvl5pPr>
      <a:lvl6pPr marL="2055813" indent="-336550" algn="l" defTabSz="914400" rtl="0" eaLnBrk="1" latinLnBrk="0" hangingPunct="1">
        <a:spcBef>
          <a:spcPct val="20000"/>
        </a:spcBef>
        <a:buFontTx/>
        <a:buBlip>
          <a:blip r:embed="rId16"/>
        </a:buBlip>
        <a:defRPr lang="en-US" sz="1800" kern="1200" dirty="0" smtClean="0">
          <a:solidFill>
            <a:schemeClr val="tx1"/>
          </a:solidFill>
          <a:effectLst>
            <a:outerShdw blurRad="50800" dist="50800" dir="5400000" sx="101000" sy="101000" algn="t" rotWithShape="0">
              <a:prstClr val="black">
                <a:alpha val="40000"/>
              </a:prstClr>
            </a:outerShdw>
          </a:effectLst>
          <a:latin typeface="+mn-lt"/>
          <a:ea typeface="+mn-ea"/>
          <a:cs typeface="+mn-cs"/>
        </a:defRPr>
      </a:lvl6pPr>
      <a:lvl7pPr marL="2398713" indent="-336550" algn="l" defTabSz="914400" rtl="0" eaLnBrk="1" latinLnBrk="0" hangingPunct="1">
        <a:spcBef>
          <a:spcPct val="20000"/>
        </a:spcBef>
        <a:buFontTx/>
        <a:buBlip>
          <a:blip r:embed="rId16"/>
        </a:buBlip>
        <a:defRPr lang="en-US" sz="1800" kern="1200" dirty="0" smtClean="0">
          <a:solidFill>
            <a:schemeClr val="tx1"/>
          </a:solidFill>
          <a:effectLst>
            <a:outerShdw blurRad="50800" dist="50800" dir="5400000" sx="101000" sy="101000" algn="t" rotWithShape="0">
              <a:prstClr val="black">
                <a:alpha val="40000"/>
              </a:prstClr>
            </a:outerShdw>
          </a:effectLst>
          <a:latin typeface="+mn-lt"/>
          <a:ea typeface="+mn-ea"/>
          <a:cs typeface="+mn-cs"/>
        </a:defRPr>
      </a:lvl7pPr>
      <a:lvl8pPr marL="2743200" indent="-336550" algn="l" defTabSz="914400" rtl="0" eaLnBrk="1" latinLnBrk="0" hangingPunct="1">
        <a:spcBef>
          <a:spcPct val="20000"/>
        </a:spcBef>
        <a:buFontTx/>
        <a:buBlip>
          <a:blip r:embed="rId16"/>
        </a:buBlip>
        <a:defRPr lang="en-US" sz="1800" kern="1200" dirty="0" smtClean="0">
          <a:solidFill>
            <a:schemeClr val="tx1"/>
          </a:solidFill>
          <a:effectLst>
            <a:outerShdw blurRad="50800" dist="50800" dir="5400000" sx="101000" sy="101000" algn="t" rotWithShape="0">
              <a:prstClr val="black">
                <a:alpha val="40000"/>
              </a:prstClr>
            </a:outerShdw>
          </a:effectLst>
          <a:latin typeface="+mn-lt"/>
          <a:ea typeface="+mn-ea"/>
          <a:cs typeface="+mn-cs"/>
        </a:defRPr>
      </a:lvl8pPr>
      <a:lvl9pPr marL="3087688" indent="-336550" algn="l" defTabSz="914400" rtl="0" eaLnBrk="1" latinLnBrk="0" hangingPunct="1">
        <a:spcBef>
          <a:spcPct val="20000"/>
        </a:spcBef>
        <a:buFontTx/>
        <a:buBlip>
          <a:blip r:embed="rId16"/>
        </a:buBlip>
        <a:defRPr lang="en-US" sz="1800" kern="1200" dirty="0">
          <a:solidFill>
            <a:schemeClr val="tx1"/>
          </a:solidFill>
          <a:effectLst>
            <a:outerShdw blurRad="50800" dist="50800" dir="5400000" sx="101000" sy="101000" algn="t" rotWithShape="0">
              <a:prstClr val="black">
                <a:alpha val="40000"/>
              </a:prstClr>
            </a:outerShdw>
          </a:effectLst>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75352"/>
            <a:ext cx="7772400" cy="978408"/>
          </a:xfrm>
        </p:spPr>
        <p:txBody>
          <a:bodyPr/>
          <a:lstStyle/>
          <a:p>
            <a:r>
              <a:rPr lang="en-US" sz="4000" dirty="0"/>
              <a:t>An Alternate Methodology for Validating Hardware Write Block Devices</a:t>
            </a:r>
            <a:endParaRPr lang="en-US" sz="4000" dirty="0"/>
          </a:p>
        </p:txBody>
      </p:sp>
      <p:sp>
        <p:nvSpPr>
          <p:cNvPr id="3" name="Subtitle 2"/>
          <p:cNvSpPr>
            <a:spLocks noGrp="1"/>
          </p:cNvSpPr>
          <p:nvPr>
            <p:ph type="subTitle" idx="1"/>
          </p:nvPr>
        </p:nvSpPr>
        <p:spPr/>
        <p:txBody>
          <a:bodyPr/>
          <a:lstStyle/>
          <a:p>
            <a:r>
              <a:rPr lang="en-US" dirty="0" smtClean="0"/>
              <a:t>AAFS – 23 February 2012</a:t>
            </a:r>
            <a:endParaRPr lang="en-US" dirty="0"/>
          </a:p>
        </p:txBody>
      </p:sp>
      <p:sp>
        <p:nvSpPr>
          <p:cNvPr id="4" name="TextBox 3"/>
          <p:cNvSpPr txBox="1"/>
          <p:nvPr/>
        </p:nvSpPr>
        <p:spPr>
          <a:xfrm>
            <a:off x="1934129" y="4054923"/>
            <a:ext cx="4088758" cy="1200329"/>
          </a:xfrm>
          <a:prstGeom prst="rect">
            <a:avLst/>
          </a:prstGeom>
          <a:noFill/>
        </p:spPr>
        <p:txBody>
          <a:bodyPr wrap="square" rtlCol="0">
            <a:spAutoFit/>
          </a:bodyPr>
          <a:lstStyle/>
          <a:p>
            <a:r>
              <a:rPr lang="en-US" dirty="0" smtClean="0"/>
              <a:t>Ben Livelsberger</a:t>
            </a:r>
          </a:p>
          <a:p>
            <a:r>
              <a:rPr lang="en-US" dirty="0" smtClean="0"/>
              <a:t>NIST</a:t>
            </a:r>
          </a:p>
          <a:p>
            <a:r>
              <a:rPr lang="en-US" dirty="0" smtClean="0"/>
              <a:t>Information Technology Laboratory</a:t>
            </a:r>
          </a:p>
          <a:p>
            <a:r>
              <a:rPr lang="en-US" dirty="0" smtClean="0"/>
              <a:t>CFTT Project</a:t>
            </a:r>
            <a:endParaRPr lang="en-US" dirty="0"/>
          </a:p>
        </p:txBody>
      </p:sp>
      <p:pic>
        <p:nvPicPr>
          <p:cNvPr id="5" name="Picture 4" descr="nistbwhd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5686918"/>
            <a:ext cx="480060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9699586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smtClean="0"/>
              <a:t>Implementation – </a:t>
            </a:r>
            <a:r>
              <a:rPr lang="en-US" dirty="0" err="1" smtClean="0"/>
              <a:t>try_read</a:t>
            </a:r>
            <a:r>
              <a:rPr lang="en-US" dirty="0" smtClean="0"/>
              <a:t>, </a:t>
            </a:r>
            <a:r>
              <a:rPr lang="en-US" dirty="0" err="1" smtClean="0"/>
              <a:t>try_write</a:t>
            </a:r>
            <a:r>
              <a:rPr lang="en-US" dirty="0" smtClean="0"/>
              <a:t>, </a:t>
            </a:r>
            <a:r>
              <a:rPr lang="en-US" dirty="0" err="1" smtClean="0"/>
              <a:t>write_verify</a:t>
            </a:r>
            <a:endParaRPr lang="en-US" dirty="0"/>
          </a:p>
        </p:txBody>
      </p:sp>
      <p:sp>
        <p:nvSpPr>
          <p:cNvPr id="6" name="Content Placeholder 5"/>
          <p:cNvSpPr>
            <a:spLocks noGrp="1"/>
          </p:cNvSpPr>
          <p:nvPr>
            <p:ph idx="1"/>
          </p:nvPr>
        </p:nvSpPr>
        <p:spPr/>
        <p:txBody>
          <a:bodyPr>
            <a:normAutofit/>
          </a:bodyPr>
          <a:lstStyle/>
          <a:p>
            <a:r>
              <a:rPr lang="en-US" sz="2800" dirty="0" err="1" smtClean="0"/>
              <a:t>try_write</a:t>
            </a:r>
            <a:r>
              <a:rPr lang="en-US" sz="2800" dirty="0" smtClean="0"/>
              <a:t> – send every ATA or SCSI write command to unique LBAs (based on the command’s </a:t>
            </a:r>
            <a:r>
              <a:rPr lang="en-US" sz="2800" dirty="0" err="1" smtClean="0"/>
              <a:t>opcode</a:t>
            </a:r>
            <a:r>
              <a:rPr lang="en-US" sz="2800" dirty="0" smtClean="0"/>
              <a:t>) on drive</a:t>
            </a:r>
          </a:p>
          <a:p>
            <a:r>
              <a:rPr lang="en-US" sz="2800" dirty="0" err="1" smtClean="0"/>
              <a:t>try_read</a:t>
            </a:r>
            <a:r>
              <a:rPr lang="en-US" sz="2800" dirty="0" smtClean="0"/>
              <a:t> – send all the ATA or SCSI read commands to a drive</a:t>
            </a:r>
          </a:p>
          <a:p>
            <a:r>
              <a:rPr lang="en-US" sz="2800" dirty="0" err="1" smtClean="0"/>
              <a:t>write_verify</a:t>
            </a:r>
            <a:r>
              <a:rPr lang="en-US" sz="2800" dirty="0" smtClean="0"/>
              <a:t> – read sectors from a hard drive to measure which, if any, write commands were able to write to the drive</a:t>
            </a:r>
            <a:endParaRPr lang="en-US" sz="2800" dirty="0"/>
          </a:p>
        </p:txBody>
      </p:sp>
    </p:spTree>
    <p:extLst>
      <p:ext uri="{BB962C8B-B14F-4D97-AF65-F5344CB8AC3E}">
        <p14:creationId xmlns:p14="http://schemas.microsoft.com/office/powerpoint/2010/main" val="1151470384"/>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Testing a Blocker with the NIST programs </a:t>
            </a:r>
            <a:endParaRPr lang="en-US" dirty="0"/>
          </a:p>
        </p:txBody>
      </p:sp>
      <p:sp>
        <p:nvSpPr>
          <p:cNvPr id="3" name="Content Placeholder 2"/>
          <p:cNvSpPr>
            <a:spLocks noGrp="1"/>
          </p:cNvSpPr>
          <p:nvPr>
            <p:ph idx="1"/>
          </p:nvPr>
        </p:nvSpPr>
        <p:spPr/>
        <p:txBody>
          <a:bodyPr/>
          <a:lstStyle/>
          <a:p>
            <a:pPr marL="457200" indent="-457200">
              <a:buFont typeface="+mj-lt"/>
              <a:buAutoNum type="arabicPeriod"/>
            </a:pPr>
            <a:r>
              <a:rPr lang="en-US" dirty="0" smtClean="0"/>
              <a:t>For each hard drive interface supported by the write block (e.g., ATA,SAS,SATA), initialize a drive to known content</a:t>
            </a:r>
          </a:p>
          <a:p>
            <a:pPr marL="457200" indent="-457200">
              <a:buFont typeface="+mj-lt"/>
              <a:buAutoNum type="arabicPeriod"/>
            </a:pPr>
            <a:r>
              <a:rPr lang="en-US" dirty="0" smtClean="0"/>
              <a:t>Calculate a “before” reference hash for each drive</a:t>
            </a:r>
          </a:p>
          <a:p>
            <a:pPr marL="457200" indent="-457200">
              <a:buFont typeface="+mj-lt"/>
              <a:buAutoNum type="arabicPeriod"/>
            </a:pPr>
            <a:r>
              <a:rPr lang="en-US" dirty="0" smtClean="0"/>
              <a:t>For each permutation of host-to-blocker and blocker-to-drive interfaces execute the </a:t>
            </a:r>
            <a:r>
              <a:rPr lang="en-US" dirty="0" err="1" smtClean="0"/>
              <a:t>try_read</a:t>
            </a:r>
            <a:r>
              <a:rPr lang="en-US" dirty="0" smtClean="0"/>
              <a:t> and </a:t>
            </a:r>
            <a:r>
              <a:rPr lang="en-US" dirty="0" err="1" smtClean="0"/>
              <a:t>try_write</a:t>
            </a:r>
            <a:r>
              <a:rPr lang="en-US" dirty="0" smtClean="0"/>
              <a:t> programs</a:t>
            </a:r>
          </a:p>
          <a:p>
            <a:pPr marL="457200" indent="-457200">
              <a:buFont typeface="+mj-lt"/>
              <a:buAutoNum type="arabicPeriod"/>
            </a:pPr>
            <a:r>
              <a:rPr lang="en-US" dirty="0" smtClean="0"/>
              <a:t>Calculate an “after” reference hash for each drive</a:t>
            </a:r>
          </a:p>
          <a:p>
            <a:pPr marL="457200" indent="-457200">
              <a:buFont typeface="+mj-lt"/>
              <a:buAutoNum type="arabicPeriod"/>
            </a:pPr>
            <a:r>
              <a:rPr lang="en-US" dirty="0" smtClean="0"/>
              <a:t>Execute </a:t>
            </a:r>
            <a:r>
              <a:rPr lang="en-US" dirty="0" err="1" smtClean="0"/>
              <a:t>write_verify</a:t>
            </a:r>
            <a:r>
              <a:rPr lang="en-US" dirty="0" smtClean="0"/>
              <a:t> for each drive. Use the </a:t>
            </a:r>
            <a:r>
              <a:rPr lang="en-US" dirty="0" err="1" smtClean="0"/>
              <a:t>write_verify</a:t>
            </a:r>
            <a:r>
              <a:rPr lang="en-US" dirty="0" smtClean="0"/>
              <a:t> output along with the reference hashes to measure whether any sectors on the test drives have changed.</a:t>
            </a:r>
            <a:endParaRPr lang="en-US" dirty="0"/>
          </a:p>
        </p:txBody>
      </p:sp>
    </p:spTree>
    <p:extLst>
      <p:ext uri="{BB962C8B-B14F-4D97-AF65-F5344CB8AC3E}">
        <p14:creationId xmlns:p14="http://schemas.microsoft.com/office/powerpoint/2010/main" val="84424396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Advantages of the NIST Approach</a:t>
            </a:r>
            <a:endParaRPr lang="en-US" dirty="0"/>
          </a:p>
        </p:txBody>
      </p:sp>
      <p:sp>
        <p:nvSpPr>
          <p:cNvPr id="3" name="Content Placeholder 2"/>
          <p:cNvSpPr>
            <a:spLocks noGrp="1"/>
          </p:cNvSpPr>
          <p:nvPr>
            <p:ph idx="1"/>
          </p:nvPr>
        </p:nvSpPr>
        <p:spPr/>
        <p:txBody>
          <a:bodyPr>
            <a:normAutofit fontScale="92500" lnSpcReduction="10000"/>
          </a:bodyPr>
          <a:lstStyle/>
          <a:p>
            <a:r>
              <a:rPr lang="en-US" sz="2800" dirty="0" smtClean="0"/>
              <a:t>Ability to validate your write block with multiple write commands</a:t>
            </a:r>
          </a:p>
          <a:p>
            <a:r>
              <a:rPr lang="en-US" sz="2800" dirty="0" smtClean="0"/>
              <a:t>Know which commands you’ve validated your blocker for</a:t>
            </a:r>
          </a:p>
          <a:p>
            <a:r>
              <a:rPr lang="en-US" sz="2800" dirty="0" smtClean="0"/>
              <a:t>Know which, if any, commands your blocker fails for</a:t>
            </a:r>
          </a:p>
          <a:p>
            <a:r>
              <a:rPr lang="en-US" sz="2800" dirty="0" err="1" smtClean="0"/>
              <a:t>try_write</a:t>
            </a:r>
            <a:r>
              <a:rPr lang="en-US" sz="2800" dirty="0"/>
              <a:t> </a:t>
            </a:r>
            <a:r>
              <a:rPr lang="en-US" sz="2800" dirty="0" smtClean="0"/>
              <a:t>and </a:t>
            </a:r>
            <a:r>
              <a:rPr lang="en-US" sz="2800" dirty="0" err="1" smtClean="0"/>
              <a:t>try_read</a:t>
            </a:r>
            <a:r>
              <a:rPr lang="en-US" sz="2800" dirty="0" smtClean="0"/>
              <a:t> have been validated for the </a:t>
            </a:r>
            <a:r>
              <a:rPr lang="en-US" sz="2800" dirty="0" err="1" smtClean="0"/>
              <a:t>eSATA</a:t>
            </a:r>
            <a:r>
              <a:rPr lang="en-US" sz="2800" dirty="0" smtClean="0"/>
              <a:t>, FireWire, and USB interfaces in Ubuntu 11.10 </a:t>
            </a:r>
            <a:endParaRPr lang="en-US" sz="2800" dirty="0"/>
          </a:p>
        </p:txBody>
      </p:sp>
    </p:spTree>
    <p:extLst>
      <p:ext uri="{BB962C8B-B14F-4D97-AF65-F5344CB8AC3E}">
        <p14:creationId xmlns:p14="http://schemas.microsoft.com/office/powerpoint/2010/main" val="1869088450"/>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Notes of Interest – defense in depth</a:t>
            </a:r>
            <a:endParaRPr lang="en-US" dirty="0"/>
          </a:p>
        </p:txBody>
      </p:sp>
      <p:sp>
        <p:nvSpPr>
          <p:cNvPr id="3" name="Content Placeholder 2"/>
          <p:cNvSpPr>
            <a:spLocks noGrp="1"/>
          </p:cNvSpPr>
          <p:nvPr>
            <p:ph idx="1"/>
          </p:nvPr>
        </p:nvSpPr>
        <p:spPr/>
        <p:txBody>
          <a:bodyPr>
            <a:normAutofit/>
          </a:bodyPr>
          <a:lstStyle/>
          <a:p>
            <a:r>
              <a:rPr lang="en-US" sz="2800" dirty="0" smtClean="0"/>
              <a:t>“/</a:t>
            </a:r>
            <a:r>
              <a:rPr lang="en-US" sz="2800" dirty="0" err="1" smtClean="0"/>
              <a:t>dev</a:t>
            </a:r>
            <a:r>
              <a:rPr lang="en-US" sz="2800" dirty="0" smtClean="0"/>
              <a:t>/</a:t>
            </a:r>
            <a:r>
              <a:rPr lang="en-US" sz="2800" dirty="0" err="1" smtClean="0"/>
              <a:t>sdd</a:t>
            </a:r>
            <a:r>
              <a:rPr lang="en-US" sz="2800" dirty="0" smtClean="0"/>
              <a:t>: Read-only file system”</a:t>
            </a:r>
          </a:p>
          <a:p>
            <a:r>
              <a:rPr lang="en-US" sz="2800" dirty="0" smtClean="0"/>
              <a:t>First layer of defense: the firmware logic that blocks writes and passes reads</a:t>
            </a:r>
          </a:p>
          <a:p>
            <a:r>
              <a:rPr lang="en-US" sz="2800" dirty="0" smtClean="0"/>
              <a:t>Second layer: advertising the protected drive as read-only</a:t>
            </a:r>
          </a:p>
          <a:p>
            <a:r>
              <a:rPr lang="en-US" sz="2800" dirty="0" smtClean="0"/>
              <a:t>Modern </a:t>
            </a:r>
            <a:r>
              <a:rPr lang="en-US" sz="2800" dirty="0" err="1" smtClean="0"/>
              <a:t>OSes</a:t>
            </a:r>
            <a:r>
              <a:rPr lang="en-US" sz="2800" dirty="0" smtClean="0"/>
              <a:t> try to enforce “read-only”; older versions of Linux do not</a:t>
            </a:r>
            <a:endParaRPr lang="en-US" sz="2800" dirty="0"/>
          </a:p>
        </p:txBody>
      </p:sp>
    </p:spTree>
    <p:extLst>
      <p:ext uri="{BB962C8B-B14F-4D97-AF65-F5344CB8AC3E}">
        <p14:creationId xmlns:p14="http://schemas.microsoft.com/office/powerpoint/2010/main" val="406744126"/>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Test Results – how good is your write block?</a:t>
            </a:r>
            <a:endParaRPr lang="en-US" dirty="0"/>
          </a:p>
        </p:txBody>
      </p:sp>
      <p:sp>
        <p:nvSpPr>
          <p:cNvPr id="3" name="Content Placeholder 2"/>
          <p:cNvSpPr>
            <a:spLocks noGrp="1"/>
          </p:cNvSpPr>
          <p:nvPr>
            <p:ph idx="1"/>
          </p:nvPr>
        </p:nvSpPr>
        <p:spPr/>
        <p:txBody>
          <a:bodyPr>
            <a:normAutofit lnSpcReduction="10000"/>
          </a:bodyPr>
          <a:lstStyle/>
          <a:p>
            <a:r>
              <a:rPr lang="en-US" sz="2400" dirty="0" smtClean="0"/>
              <a:t>Tested 3 write blockers from 3 leading manufactures using the NIST tools</a:t>
            </a:r>
          </a:p>
          <a:p>
            <a:r>
              <a:rPr lang="en-US" sz="2400" dirty="0" smtClean="0"/>
              <a:t>For one blocker, one sector of our drives kept changing</a:t>
            </a:r>
          </a:p>
          <a:p>
            <a:r>
              <a:rPr lang="en-US" sz="2400" dirty="0" smtClean="0"/>
              <a:t>For the USB interface, the blocker let me write content to the drive using the WRITE 16 command</a:t>
            </a:r>
          </a:p>
          <a:p>
            <a:r>
              <a:rPr lang="en-US" sz="2400" dirty="0" smtClean="0"/>
              <a:t>Reason to fret? </a:t>
            </a:r>
          </a:p>
          <a:p>
            <a:pPr lvl="1"/>
            <a:r>
              <a:rPr lang="en-US" sz="2400" dirty="0" smtClean="0"/>
              <a:t>defense in depth</a:t>
            </a:r>
          </a:p>
          <a:p>
            <a:pPr lvl="1"/>
            <a:r>
              <a:rPr lang="en-US" sz="2400" dirty="0" smtClean="0"/>
              <a:t>All the </a:t>
            </a:r>
            <a:r>
              <a:rPr lang="en-US" sz="2400" dirty="0" err="1" smtClean="0"/>
              <a:t>OSes</a:t>
            </a:r>
            <a:r>
              <a:rPr lang="en-US" sz="2400" dirty="0" smtClean="0"/>
              <a:t> I’ve tested use the WRITE 10 command</a:t>
            </a:r>
          </a:p>
          <a:p>
            <a:pPr lvl="1"/>
            <a:r>
              <a:rPr lang="en-US" sz="2400" dirty="0" smtClean="0"/>
              <a:t>2008 firmware version; now it’s fixed</a:t>
            </a:r>
            <a:endParaRPr lang="en-US" sz="2400" dirty="0"/>
          </a:p>
        </p:txBody>
      </p:sp>
    </p:spTree>
    <p:extLst>
      <p:ext uri="{BB962C8B-B14F-4D97-AF65-F5344CB8AC3E}">
        <p14:creationId xmlns:p14="http://schemas.microsoft.com/office/powerpoint/2010/main" val="2404237732"/>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ormAutofit lnSpcReduction="10000"/>
          </a:bodyPr>
          <a:lstStyle/>
          <a:p>
            <a:r>
              <a:rPr lang="en-US" sz="2800" dirty="0" smtClean="0"/>
              <a:t>Federated Testing – exporting test materials</a:t>
            </a:r>
          </a:p>
          <a:p>
            <a:r>
              <a:rPr lang="en-US" sz="2800" dirty="0" smtClean="0"/>
              <a:t>The usual </a:t>
            </a:r>
            <a:r>
              <a:rPr lang="en-US" sz="2800" dirty="0" smtClean="0"/>
              <a:t>method for write blocker </a:t>
            </a:r>
            <a:r>
              <a:rPr lang="en-US" sz="2800" dirty="0" smtClean="0"/>
              <a:t>testing is incomplete</a:t>
            </a:r>
            <a:endParaRPr lang="en-US" sz="2800" dirty="0" smtClean="0"/>
          </a:p>
          <a:p>
            <a:r>
              <a:rPr lang="en-US" sz="2800" dirty="0" smtClean="0"/>
              <a:t>The NIST hardware write block test tools addresses those problems</a:t>
            </a:r>
          </a:p>
          <a:p>
            <a:r>
              <a:rPr lang="en-US" sz="2800" dirty="0" smtClean="0"/>
              <a:t>Good product design with defense in depth</a:t>
            </a:r>
          </a:p>
          <a:p>
            <a:r>
              <a:rPr lang="en-US" sz="2800" dirty="0" smtClean="0"/>
              <a:t>Important for you to validate your write block devices</a:t>
            </a:r>
            <a:endParaRPr lang="en-US" sz="2800" dirty="0"/>
          </a:p>
        </p:txBody>
      </p:sp>
    </p:spTree>
    <p:extLst>
      <p:ext uri="{BB962C8B-B14F-4D97-AF65-F5344CB8AC3E}">
        <p14:creationId xmlns:p14="http://schemas.microsoft.com/office/powerpoint/2010/main" val="1197000803"/>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6A2EB5E5-4579-C843-AAE6-450A226609A5}" type="datetime1">
              <a:rPr lang="en-US" sz="1100">
                <a:solidFill>
                  <a:srgbClr val="A6A6A6"/>
                </a:solidFill>
                <a:latin typeface="Calibri" charset="0"/>
              </a:rPr>
              <a:pPr eaLnBrk="1" hangingPunct="1"/>
              <a:t>2/15/12</a:t>
            </a:fld>
            <a:endParaRPr lang="en-US" sz="1100">
              <a:solidFill>
                <a:srgbClr val="A6A6A6"/>
              </a:solidFill>
              <a:latin typeface="Calibri" charset="0"/>
            </a:endParaRPr>
          </a:p>
        </p:txBody>
      </p:sp>
      <p:sp>
        <p:nvSpPr>
          <p:cNvPr id="5" name="Footer Placeholder 4"/>
          <p:cNvSpPr>
            <a:spLocks noGrp="1"/>
          </p:cNvSpPr>
          <p:nvPr>
            <p:ph type="ftr" sz="quarter" idx="11"/>
          </p:nvPr>
        </p:nvSpPr>
        <p:spPr/>
        <p:txBody>
          <a:bodyPr rtlCol="0"/>
          <a:lstStyle/>
          <a:p>
            <a:pPr defTabSz="914400" fontAlgn="auto">
              <a:spcBef>
                <a:spcPts val="0"/>
              </a:spcBef>
              <a:spcAft>
                <a:spcPts val="0"/>
              </a:spcAft>
              <a:defRPr/>
            </a:pPr>
            <a:r>
              <a:rPr lang="en-US">
                <a:solidFill>
                  <a:schemeClr val="bg1">
                    <a:lumMod val="65000"/>
                  </a:schemeClr>
                </a:solidFill>
                <a:latin typeface="Calibri" pitchFamily="34" charset="0"/>
                <a:ea typeface="+mn-ea"/>
                <a:cs typeface="+mn-cs"/>
              </a:rPr>
              <a:t>AAFS 2008</a:t>
            </a:r>
          </a:p>
        </p:txBody>
      </p:sp>
      <p:sp>
        <p:nvSpPr>
          <p:cNvPr id="5427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60E314D6-EB72-304D-828F-EAE5C5CA4316}" type="slidenum">
              <a:rPr lang="en-US" sz="1800">
                <a:solidFill>
                  <a:schemeClr val="accent1"/>
                </a:solidFill>
                <a:latin typeface="Calibri" charset="0"/>
              </a:rPr>
              <a:pPr eaLnBrk="1" hangingPunct="1"/>
              <a:t>16</a:t>
            </a:fld>
            <a:endParaRPr lang="en-US" sz="1800">
              <a:solidFill>
                <a:schemeClr val="accent1"/>
              </a:solidFill>
              <a:latin typeface="Calibri" charset="0"/>
            </a:endParaRPr>
          </a:p>
        </p:txBody>
      </p:sp>
      <p:sp>
        <p:nvSpPr>
          <p:cNvPr id="147458" name="Rectangle 2"/>
          <p:cNvSpPr>
            <a:spLocks noGrp="1" noChangeArrowheads="1"/>
          </p:cNvSpPr>
          <p:nvPr>
            <p:ph type="title"/>
          </p:nvPr>
        </p:nvSpPr>
        <p:spPr/>
        <p:txBody>
          <a:bodyPr>
            <a:normAutofit/>
          </a:bodyPr>
          <a:lstStyle/>
          <a:p>
            <a:pPr eaLnBrk="1" hangingPunct="1"/>
            <a:r>
              <a:rPr lang="en-US" sz="4700" dirty="0">
                <a:effectLst>
                  <a:outerShdw blurRad="38100" dist="38100" dir="2700000" algn="tl">
                    <a:srgbClr val="DDDDDD"/>
                  </a:outerShdw>
                </a:effectLst>
                <a:latin typeface="Calisto MT" charset="0"/>
                <a:ea typeface="ＭＳ Ｐゴシック" charset="0"/>
                <a:cs typeface="ＭＳ Ｐゴシック" charset="0"/>
              </a:rPr>
              <a:t>Project </a:t>
            </a:r>
            <a:r>
              <a:rPr lang="en-US" sz="4700" dirty="0" smtClean="0">
                <a:effectLst>
                  <a:outerShdw blurRad="38100" dist="38100" dir="2700000" algn="tl">
                    <a:srgbClr val="DDDDDD"/>
                  </a:outerShdw>
                </a:effectLst>
                <a:latin typeface="Calisto MT" charset="0"/>
                <a:ea typeface="ＭＳ Ｐゴシック" charset="0"/>
                <a:cs typeface="ＭＳ Ｐゴシック" charset="0"/>
              </a:rPr>
              <a:t>Sponsors</a:t>
            </a:r>
            <a:endParaRPr lang="en-US" sz="4700" dirty="0">
              <a:effectLst>
                <a:outerShdw blurRad="38100" dist="38100" dir="2700000" algn="tl">
                  <a:srgbClr val="DDDDDD"/>
                </a:outerShdw>
              </a:effectLst>
              <a:latin typeface="Calisto MT" charset="0"/>
              <a:ea typeface="ＭＳ Ｐゴシック" charset="0"/>
              <a:cs typeface="ＭＳ Ｐゴシック" charset="0"/>
            </a:endParaRPr>
          </a:p>
        </p:txBody>
      </p:sp>
      <p:sp>
        <p:nvSpPr>
          <p:cNvPr id="54278" name="Rectangle 3"/>
          <p:cNvSpPr>
            <a:spLocks noGrp="1" noChangeArrowheads="1"/>
          </p:cNvSpPr>
          <p:nvPr>
            <p:ph type="body" idx="1"/>
          </p:nvPr>
        </p:nvSpPr>
        <p:spPr/>
        <p:txBody>
          <a:bodyPr>
            <a:normAutofit/>
          </a:bodyPr>
          <a:lstStyle/>
          <a:p>
            <a:pPr eaLnBrk="1" hangingPunct="1">
              <a:lnSpc>
                <a:spcPct val="80000"/>
              </a:lnSpc>
            </a:pPr>
            <a:r>
              <a:rPr lang="en-US" sz="2400" dirty="0">
                <a:latin typeface="Calisto MT" charset="0"/>
                <a:ea typeface="ＭＳ Ｐゴシック" charset="0"/>
                <a:cs typeface="ＭＳ Ｐゴシック" charset="0"/>
              </a:rPr>
              <a:t>National Institute of Justice (Major funding)</a:t>
            </a:r>
          </a:p>
          <a:p>
            <a:pPr>
              <a:lnSpc>
                <a:spcPct val="80000"/>
              </a:lnSpc>
            </a:pPr>
            <a:r>
              <a:rPr lang="en-US" sz="2400" dirty="0">
                <a:latin typeface="Calisto MT" charset="0"/>
                <a:ea typeface="ＭＳ Ｐゴシック" charset="0"/>
                <a:cs typeface="ＭＳ Ｐゴシック" charset="0"/>
              </a:rPr>
              <a:t>Homeland Security (Major funding)</a:t>
            </a:r>
          </a:p>
          <a:p>
            <a:pPr eaLnBrk="1" hangingPunct="1">
              <a:lnSpc>
                <a:spcPct val="80000"/>
              </a:lnSpc>
            </a:pPr>
            <a:r>
              <a:rPr lang="en-US" sz="2400" dirty="0" smtClean="0">
                <a:latin typeface="Calisto MT" charset="0"/>
                <a:ea typeface="ＭＳ Ｐゴシック" charset="0"/>
                <a:cs typeface="ＭＳ Ｐゴシック" charset="0"/>
              </a:rPr>
              <a:t>FBI </a:t>
            </a:r>
            <a:r>
              <a:rPr lang="en-US" sz="2400" dirty="0">
                <a:latin typeface="Calisto MT" charset="0"/>
                <a:ea typeface="ＭＳ Ｐゴシック" charset="0"/>
                <a:cs typeface="ＭＳ Ｐゴシック" charset="0"/>
              </a:rPr>
              <a:t>(Additional funding)</a:t>
            </a:r>
          </a:p>
          <a:p>
            <a:pPr eaLnBrk="1" hangingPunct="1">
              <a:lnSpc>
                <a:spcPct val="80000"/>
              </a:lnSpc>
            </a:pPr>
            <a:r>
              <a:rPr lang="en-US" sz="2400" dirty="0">
                <a:latin typeface="Calisto MT" charset="0"/>
                <a:ea typeface="ＭＳ Ｐゴシック" charset="0"/>
                <a:cs typeface="ＭＳ Ｐゴシック" charset="0"/>
              </a:rPr>
              <a:t>Department of Defense, DCCI (Equipment and support)</a:t>
            </a:r>
          </a:p>
          <a:p>
            <a:pPr eaLnBrk="1" hangingPunct="1">
              <a:lnSpc>
                <a:spcPct val="80000"/>
              </a:lnSpc>
            </a:pPr>
            <a:r>
              <a:rPr lang="en-US" sz="2400" dirty="0" smtClean="0">
                <a:latin typeface="Calisto MT" charset="0"/>
                <a:ea typeface="ＭＳ Ｐゴシック" charset="0"/>
                <a:cs typeface="ＭＳ Ｐゴシック" charset="0"/>
              </a:rPr>
              <a:t>Federal, State </a:t>
            </a:r>
            <a:r>
              <a:rPr lang="en-US" sz="2400" dirty="0">
                <a:latin typeface="Calisto MT" charset="0"/>
                <a:ea typeface="ＭＳ Ｐゴシック" charset="0"/>
                <a:cs typeface="ＭＳ Ｐゴシック" charset="0"/>
              </a:rPr>
              <a:t>&amp; Local agencies (Technical input)</a:t>
            </a:r>
          </a:p>
          <a:p>
            <a:pPr eaLnBrk="1" hangingPunct="1">
              <a:lnSpc>
                <a:spcPct val="80000"/>
              </a:lnSpc>
            </a:pPr>
            <a:r>
              <a:rPr lang="en-US" sz="2400" dirty="0" smtClean="0">
                <a:latin typeface="Calisto MT" charset="0"/>
                <a:ea typeface="ＭＳ Ｐゴシック" charset="0"/>
                <a:cs typeface="ＭＳ Ｐゴシック" charset="0"/>
              </a:rPr>
              <a:t>NIST</a:t>
            </a:r>
            <a:r>
              <a:rPr lang="en-US" sz="2400" dirty="0">
                <a:latin typeface="Calisto MT" charset="0"/>
                <a:ea typeface="ＭＳ Ｐゴシック" charset="0"/>
                <a:cs typeface="ＭＳ Ｐゴシック" charset="0"/>
              </a:rPr>
              <a:t>/OLES (Program management)</a:t>
            </a:r>
          </a:p>
        </p:txBody>
      </p:sp>
    </p:spTree>
    <p:extLst>
      <p:ext uri="{BB962C8B-B14F-4D97-AF65-F5344CB8AC3E}">
        <p14:creationId xmlns:p14="http://schemas.microsoft.com/office/powerpoint/2010/main" val="3639823541"/>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r>
              <a:rPr lang="en-US" dirty="0">
                <a:effectLst>
                  <a:outerShdw blurRad="38100" dist="38100" dir="2700000" algn="tl">
                    <a:srgbClr val="DDDDDD"/>
                  </a:outerShdw>
                </a:effectLst>
                <a:latin typeface="Calisto MT" charset="0"/>
                <a:ea typeface="ＭＳ Ｐゴシック" charset="0"/>
                <a:cs typeface="ＭＳ Ｐゴシック" charset="0"/>
              </a:rPr>
              <a:t>Contacts</a:t>
            </a:r>
          </a:p>
        </p:txBody>
      </p:sp>
      <p:sp>
        <p:nvSpPr>
          <p:cNvPr id="56323" name="Content Placeholder 2"/>
          <p:cNvSpPr>
            <a:spLocks noGrp="1"/>
          </p:cNvSpPr>
          <p:nvPr>
            <p:ph idx="1"/>
          </p:nvPr>
        </p:nvSpPr>
        <p:spPr/>
        <p:txBody>
          <a:bodyPr>
            <a:normAutofit/>
          </a:bodyPr>
          <a:lstStyle/>
          <a:p>
            <a:pPr eaLnBrk="1" hangingPunct="1">
              <a:buFont typeface="Wingdings" charset="0"/>
              <a:buNone/>
            </a:pPr>
            <a:r>
              <a:rPr lang="en-US" sz="2400" dirty="0">
                <a:latin typeface="Calisto MT" charset="0"/>
                <a:ea typeface="ＭＳ Ｐゴシック" charset="0"/>
                <a:cs typeface="ＭＳ Ｐゴシック" charset="0"/>
              </a:rPr>
              <a:t>Ben Livelsberger			</a:t>
            </a:r>
            <a:r>
              <a:rPr lang="en-US" sz="2400" u="sng" dirty="0" smtClean="0">
                <a:latin typeface="Calisto MT" charset="0"/>
                <a:ea typeface="ＭＳ Ｐゴシック" charset="0"/>
                <a:cs typeface="ＭＳ Ｐゴシック" charset="0"/>
              </a:rPr>
              <a:t>www.cftt.nist.gov</a:t>
            </a:r>
            <a:endParaRPr lang="en-US" sz="2400" u="sng" dirty="0">
              <a:latin typeface="Calisto MT" charset="0"/>
              <a:ea typeface="ＭＳ Ｐゴシック" charset="0"/>
              <a:cs typeface="ＭＳ Ｐゴシック" charset="0"/>
            </a:endParaRPr>
          </a:p>
          <a:p>
            <a:pPr>
              <a:buNone/>
            </a:pPr>
            <a:r>
              <a:rPr lang="en-US" sz="2400" u="sng" dirty="0">
                <a:latin typeface="Calisto MT" charset="0"/>
                <a:ea typeface="ＭＳ Ｐゴシック" charset="0"/>
                <a:cs typeface="ＭＳ Ｐゴシック" charset="0"/>
              </a:rPr>
              <a:t>livebe01@</a:t>
            </a:r>
            <a:r>
              <a:rPr lang="en-US" sz="2400" u="sng" dirty="0" smtClean="0">
                <a:latin typeface="Calisto MT" charset="0"/>
                <a:ea typeface="ＭＳ Ｐゴシック" charset="0"/>
                <a:cs typeface="ＭＳ Ｐゴシック" charset="0"/>
              </a:rPr>
              <a:t>nist.gov</a:t>
            </a:r>
            <a:r>
              <a:rPr lang="en-US" sz="2400" dirty="0">
                <a:latin typeface="Calisto MT" charset="0"/>
                <a:ea typeface="ＭＳ Ｐゴシック" charset="0"/>
                <a:cs typeface="ＭＳ Ｐゴシック" charset="0"/>
              </a:rPr>
              <a:t>			</a:t>
            </a:r>
            <a:r>
              <a:rPr lang="en-US" sz="2400" u="sng" dirty="0" err="1">
                <a:latin typeface="Calisto MT" charset="0"/>
                <a:ea typeface="ＭＳ Ｐゴシック" charset="0"/>
                <a:cs typeface="ＭＳ Ｐゴシック" charset="0"/>
              </a:rPr>
              <a:t>cftt@nist.gov</a:t>
            </a:r>
            <a:r>
              <a:rPr lang="en-US" sz="2400" dirty="0">
                <a:latin typeface="Calisto MT" charset="0"/>
                <a:ea typeface="ＭＳ Ｐゴシック" charset="0"/>
                <a:cs typeface="ＭＳ Ｐゴシック" charset="0"/>
              </a:rPr>
              <a:t>			</a:t>
            </a:r>
          </a:p>
          <a:p>
            <a:pPr eaLnBrk="1" hangingPunct="1">
              <a:buFont typeface="Wingdings" charset="0"/>
              <a:buNone/>
            </a:pPr>
            <a:r>
              <a:rPr lang="en-US" sz="2400" dirty="0" smtClean="0">
                <a:latin typeface="Calisto MT" charset="0"/>
                <a:ea typeface="ＭＳ Ｐゴシック" charset="0"/>
                <a:cs typeface="ＭＳ Ｐゴシック" charset="0"/>
              </a:rPr>
              <a:t>Sue </a:t>
            </a:r>
            <a:r>
              <a:rPr lang="en-US" sz="2400" dirty="0" err="1">
                <a:latin typeface="Calisto MT" charset="0"/>
                <a:ea typeface="ＭＳ Ｐゴシック" charset="0"/>
                <a:cs typeface="ＭＳ Ｐゴシック" charset="0"/>
              </a:rPr>
              <a:t>Ballou</a:t>
            </a:r>
            <a:r>
              <a:rPr lang="en-US" sz="2400" dirty="0">
                <a:latin typeface="Calisto MT" charset="0"/>
                <a:ea typeface="ＭＳ Ｐゴシック" charset="0"/>
                <a:cs typeface="ＭＳ Ｐゴシック" charset="0"/>
              </a:rPr>
              <a:t>, Office of Law Enforcement Standards</a:t>
            </a:r>
          </a:p>
          <a:p>
            <a:pPr eaLnBrk="1" hangingPunct="1">
              <a:buFont typeface="Wingdings" charset="0"/>
              <a:buNone/>
            </a:pPr>
            <a:r>
              <a:rPr lang="en-US" sz="2400" u="sng" dirty="0" err="1">
                <a:latin typeface="Calisto MT" charset="0"/>
                <a:ea typeface="ＭＳ Ｐゴシック" charset="0"/>
                <a:cs typeface="ＭＳ Ｐゴシック" charset="0"/>
              </a:rPr>
              <a:t>susan.ballou@</a:t>
            </a:r>
            <a:r>
              <a:rPr lang="en-US" sz="2400" u="sng" dirty="0" err="1" smtClean="0">
                <a:latin typeface="Calisto MT" charset="0"/>
                <a:ea typeface="ＭＳ Ｐゴシック" charset="0"/>
                <a:cs typeface="ＭＳ Ｐゴシック" charset="0"/>
              </a:rPr>
              <a:t>nist.gov</a:t>
            </a:r>
            <a:r>
              <a:rPr lang="en-US" sz="2400" dirty="0" smtClean="0">
                <a:latin typeface="Calisto MT" charset="0"/>
                <a:ea typeface="ＭＳ Ｐゴシック" charset="0"/>
                <a:cs typeface="ＭＳ Ｐゴシック" charset="0"/>
              </a:rPr>
              <a:t> </a:t>
            </a:r>
          </a:p>
          <a:p>
            <a:pPr eaLnBrk="1" hangingPunct="1">
              <a:buFont typeface="Wingdings" charset="0"/>
              <a:buNone/>
            </a:pPr>
            <a:endParaRPr lang="en-US" sz="2400" dirty="0">
              <a:latin typeface="Calisto MT" charset="0"/>
              <a:ea typeface="ＭＳ Ｐゴシック" charset="0"/>
              <a:cs typeface="ＭＳ Ｐゴシック" charset="0"/>
            </a:endParaRPr>
          </a:p>
          <a:p>
            <a:pPr>
              <a:buNone/>
            </a:pPr>
            <a:r>
              <a:rPr lang="en-US" sz="2400" dirty="0"/>
              <a:t>NIST tools, </a:t>
            </a:r>
            <a:r>
              <a:rPr lang="en-US" sz="2400" u="sng" dirty="0"/>
              <a:t>http://www.cftt.nist.gov/###.tar.gz</a:t>
            </a:r>
          </a:p>
          <a:p>
            <a:pPr eaLnBrk="1" hangingPunct="1">
              <a:buFont typeface="Wingdings" charset="0"/>
              <a:buNone/>
            </a:pPr>
            <a:endParaRPr lang="en-US" sz="2400" dirty="0">
              <a:latin typeface="Calisto MT" charset="0"/>
              <a:ea typeface="ＭＳ Ｐゴシック" charset="0"/>
              <a:cs typeface="ＭＳ Ｐゴシック" charset="0"/>
            </a:endParaRPr>
          </a:p>
        </p:txBody>
      </p:sp>
    </p:spTree>
    <p:extLst>
      <p:ext uri="{BB962C8B-B14F-4D97-AF65-F5344CB8AC3E}">
        <p14:creationId xmlns:p14="http://schemas.microsoft.com/office/powerpoint/2010/main" val="862134271"/>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r>
              <a:rPr lang="en-US" dirty="0"/>
              <a:t>?</a:t>
            </a:r>
          </a:p>
        </p:txBody>
      </p:sp>
    </p:spTree>
    <p:extLst>
      <p:ext uri="{BB962C8B-B14F-4D97-AF65-F5344CB8AC3E}">
        <p14:creationId xmlns:p14="http://schemas.microsoft.com/office/powerpoint/2010/main" val="258350094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Disclaimer</a:t>
            </a:r>
            <a:endParaRPr lang="en-US" dirty="0"/>
          </a:p>
        </p:txBody>
      </p:sp>
      <p:sp>
        <p:nvSpPr>
          <p:cNvPr id="3" name="Content Placeholder 2"/>
          <p:cNvSpPr>
            <a:spLocks noGrp="1"/>
          </p:cNvSpPr>
          <p:nvPr>
            <p:ph idx="1"/>
          </p:nvPr>
        </p:nvSpPr>
        <p:spPr/>
        <p:txBody>
          <a:bodyPr/>
          <a:lstStyle/>
          <a:p>
            <a:pPr marL="0" indent="0">
              <a:buNone/>
            </a:pPr>
            <a:r>
              <a:rPr lang="en-US" b="1" dirty="0">
                <a:latin typeface="Calisto MT" charset="0"/>
                <a:ea typeface="ＭＳ Ｐゴシック" charset="0"/>
                <a:cs typeface="Times New Roman" charset="0"/>
              </a:rPr>
              <a:t>Certain trade names and company products are mentioned in the text or identified. In no case does such identification imply recommendation or endorsement by the National Institute of Standards and Technology, nor does it imply that the products are necessarily the best available for the purpose.</a:t>
            </a:r>
            <a:r>
              <a:rPr lang="en-US" dirty="0">
                <a:latin typeface="Calisto MT" charset="0"/>
                <a:ea typeface="ＭＳ Ｐゴシック" charset="0"/>
                <a:cs typeface="ＭＳ Ｐゴシック" charset="0"/>
              </a:rPr>
              <a:t> </a:t>
            </a:r>
          </a:p>
          <a:p>
            <a:pPr marL="0" indent="0">
              <a:buNone/>
            </a:pPr>
            <a:endParaRPr lang="en-US" dirty="0"/>
          </a:p>
        </p:txBody>
      </p:sp>
    </p:spTree>
    <p:extLst>
      <p:ext uri="{BB962C8B-B14F-4D97-AF65-F5344CB8AC3E}">
        <p14:creationId xmlns:p14="http://schemas.microsoft.com/office/powerpoint/2010/main" val="128032199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normAutofit fontScale="92500" lnSpcReduction="10000"/>
          </a:bodyPr>
          <a:lstStyle/>
          <a:p>
            <a:r>
              <a:rPr lang="en-US" sz="3200" dirty="0" smtClean="0"/>
              <a:t>Federated Testing</a:t>
            </a:r>
          </a:p>
          <a:p>
            <a:r>
              <a:rPr lang="en-US" sz="3200" dirty="0" smtClean="0"/>
              <a:t>Validating Hardware Write Blockers - Usual Method</a:t>
            </a:r>
          </a:p>
          <a:p>
            <a:r>
              <a:rPr lang="en-US" sz="3200" dirty="0" smtClean="0"/>
              <a:t>NIST HWB Test Tools</a:t>
            </a:r>
          </a:p>
          <a:p>
            <a:r>
              <a:rPr lang="en-US" sz="3200" dirty="0" smtClean="0"/>
              <a:t>Interesting Discoveries</a:t>
            </a:r>
          </a:p>
          <a:p>
            <a:r>
              <a:rPr lang="en-US" sz="3200" dirty="0" smtClean="0"/>
              <a:t>Conclusion</a:t>
            </a:r>
          </a:p>
          <a:p>
            <a:r>
              <a:rPr lang="en-US" sz="3200" dirty="0" smtClean="0"/>
              <a:t>Sponsors</a:t>
            </a:r>
            <a:endParaRPr lang="en-US" sz="3200" dirty="0" smtClean="0"/>
          </a:p>
        </p:txBody>
      </p:sp>
    </p:spTree>
    <p:extLst>
      <p:ext uri="{BB962C8B-B14F-4D97-AF65-F5344CB8AC3E}">
        <p14:creationId xmlns:p14="http://schemas.microsoft.com/office/powerpoint/2010/main" val="124247535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Federated Testing at NIST</a:t>
            </a:r>
            <a:endParaRPr lang="en-US" dirty="0"/>
          </a:p>
        </p:txBody>
      </p:sp>
      <p:sp>
        <p:nvSpPr>
          <p:cNvPr id="3" name="Content Placeholder 2"/>
          <p:cNvSpPr>
            <a:spLocks noGrp="1"/>
          </p:cNvSpPr>
          <p:nvPr>
            <p:ph idx="1"/>
          </p:nvPr>
        </p:nvSpPr>
        <p:spPr/>
        <p:txBody>
          <a:bodyPr>
            <a:normAutofit fontScale="85000" lnSpcReduction="10000"/>
          </a:bodyPr>
          <a:lstStyle/>
          <a:p>
            <a:r>
              <a:rPr lang="en-US" sz="3200" dirty="0" smtClean="0"/>
              <a:t>NIST is exporting its tool testing expertise and methods</a:t>
            </a:r>
          </a:p>
          <a:p>
            <a:r>
              <a:rPr lang="en-US" sz="3200" dirty="0" smtClean="0"/>
              <a:t>Benefits</a:t>
            </a:r>
          </a:p>
          <a:p>
            <a:pPr lvl="1"/>
            <a:r>
              <a:rPr lang="en-US" sz="3200" dirty="0" smtClean="0"/>
              <a:t>A common test methodology</a:t>
            </a:r>
            <a:endParaRPr lang="en-US" sz="3200" dirty="0"/>
          </a:p>
          <a:p>
            <a:pPr lvl="1"/>
            <a:r>
              <a:rPr lang="en-US" sz="3000" dirty="0" smtClean="0"/>
              <a:t>Time savings &amp; peer-reviewed test reports</a:t>
            </a:r>
          </a:p>
          <a:p>
            <a:r>
              <a:rPr lang="en-US" sz="3200" dirty="0" smtClean="0"/>
              <a:t>CFTT </a:t>
            </a:r>
            <a:r>
              <a:rPr lang="en-US" sz="3200" dirty="0"/>
              <a:t>Strength – </a:t>
            </a:r>
            <a:r>
              <a:rPr lang="en-US" sz="3200" dirty="0" smtClean="0"/>
              <a:t>Formal</a:t>
            </a:r>
            <a:r>
              <a:rPr lang="en-US" sz="3200" dirty="0"/>
              <a:t>, well researched test methods</a:t>
            </a:r>
          </a:p>
          <a:p>
            <a:r>
              <a:rPr lang="en-US" sz="3200" dirty="0"/>
              <a:t>CFTT Weakness – Limited resources for testing</a:t>
            </a:r>
          </a:p>
          <a:p>
            <a:pPr lvl="1"/>
            <a:endParaRPr lang="en-US" sz="3200" dirty="0" smtClean="0"/>
          </a:p>
        </p:txBody>
      </p:sp>
    </p:spTree>
    <p:extLst>
      <p:ext uri="{BB962C8B-B14F-4D97-AF65-F5344CB8AC3E}">
        <p14:creationId xmlns:p14="http://schemas.microsoft.com/office/powerpoint/2010/main" val="1366688866"/>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200" dirty="0" smtClean="0"/>
              <a:t>Write block drive</a:t>
            </a:r>
          </a:p>
          <a:p>
            <a:r>
              <a:rPr lang="en-US" sz="3200" dirty="0" smtClean="0"/>
              <a:t>Attempt write to drive</a:t>
            </a:r>
          </a:p>
          <a:p>
            <a:r>
              <a:rPr lang="en-US" sz="3200" dirty="0" smtClean="0"/>
              <a:t>Attempt to format drive</a:t>
            </a:r>
          </a:p>
          <a:p>
            <a:r>
              <a:rPr lang="en-US" sz="3200" dirty="0" smtClean="0"/>
              <a:t>Check if drive changed</a:t>
            </a:r>
            <a:endParaRPr lang="en-US" sz="3200" dirty="0"/>
          </a:p>
        </p:txBody>
      </p:sp>
      <p:sp>
        <p:nvSpPr>
          <p:cNvPr id="2" name="Title 1"/>
          <p:cNvSpPr>
            <a:spLocks noGrp="1"/>
          </p:cNvSpPr>
          <p:nvPr>
            <p:ph type="title"/>
          </p:nvPr>
        </p:nvSpPr>
        <p:spPr/>
        <p:txBody>
          <a:bodyPr>
            <a:normAutofit fontScale="90000"/>
          </a:bodyPr>
          <a:lstStyle/>
          <a:p>
            <a:r>
              <a:rPr lang="en-US" dirty="0" smtClean="0"/>
              <a:t>Validating Hardware Write Blockers – Usual Method</a:t>
            </a:r>
            <a:endParaRPr lang="en-US" dirty="0"/>
          </a:p>
        </p:txBody>
      </p:sp>
    </p:spTree>
    <p:extLst>
      <p:ext uri="{BB962C8B-B14F-4D97-AF65-F5344CB8AC3E}">
        <p14:creationId xmlns:p14="http://schemas.microsoft.com/office/powerpoint/2010/main" val="109561127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Problem - </a:t>
            </a:r>
            <a:r>
              <a:rPr lang="en-US" dirty="0" err="1" smtClean="0"/>
              <a:t>OSes</a:t>
            </a:r>
            <a:r>
              <a:rPr lang="en-US" dirty="0" smtClean="0"/>
              <a:t> Implement Multiple Write Commands</a:t>
            </a:r>
            <a:endParaRPr lang="en-US" dirty="0"/>
          </a:p>
        </p:txBody>
      </p:sp>
      <p:sp>
        <p:nvSpPr>
          <p:cNvPr id="3" name="Content Placeholder 2"/>
          <p:cNvSpPr>
            <a:spLocks noGrp="1"/>
          </p:cNvSpPr>
          <p:nvPr>
            <p:ph idx="1"/>
          </p:nvPr>
        </p:nvSpPr>
        <p:spPr/>
        <p:txBody>
          <a:bodyPr>
            <a:normAutofit/>
          </a:bodyPr>
          <a:lstStyle/>
          <a:p>
            <a:r>
              <a:rPr lang="en-US" sz="3200" dirty="0" smtClean="0"/>
              <a:t>ATA drives:</a:t>
            </a:r>
          </a:p>
          <a:p>
            <a:pPr lvl="1"/>
            <a:r>
              <a:rPr lang="en-US" sz="2600" dirty="0" smtClean="0"/>
              <a:t>Most </a:t>
            </a:r>
            <a:r>
              <a:rPr lang="en-US" sz="2600" dirty="0" err="1" smtClean="0"/>
              <a:t>OSes</a:t>
            </a:r>
            <a:r>
              <a:rPr lang="en-US" sz="2600" dirty="0" smtClean="0"/>
              <a:t> default to using READ &amp; WRITE DMA commands</a:t>
            </a:r>
          </a:p>
          <a:p>
            <a:pPr lvl="1"/>
            <a:r>
              <a:rPr lang="en-US" sz="2600" dirty="0" smtClean="0"/>
              <a:t>Some drives &lt; 128 GB: implement WRITE DMA, but not WRITE DMA EXT</a:t>
            </a:r>
          </a:p>
          <a:p>
            <a:pPr lvl="1"/>
            <a:r>
              <a:rPr lang="en-US" sz="2600" dirty="0" smtClean="0"/>
              <a:t>Drives &gt; 128 GB: need EXT command set (WRITE DMA EXT) to fully access drives</a:t>
            </a:r>
          </a:p>
          <a:p>
            <a:pPr lvl="1"/>
            <a:r>
              <a:rPr lang="en-US" sz="2600" dirty="0" smtClean="0"/>
              <a:t>Older drives: only implement PIO (WRITE SECTORS &amp; WRITE SECTORS EXT)</a:t>
            </a:r>
          </a:p>
          <a:p>
            <a:pPr lvl="1"/>
            <a:endParaRPr lang="en-US" sz="3000" dirty="0"/>
          </a:p>
        </p:txBody>
      </p:sp>
    </p:spTree>
    <p:extLst>
      <p:ext uri="{BB962C8B-B14F-4D97-AF65-F5344CB8AC3E}">
        <p14:creationId xmlns:p14="http://schemas.microsoft.com/office/powerpoint/2010/main" val="328288986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Possible Write Commands</a:t>
            </a:r>
            <a:endParaRPr lang="en-US" dirty="0"/>
          </a:p>
        </p:txBody>
      </p:sp>
      <p:sp>
        <p:nvSpPr>
          <p:cNvPr id="3" name="Content Placeholder 2"/>
          <p:cNvSpPr>
            <a:spLocks noGrp="1"/>
          </p:cNvSpPr>
          <p:nvPr>
            <p:ph idx="1"/>
          </p:nvPr>
        </p:nvSpPr>
        <p:spPr/>
        <p:txBody>
          <a:bodyPr>
            <a:noAutofit/>
          </a:bodyPr>
          <a:lstStyle/>
          <a:p>
            <a:r>
              <a:rPr lang="en-US" sz="2800" dirty="0" smtClean="0"/>
              <a:t>T10 </a:t>
            </a:r>
            <a:r>
              <a:rPr lang="en-US" sz="2800" dirty="0"/>
              <a:t>Technical </a:t>
            </a:r>
            <a:r>
              <a:rPr lang="en-US" sz="2800" dirty="0" smtClean="0"/>
              <a:t>Committee,                         http://www.t10.org/ - 20 SCSI write commands</a:t>
            </a:r>
          </a:p>
          <a:p>
            <a:r>
              <a:rPr lang="en-US" sz="2800" dirty="0" smtClean="0"/>
              <a:t>T13 </a:t>
            </a:r>
            <a:r>
              <a:rPr lang="en-US" sz="2800" dirty="0"/>
              <a:t>Technical Committee</a:t>
            </a:r>
            <a:r>
              <a:rPr lang="en-US" sz="2800" dirty="0" smtClean="0"/>
              <a:t>,</a:t>
            </a:r>
            <a:r>
              <a:rPr lang="en-US" sz="2800" dirty="0"/>
              <a:t> </a:t>
            </a:r>
            <a:r>
              <a:rPr lang="en-US" sz="2800" dirty="0" smtClean="0"/>
              <a:t>                         http</a:t>
            </a:r>
            <a:r>
              <a:rPr lang="en-US" sz="2800" dirty="0"/>
              <a:t>://</a:t>
            </a:r>
            <a:r>
              <a:rPr lang="en-US" sz="2800" dirty="0" smtClean="0"/>
              <a:t>www.t13.</a:t>
            </a:r>
            <a:r>
              <a:rPr lang="en-US" sz="2800" dirty="0"/>
              <a:t>org/ </a:t>
            </a:r>
            <a:r>
              <a:rPr lang="en-US" sz="2800" dirty="0" smtClean="0"/>
              <a:t>- 17 ATA write commands</a:t>
            </a:r>
          </a:p>
          <a:p>
            <a:r>
              <a:rPr lang="en-US" sz="2800" dirty="0" smtClean="0"/>
              <a:t>Wanted a way to test write blockers using all 17 ATA and all 20 SCSI write commands</a:t>
            </a:r>
            <a:endParaRPr lang="en-US" sz="2800" dirty="0"/>
          </a:p>
        </p:txBody>
      </p:sp>
    </p:spTree>
    <p:extLst>
      <p:ext uri="{BB962C8B-B14F-4D97-AF65-F5344CB8AC3E}">
        <p14:creationId xmlns:p14="http://schemas.microsoft.com/office/powerpoint/2010/main" val="306763472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NIST Approach – </a:t>
            </a:r>
            <a:r>
              <a:rPr lang="en-US" dirty="0" err="1" smtClean="0"/>
              <a:t>ataraw</a:t>
            </a:r>
            <a:r>
              <a:rPr lang="en-US" dirty="0" smtClean="0"/>
              <a:t> library</a:t>
            </a:r>
            <a:endParaRPr lang="en-US" dirty="0"/>
          </a:p>
        </p:txBody>
      </p:sp>
      <p:sp>
        <p:nvSpPr>
          <p:cNvPr id="3" name="Content Placeholder 2"/>
          <p:cNvSpPr>
            <a:spLocks noGrp="1"/>
          </p:cNvSpPr>
          <p:nvPr>
            <p:ph idx="1"/>
          </p:nvPr>
        </p:nvSpPr>
        <p:spPr/>
        <p:txBody>
          <a:bodyPr>
            <a:normAutofit fontScale="92500"/>
          </a:bodyPr>
          <a:lstStyle/>
          <a:p>
            <a:r>
              <a:rPr lang="en-US" sz="2400" dirty="0" err="1"/>
              <a:t>ataraw</a:t>
            </a:r>
            <a:r>
              <a:rPr lang="en-US" sz="2400" dirty="0"/>
              <a:t> 0.2.1 http://afflib.org/downloads/ataraw-0.2.1.</a:t>
            </a:r>
            <a:r>
              <a:rPr lang="en-US" sz="2400" dirty="0" smtClean="0"/>
              <a:t>tar.gz</a:t>
            </a:r>
          </a:p>
          <a:p>
            <a:pPr lvl="1"/>
            <a:r>
              <a:rPr lang="en-US" sz="2400" dirty="0" smtClean="0"/>
              <a:t>Kyle Sanders – Masters student at Naval Post Graduate School</a:t>
            </a:r>
          </a:p>
          <a:p>
            <a:pPr lvl="1"/>
            <a:r>
              <a:rPr lang="en-US" sz="2400" dirty="0" smtClean="0"/>
              <a:t>uses the Linux SG_IO </a:t>
            </a:r>
            <a:r>
              <a:rPr lang="en-US" sz="2400" dirty="0" err="1" smtClean="0"/>
              <a:t>ioctl</a:t>
            </a:r>
            <a:r>
              <a:rPr lang="en-US" sz="2400" dirty="0" smtClean="0"/>
              <a:t>, to pass SCSI/ATA command packets to Linux SCSI Generic driver</a:t>
            </a:r>
          </a:p>
          <a:p>
            <a:r>
              <a:rPr lang="en-US" sz="2400" dirty="0" smtClean="0"/>
              <a:t>Extended </a:t>
            </a:r>
            <a:r>
              <a:rPr lang="en-US" sz="2400" dirty="0" err="1" smtClean="0"/>
              <a:t>ataraw</a:t>
            </a:r>
            <a:r>
              <a:rPr lang="en-US" sz="2400" dirty="0" smtClean="0"/>
              <a:t> library to implement more ATA and SCSI commands (ATA specs 4-8, SCSI RBC-2)</a:t>
            </a:r>
          </a:p>
          <a:p>
            <a:r>
              <a:rPr lang="en-US" sz="2400" dirty="0" smtClean="0"/>
              <a:t>4 SCSI reads, 4 SCSI writes</a:t>
            </a:r>
          </a:p>
          <a:p>
            <a:r>
              <a:rPr lang="en-US" sz="2400" dirty="0" smtClean="0"/>
              <a:t>12 ATA reads, 15 ATA writes</a:t>
            </a:r>
          </a:p>
        </p:txBody>
      </p:sp>
    </p:spTree>
    <p:extLst>
      <p:ext uri="{BB962C8B-B14F-4D97-AF65-F5344CB8AC3E}">
        <p14:creationId xmlns:p14="http://schemas.microsoft.com/office/powerpoint/2010/main" val="47705022"/>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Commands Implemented</a:t>
            </a:r>
            <a:endParaRPr lang="en-US" dirty="0"/>
          </a:p>
        </p:txBody>
      </p:sp>
      <p:graphicFrame>
        <p:nvGraphicFramePr>
          <p:cNvPr id="14" name="Content Placeholder 13"/>
          <p:cNvGraphicFramePr>
            <a:graphicFrameLocks noGrp="1"/>
          </p:cNvGraphicFramePr>
          <p:nvPr>
            <p:ph sz="half" idx="2"/>
            <p:extLst>
              <p:ext uri="{D42A27DB-BD31-4B8C-83A1-F6EECF244321}">
                <p14:modId xmlns:p14="http://schemas.microsoft.com/office/powerpoint/2010/main" val="966326770"/>
              </p:ext>
            </p:extLst>
          </p:nvPr>
        </p:nvGraphicFramePr>
        <p:xfrm>
          <a:off x="445642" y="1370641"/>
          <a:ext cx="8311207" cy="5730239"/>
        </p:xfrm>
        <a:graphic>
          <a:graphicData uri="http://schemas.openxmlformats.org/drawingml/2006/table">
            <a:tbl>
              <a:tblPr firstRow="1" bandRow="1">
                <a:tableStyleId>{2D5ABB26-0587-4C30-8999-92F81FD0307C}</a:tableStyleId>
              </a:tblPr>
              <a:tblGrid>
                <a:gridCol w="2105654"/>
                <a:gridCol w="2038808"/>
                <a:gridCol w="1949680"/>
                <a:gridCol w="2217065"/>
              </a:tblGrid>
              <a:tr h="366310">
                <a:tc>
                  <a:txBody>
                    <a:bodyPr/>
                    <a:lstStyle/>
                    <a:p>
                      <a:pPr marL="0" marR="0">
                        <a:spcBef>
                          <a:spcPts val="0"/>
                        </a:spcBef>
                        <a:spcAft>
                          <a:spcPts val="0"/>
                        </a:spcAft>
                      </a:pPr>
                      <a:r>
                        <a:rPr lang="en-US" sz="1800" b="1" dirty="0" smtClean="0">
                          <a:solidFill>
                            <a:srgbClr val="FFFFFF"/>
                          </a:solidFill>
                          <a:effectLst/>
                          <a:latin typeface="+mn-lt"/>
                          <a:ea typeface="Times New Roman"/>
                          <a:cs typeface="Times New Roman"/>
                        </a:rPr>
                        <a:t>Reads Commands (SCSI)</a:t>
                      </a:r>
                      <a:endParaRPr lang="en-US" sz="1800" b="1" dirty="0">
                        <a:solidFill>
                          <a:srgbClr val="FFFFFF"/>
                        </a:solidFill>
                        <a:effectLst/>
                        <a:latin typeface="+mn-lt"/>
                        <a:ea typeface="ＭＳ 明朝"/>
                        <a:cs typeface="Times New Roman"/>
                      </a:endParaRPr>
                    </a:p>
                  </a:txBody>
                  <a:tcPr marL="68580" marR="68580" marT="0" marB="0" anchor="b"/>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solidFill>
                            <a:srgbClr val="FFFFFF"/>
                          </a:solidFill>
                          <a:effectLst/>
                          <a:latin typeface="+mn-lt"/>
                          <a:ea typeface="Times New Roman"/>
                          <a:cs typeface="Times New Roman"/>
                        </a:rPr>
                        <a:t>C4h READ MULTIPLE</a:t>
                      </a:r>
                      <a:endParaRPr lang="en-US" sz="1400" b="1" dirty="0" smtClean="0">
                        <a:solidFill>
                          <a:srgbClr val="FFFFFF"/>
                        </a:solidFill>
                        <a:effectLst/>
                        <a:latin typeface="+mn-lt"/>
                        <a:ea typeface="ＭＳ 明朝"/>
                        <a:cs typeface="Times New Roman"/>
                      </a:endParaRPr>
                    </a:p>
                  </a:txBody>
                  <a:tcPr marL="68580" marR="68580" marT="0" marB="0" anchor="ctr"/>
                </a:tc>
                <a:tc>
                  <a:txBody>
                    <a:bodyPr/>
                    <a:lstStyle/>
                    <a:p>
                      <a:pPr marL="0" marR="0">
                        <a:spcBef>
                          <a:spcPts val="0"/>
                        </a:spcBef>
                        <a:spcAft>
                          <a:spcPts val="0"/>
                        </a:spcAft>
                      </a:pPr>
                      <a:r>
                        <a:rPr lang="en-US" sz="1800" b="1" dirty="0" smtClean="0">
                          <a:solidFill>
                            <a:srgbClr val="FFFFFF"/>
                          </a:solidFill>
                          <a:effectLst/>
                          <a:latin typeface="+mn-lt"/>
                          <a:ea typeface="Times New Roman"/>
                          <a:cs typeface="Times New Roman"/>
                        </a:rPr>
                        <a:t>Write Commands (SCSI)</a:t>
                      </a:r>
                      <a:endParaRPr lang="en-US" sz="1800" b="1" dirty="0">
                        <a:solidFill>
                          <a:srgbClr val="FFFFFF"/>
                        </a:solidFill>
                        <a:effectLst/>
                        <a:latin typeface="+mn-lt"/>
                        <a:ea typeface="ＭＳ 明朝"/>
                        <a:cs typeface="Times New Roman"/>
                      </a:endParaRPr>
                    </a:p>
                  </a:txBody>
                  <a:tcPr marL="68580" marR="68580" marT="0" marB="0" anchor="b"/>
                </a:tc>
                <a:tc>
                  <a:txBody>
                    <a:bodyPr/>
                    <a:lstStyle/>
                    <a:p>
                      <a:pPr marL="0" marR="0">
                        <a:spcBef>
                          <a:spcPts val="0"/>
                        </a:spcBef>
                        <a:spcAft>
                          <a:spcPts val="0"/>
                        </a:spcAft>
                      </a:pPr>
                      <a:r>
                        <a:rPr lang="en-US" sz="1400" b="1" dirty="0" smtClean="0">
                          <a:solidFill>
                            <a:srgbClr val="FFFFFF"/>
                          </a:solidFill>
                          <a:effectLst/>
                          <a:latin typeface="+mn-lt"/>
                          <a:ea typeface="Times New Roman"/>
                          <a:cs typeface="Times New Roman"/>
                        </a:rPr>
                        <a:t>3Dh WRITE </a:t>
                      </a:r>
                      <a:r>
                        <a:rPr lang="en-US" sz="1400" b="1" dirty="0">
                          <a:solidFill>
                            <a:srgbClr val="FFFFFF"/>
                          </a:solidFill>
                          <a:effectLst/>
                          <a:latin typeface="+mn-lt"/>
                          <a:ea typeface="Times New Roman"/>
                          <a:cs typeface="Times New Roman"/>
                        </a:rPr>
                        <a:t>DMA FUA EXT</a:t>
                      </a:r>
                      <a:endParaRPr lang="en-US" sz="1400" b="1" dirty="0">
                        <a:solidFill>
                          <a:srgbClr val="FFFFFF"/>
                        </a:solidFill>
                        <a:effectLst/>
                        <a:latin typeface="+mn-lt"/>
                        <a:ea typeface="ＭＳ 明朝"/>
                        <a:cs typeface="Times New Roman"/>
                      </a:endParaRPr>
                    </a:p>
                  </a:txBody>
                  <a:tcPr marL="68580" marR="68580" marT="0" marB="0" anchor="b"/>
                </a:tc>
              </a:tr>
              <a:tr h="345154">
                <a:tc>
                  <a:txBody>
                    <a:bodyPr/>
                    <a:lstStyle/>
                    <a:p>
                      <a:pPr marL="0" marR="0">
                        <a:spcBef>
                          <a:spcPts val="0"/>
                        </a:spcBef>
                        <a:spcAft>
                          <a:spcPts val="0"/>
                        </a:spcAft>
                      </a:pPr>
                      <a:r>
                        <a:rPr lang="en-US" sz="1400" b="1" dirty="0">
                          <a:solidFill>
                            <a:srgbClr val="FFFFFF"/>
                          </a:solidFill>
                          <a:effectLst/>
                          <a:latin typeface="+mn-lt"/>
                          <a:ea typeface="Times New Roman"/>
                          <a:cs typeface="Times New Roman"/>
                        </a:rPr>
                        <a:t>08h READ 6</a:t>
                      </a:r>
                      <a:endParaRPr lang="en-US" sz="1400" b="1" dirty="0">
                        <a:solidFill>
                          <a:srgbClr val="FFFFFF"/>
                        </a:solidFill>
                        <a:effectLst/>
                        <a:latin typeface="+mn-lt"/>
                        <a:ea typeface="ＭＳ 明朝"/>
                        <a:cs typeface="Times New Roman"/>
                      </a:endParaRPr>
                    </a:p>
                  </a:txBody>
                  <a:tcPr marL="68580" marR="68580" marT="0" marB="0" anchor="b"/>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solidFill>
                            <a:srgbClr val="FFFFFF"/>
                          </a:solidFill>
                          <a:effectLst/>
                          <a:latin typeface="+mn-lt"/>
                          <a:ea typeface="Times New Roman"/>
                          <a:cs typeface="Times New Roman"/>
                        </a:rPr>
                        <a:t>22h READ LONG </a:t>
                      </a:r>
                      <a:endParaRPr lang="en-US" sz="1400" b="1" dirty="0" smtClean="0">
                        <a:solidFill>
                          <a:srgbClr val="FFFFFF"/>
                        </a:solidFill>
                        <a:effectLst/>
                        <a:latin typeface="+mn-lt"/>
                        <a:ea typeface="ＭＳ 明朝"/>
                        <a:cs typeface="Times New Roman"/>
                      </a:endParaRPr>
                    </a:p>
                  </a:txBody>
                  <a:tcPr marL="68580" marR="68580" marT="0" marB="0" anchor="ctr"/>
                </a:tc>
                <a:tc>
                  <a:txBody>
                    <a:bodyPr/>
                    <a:lstStyle/>
                    <a:p>
                      <a:pPr marL="0" marR="0">
                        <a:spcBef>
                          <a:spcPts val="0"/>
                        </a:spcBef>
                        <a:spcAft>
                          <a:spcPts val="0"/>
                        </a:spcAft>
                      </a:pPr>
                      <a:r>
                        <a:rPr lang="en-US" sz="1400" b="1" dirty="0">
                          <a:solidFill>
                            <a:srgbClr val="FFFFFF"/>
                          </a:solidFill>
                          <a:effectLst/>
                          <a:latin typeface="+mn-lt"/>
                          <a:ea typeface="Times New Roman"/>
                          <a:cs typeface="Times New Roman"/>
                        </a:rPr>
                        <a:t>A0h WRITE 6</a:t>
                      </a:r>
                      <a:endParaRPr lang="en-US" sz="1400" b="1" dirty="0">
                        <a:solidFill>
                          <a:srgbClr val="FFFFFF"/>
                        </a:solidFill>
                        <a:effectLst/>
                        <a:latin typeface="+mn-lt"/>
                        <a:ea typeface="ＭＳ 明朝"/>
                        <a:cs typeface="Times New Roman"/>
                      </a:endParaRPr>
                    </a:p>
                  </a:txBody>
                  <a:tcPr marL="68580" marR="68580" marT="0" marB="0" anchor="b"/>
                </a:tc>
                <a:tc>
                  <a:txBody>
                    <a:bodyPr/>
                    <a:lstStyle/>
                    <a:p>
                      <a:pPr marL="0" marR="0">
                        <a:spcBef>
                          <a:spcPts val="0"/>
                        </a:spcBef>
                        <a:spcAft>
                          <a:spcPts val="0"/>
                        </a:spcAft>
                      </a:pPr>
                      <a:r>
                        <a:rPr lang="en-US" sz="1400" b="1" dirty="0" err="1" smtClean="0">
                          <a:solidFill>
                            <a:srgbClr val="FFFFFF"/>
                          </a:solidFill>
                          <a:effectLst/>
                          <a:latin typeface="+mn-lt"/>
                          <a:ea typeface="Times New Roman"/>
                          <a:cs typeface="Times New Roman"/>
                        </a:rPr>
                        <a:t>CCh</a:t>
                      </a:r>
                      <a:r>
                        <a:rPr lang="en-US" sz="1400" b="1" dirty="0" smtClean="0">
                          <a:solidFill>
                            <a:srgbClr val="FFFFFF"/>
                          </a:solidFill>
                          <a:effectLst/>
                          <a:latin typeface="+mn-lt"/>
                          <a:ea typeface="Times New Roman"/>
                          <a:cs typeface="Times New Roman"/>
                        </a:rPr>
                        <a:t> WRITE </a:t>
                      </a:r>
                      <a:r>
                        <a:rPr lang="en-US" sz="1400" b="1" dirty="0">
                          <a:solidFill>
                            <a:srgbClr val="FFFFFF"/>
                          </a:solidFill>
                          <a:effectLst/>
                          <a:latin typeface="+mn-lt"/>
                          <a:ea typeface="Times New Roman"/>
                          <a:cs typeface="Times New Roman"/>
                        </a:rPr>
                        <a:t>DMA QUEUED</a:t>
                      </a:r>
                      <a:endParaRPr lang="en-US" sz="1400" b="1" dirty="0">
                        <a:solidFill>
                          <a:srgbClr val="FFFFFF"/>
                        </a:solidFill>
                        <a:effectLst/>
                        <a:latin typeface="+mn-lt"/>
                        <a:ea typeface="ＭＳ 明朝"/>
                        <a:cs typeface="Times New Roman"/>
                      </a:endParaRPr>
                    </a:p>
                  </a:txBody>
                  <a:tcPr marL="68580" marR="68580" marT="0" marB="0" anchor="b"/>
                </a:tc>
              </a:tr>
              <a:tr h="345154">
                <a:tc>
                  <a:txBody>
                    <a:bodyPr/>
                    <a:lstStyle/>
                    <a:p>
                      <a:pPr marL="0" marR="0">
                        <a:spcBef>
                          <a:spcPts val="0"/>
                        </a:spcBef>
                        <a:spcAft>
                          <a:spcPts val="0"/>
                        </a:spcAft>
                      </a:pPr>
                      <a:r>
                        <a:rPr lang="en-US" sz="1400" b="1" dirty="0">
                          <a:solidFill>
                            <a:srgbClr val="FFFFFF"/>
                          </a:solidFill>
                          <a:effectLst/>
                          <a:latin typeface="+mn-lt"/>
                          <a:ea typeface="Times New Roman"/>
                          <a:cs typeface="Times New Roman"/>
                        </a:rPr>
                        <a:t>28h READ 10</a:t>
                      </a:r>
                      <a:endParaRPr lang="en-US" sz="1400" b="1" dirty="0">
                        <a:solidFill>
                          <a:srgbClr val="FFFFFF"/>
                        </a:solidFill>
                        <a:effectLst/>
                        <a:latin typeface="+mn-lt"/>
                        <a:ea typeface="ＭＳ 明朝"/>
                        <a:cs typeface="Times New Roman"/>
                      </a:endParaRPr>
                    </a:p>
                  </a:txBody>
                  <a:tcPr marL="68580" marR="68580" marT="0" marB="0" anchor="b"/>
                </a:tc>
                <a:tc>
                  <a:txBody>
                    <a:bodyPr/>
                    <a:lstStyle/>
                    <a:p>
                      <a:pPr marL="0" marR="0">
                        <a:spcBef>
                          <a:spcPts val="0"/>
                        </a:spcBef>
                        <a:spcAft>
                          <a:spcPts val="0"/>
                        </a:spcAft>
                      </a:pPr>
                      <a:r>
                        <a:rPr lang="en-US" sz="1400" b="1" dirty="0" smtClean="0">
                          <a:solidFill>
                            <a:srgbClr val="FFFFFF"/>
                          </a:solidFill>
                          <a:effectLst/>
                          <a:latin typeface="+mn-lt"/>
                          <a:ea typeface="Times New Roman"/>
                          <a:cs typeface="Times New Roman"/>
                        </a:rPr>
                        <a:t>C9h READ </a:t>
                      </a:r>
                      <a:r>
                        <a:rPr lang="en-US" sz="1400" b="1" dirty="0">
                          <a:solidFill>
                            <a:srgbClr val="FFFFFF"/>
                          </a:solidFill>
                          <a:effectLst/>
                          <a:latin typeface="+mn-lt"/>
                          <a:ea typeface="Times New Roman"/>
                          <a:cs typeface="Times New Roman"/>
                        </a:rPr>
                        <a:t>DMA w/o retries</a:t>
                      </a:r>
                      <a:endParaRPr lang="en-US" sz="1400" b="1" dirty="0">
                        <a:solidFill>
                          <a:srgbClr val="FFFFFF"/>
                        </a:solidFill>
                        <a:effectLst/>
                        <a:latin typeface="+mn-lt"/>
                        <a:ea typeface="ＭＳ 明朝"/>
                        <a:cs typeface="Times New Roman"/>
                      </a:endParaRPr>
                    </a:p>
                  </a:txBody>
                  <a:tcPr marL="68580" marR="68580" marT="0" marB="0" anchor="b"/>
                </a:tc>
                <a:tc>
                  <a:txBody>
                    <a:bodyPr/>
                    <a:lstStyle/>
                    <a:p>
                      <a:pPr marL="0" marR="0">
                        <a:spcBef>
                          <a:spcPts val="0"/>
                        </a:spcBef>
                        <a:spcAft>
                          <a:spcPts val="0"/>
                        </a:spcAft>
                      </a:pPr>
                      <a:r>
                        <a:rPr lang="en-US" sz="1400" b="1" dirty="0">
                          <a:solidFill>
                            <a:srgbClr val="FFFFFF"/>
                          </a:solidFill>
                          <a:effectLst/>
                          <a:latin typeface="+mn-lt"/>
                          <a:ea typeface="Times New Roman"/>
                          <a:cs typeface="Times New Roman"/>
                        </a:rPr>
                        <a:t>2Ah WRITE 10</a:t>
                      </a:r>
                      <a:endParaRPr lang="en-US" sz="1400" b="1" dirty="0">
                        <a:solidFill>
                          <a:srgbClr val="FFFFFF"/>
                        </a:solidFill>
                        <a:effectLst/>
                        <a:latin typeface="+mn-lt"/>
                        <a:ea typeface="ＭＳ 明朝"/>
                        <a:cs typeface="Times New Roman"/>
                      </a:endParaRPr>
                    </a:p>
                  </a:txBody>
                  <a:tcPr marL="68580" marR="68580" marT="0" marB="0" anchor="b"/>
                </a:tc>
                <a:tc>
                  <a:txBody>
                    <a:bodyPr/>
                    <a:lstStyle/>
                    <a:p>
                      <a:pPr marL="0" marR="0">
                        <a:spcBef>
                          <a:spcPts val="0"/>
                        </a:spcBef>
                        <a:spcAft>
                          <a:spcPts val="0"/>
                        </a:spcAft>
                      </a:pPr>
                      <a:r>
                        <a:rPr lang="en-US" sz="1400" b="1" dirty="0" smtClean="0">
                          <a:solidFill>
                            <a:srgbClr val="FFFFFF"/>
                          </a:solidFill>
                          <a:effectLst/>
                          <a:latin typeface="+mn-lt"/>
                          <a:ea typeface="Times New Roman"/>
                          <a:cs typeface="Times New Roman"/>
                        </a:rPr>
                        <a:t>36h WRITE </a:t>
                      </a:r>
                      <a:r>
                        <a:rPr lang="en-US" sz="1400" b="1" dirty="0">
                          <a:solidFill>
                            <a:srgbClr val="FFFFFF"/>
                          </a:solidFill>
                          <a:effectLst/>
                          <a:latin typeface="+mn-lt"/>
                          <a:ea typeface="Times New Roman"/>
                          <a:cs typeface="Times New Roman"/>
                        </a:rPr>
                        <a:t>DMA QUEUED EXT</a:t>
                      </a:r>
                      <a:endParaRPr lang="en-US" sz="1400" b="1" dirty="0">
                        <a:solidFill>
                          <a:srgbClr val="FFFFFF"/>
                        </a:solidFill>
                        <a:effectLst/>
                        <a:latin typeface="+mn-lt"/>
                        <a:ea typeface="ＭＳ 明朝"/>
                        <a:cs typeface="Times New Roman"/>
                      </a:endParaRPr>
                    </a:p>
                  </a:txBody>
                  <a:tcPr marL="68580" marR="68580" marT="0" marB="0" anchor="b"/>
                </a:tc>
              </a:tr>
              <a:tr h="345154">
                <a:tc>
                  <a:txBody>
                    <a:bodyPr/>
                    <a:lstStyle/>
                    <a:p>
                      <a:pPr marL="0" marR="0">
                        <a:spcBef>
                          <a:spcPts val="0"/>
                        </a:spcBef>
                        <a:spcAft>
                          <a:spcPts val="0"/>
                        </a:spcAft>
                      </a:pPr>
                      <a:r>
                        <a:rPr lang="en-US" sz="1400" b="1" dirty="0" smtClean="0">
                          <a:solidFill>
                            <a:srgbClr val="FFFFFF"/>
                          </a:solidFill>
                          <a:effectLst/>
                          <a:latin typeface="+mn-lt"/>
                          <a:ea typeface="Times New Roman"/>
                          <a:cs typeface="Times New Roman"/>
                        </a:rPr>
                        <a:t>A8h READ </a:t>
                      </a:r>
                      <a:r>
                        <a:rPr lang="en-US" sz="1400" b="1" dirty="0">
                          <a:solidFill>
                            <a:srgbClr val="FFFFFF"/>
                          </a:solidFill>
                          <a:effectLst/>
                          <a:latin typeface="+mn-lt"/>
                          <a:ea typeface="Times New Roman"/>
                          <a:cs typeface="Times New Roman"/>
                        </a:rPr>
                        <a:t>12</a:t>
                      </a:r>
                      <a:endParaRPr lang="en-US" sz="1400" b="1" dirty="0">
                        <a:solidFill>
                          <a:srgbClr val="FFFFFF"/>
                        </a:solidFill>
                        <a:effectLst/>
                        <a:latin typeface="+mn-lt"/>
                        <a:ea typeface="ＭＳ 明朝"/>
                        <a:cs typeface="Times New Roman"/>
                      </a:endParaRPr>
                    </a:p>
                  </a:txBody>
                  <a:tcPr marL="68580" marR="68580" marT="0" marB="0" anchor="b"/>
                </a:tc>
                <a:tc>
                  <a:txBody>
                    <a:bodyPr/>
                    <a:lstStyle/>
                    <a:p>
                      <a:pPr marL="0" marR="0">
                        <a:spcBef>
                          <a:spcPts val="0"/>
                        </a:spcBef>
                        <a:spcAft>
                          <a:spcPts val="0"/>
                        </a:spcAft>
                      </a:pPr>
                      <a:r>
                        <a:rPr lang="en-US" sz="1400" b="1" dirty="0" smtClean="0">
                          <a:solidFill>
                            <a:srgbClr val="FFFFFF"/>
                          </a:solidFill>
                          <a:effectLst/>
                          <a:latin typeface="+mn-lt"/>
                          <a:ea typeface="Times New Roman"/>
                          <a:cs typeface="Times New Roman"/>
                        </a:rPr>
                        <a:t>23h READ </a:t>
                      </a:r>
                      <a:r>
                        <a:rPr lang="en-US" sz="1400" b="1" dirty="0">
                          <a:solidFill>
                            <a:srgbClr val="FFFFFF"/>
                          </a:solidFill>
                          <a:effectLst/>
                          <a:latin typeface="+mn-lt"/>
                          <a:ea typeface="Times New Roman"/>
                          <a:cs typeface="Times New Roman"/>
                        </a:rPr>
                        <a:t>LONG w/o retries</a:t>
                      </a:r>
                      <a:endParaRPr lang="en-US" sz="1400" b="1" dirty="0">
                        <a:solidFill>
                          <a:srgbClr val="FFFFFF"/>
                        </a:solidFill>
                        <a:effectLst/>
                        <a:latin typeface="+mn-lt"/>
                        <a:ea typeface="ＭＳ 明朝"/>
                        <a:cs typeface="Times New Roman"/>
                      </a:endParaRPr>
                    </a:p>
                  </a:txBody>
                  <a:tcPr marL="68580" marR="68580" marT="0" marB="0" anchor="b"/>
                </a:tc>
                <a:tc>
                  <a:txBody>
                    <a:bodyPr/>
                    <a:lstStyle/>
                    <a:p>
                      <a:pPr marL="0" marR="0">
                        <a:spcBef>
                          <a:spcPts val="0"/>
                        </a:spcBef>
                        <a:spcAft>
                          <a:spcPts val="0"/>
                        </a:spcAft>
                      </a:pPr>
                      <a:r>
                        <a:rPr lang="en-US" sz="1400" b="1" dirty="0" err="1" smtClean="0">
                          <a:solidFill>
                            <a:srgbClr val="FFFFFF"/>
                          </a:solidFill>
                          <a:effectLst/>
                          <a:latin typeface="+mn-lt"/>
                          <a:ea typeface="Times New Roman"/>
                          <a:cs typeface="Times New Roman"/>
                        </a:rPr>
                        <a:t>AAh</a:t>
                      </a:r>
                      <a:r>
                        <a:rPr lang="en-US" sz="1400" b="1" dirty="0" smtClean="0">
                          <a:solidFill>
                            <a:srgbClr val="FFFFFF"/>
                          </a:solidFill>
                          <a:effectLst/>
                          <a:latin typeface="+mn-lt"/>
                          <a:ea typeface="Times New Roman"/>
                          <a:cs typeface="Times New Roman"/>
                        </a:rPr>
                        <a:t> WRITE </a:t>
                      </a:r>
                      <a:r>
                        <a:rPr lang="en-US" sz="1400" b="1" dirty="0">
                          <a:solidFill>
                            <a:srgbClr val="FFFFFF"/>
                          </a:solidFill>
                          <a:effectLst/>
                          <a:latin typeface="+mn-lt"/>
                          <a:ea typeface="Times New Roman"/>
                          <a:cs typeface="Times New Roman"/>
                        </a:rPr>
                        <a:t>12</a:t>
                      </a:r>
                      <a:endParaRPr lang="en-US" sz="1400" b="1" dirty="0">
                        <a:solidFill>
                          <a:srgbClr val="FFFFFF"/>
                        </a:solidFill>
                        <a:effectLst/>
                        <a:latin typeface="+mn-lt"/>
                        <a:ea typeface="ＭＳ 明朝"/>
                        <a:cs typeface="Times New Roman"/>
                      </a:endParaRPr>
                    </a:p>
                  </a:txBody>
                  <a:tcPr marL="68580" marR="68580" marT="0" marB="0" anchor="b"/>
                </a:tc>
                <a:tc>
                  <a:txBody>
                    <a:bodyPr/>
                    <a:lstStyle/>
                    <a:p>
                      <a:pPr marL="0" marR="0">
                        <a:spcBef>
                          <a:spcPts val="0"/>
                        </a:spcBef>
                        <a:spcAft>
                          <a:spcPts val="0"/>
                        </a:spcAft>
                      </a:pPr>
                      <a:r>
                        <a:rPr lang="en-US" sz="1400" b="1" dirty="0" smtClean="0">
                          <a:solidFill>
                            <a:srgbClr val="FFFFFF"/>
                          </a:solidFill>
                          <a:effectLst/>
                          <a:latin typeface="+mn-lt"/>
                          <a:ea typeface="Times New Roman"/>
                          <a:cs typeface="Times New Roman"/>
                        </a:rPr>
                        <a:t>C5h WRITE </a:t>
                      </a:r>
                      <a:r>
                        <a:rPr lang="en-US" sz="1400" b="1" dirty="0">
                          <a:solidFill>
                            <a:srgbClr val="FFFFFF"/>
                          </a:solidFill>
                          <a:effectLst/>
                          <a:latin typeface="+mn-lt"/>
                          <a:ea typeface="Times New Roman"/>
                          <a:cs typeface="Times New Roman"/>
                        </a:rPr>
                        <a:t>MULTIPLE</a:t>
                      </a:r>
                      <a:endParaRPr lang="en-US" sz="1400" b="1" dirty="0">
                        <a:solidFill>
                          <a:srgbClr val="FFFFFF"/>
                        </a:solidFill>
                        <a:effectLst/>
                        <a:latin typeface="+mn-lt"/>
                        <a:ea typeface="ＭＳ 明朝"/>
                        <a:cs typeface="Times New Roman"/>
                      </a:endParaRPr>
                    </a:p>
                  </a:txBody>
                  <a:tcPr marL="68580" marR="68580" marT="0" marB="0" anchor="b"/>
                </a:tc>
              </a:tr>
              <a:tr h="345154">
                <a:tc>
                  <a:txBody>
                    <a:bodyPr/>
                    <a:lstStyle/>
                    <a:p>
                      <a:pPr marL="0" marR="0">
                        <a:spcBef>
                          <a:spcPts val="0"/>
                        </a:spcBef>
                        <a:spcAft>
                          <a:spcPts val="0"/>
                        </a:spcAft>
                      </a:pPr>
                      <a:r>
                        <a:rPr lang="en-US" sz="1400" b="1" dirty="0" smtClean="0">
                          <a:solidFill>
                            <a:srgbClr val="FFFFFF"/>
                          </a:solidFill>
                          <a:effectLst/>
                          <a:latin typeface="+mn-lt"/>
                          <a:ea typeface="Times New Roman"/>
                          <a:cs typeface="Times New Roman"/>
                        </a:rPr>
                        <a:t>88h READ </a:t>
                      </a:r>
                      <a:r>
                        <a:rPr lang="en-US" sz="1400" b="1" dirty="0">
                          <a:solidFill>
                            <a:srgbClr val="FFFFFF"/>
                          </a:solidFill>
                          <a:effectLst/>
                          <a:latin typeface="+mn-lt"/>
                          <a:ea typeface="Times New Roman"/>
                          <a:cs typeface="Times New Roman"/>
                        </a:rPr>
                        <a:t>16</a:t>
                      </a:r>
                      <a:endParaRPr lang="en-US" sz="1400" b="1" dirty="0">
                        <a:solidFill>
                          <a:srgbClr val="FFFFFF"/>
                        </a:solidFill>
                        <a:effectLst/>
                        <a:latin typeface="+mn-lt"/>
                        <a:ea typeface="ＭＳ 明朝"/>
                        <a:cs typeface="Times New Roman"/>
                      </a:endParaRPr>
                    </a:p>
                  </a:txBody>
                  <a:tcPr marL="68580" marR="68580" marT="0" marB="0" anchor="b"/>
                </a:tc>
                <a:tc>
                  <a:txBody>
                    <a:bodyPr/>
                    <a:lstStyle/>
                    <a:p>
                      <a:pPr marL="0" marR="0">
                        <a:spcBef>
                          <a:spcPts val="0"/>
                        </a:spcBef>
                        <a:spcAft>
                          <a:spcPts val="0"/>
                        </a:spcAft>
                      </a:pPr>
                      <a:r>
                        <a:rPr lang="en-US" sz="1400" b="1" dirty="0" smtClean="0">
                          <a:solidFill>
                            <a:srgbClr val="FFFFFF"/>
                          </a:solidFill>
                          <a:effectLst/>
                          <a:latin typeface="+mn-lt"/>
                          <a:ea typeface="Times New Roman"/>
                          <a:cs typeface="Times New Roman"/>
                        </a:rPr>
                        <a:t>21h READ SECTOR(S) </a:t>
                      </a:r>
                      <a:r>
                        <a:rPr lang="en-US" sz="1400" b="1" dirty="0">
                          <a:solidFill>
                            <a:srgbClr val="FFFFFF"/>
                          </a:solidFill>
                          <a:effectLst/>
                          <a:latin typeface="+mn-lt"/>
                          <a:ea typeface="Times New Roman"/>
                          <a:cs typeface="Times New Roman"/>
                        </a:rPr>
                        <a:t>w/o retries</a:t>
                      </a:r>
                      <a:endParaRPr lang="en-US" sz="1400" b="1" dirty="0">
                        <a:solidFill>
                          <a:srgbClr val="FFFFFF"/>
                        </a:solidFill>
                        <a:effectLst/>
                        <a:latin typeface="+mn-lt"/>
                        <a:ea typeface="ＭＳ 明朝"/>
                        <a:cs typeface="Times New Roman"/>
                      </a:endParaRPr>
                    </a:p>
                  </a:txBody>
                  <a:tcPr marL="68580" marR="68580" marT="0" marB="0" anchor="b"/>
                </a:tc>
                <a:tc>
                  <a:txBody>
                    <a:bodyPr/>
                    <a:lstStyle/>
                    <a:p>
                      <a:pPr marL="0" marR="0">
                        <a:spcBef>
                          <a:spcPts val="0"/>
                        </a:spcBef>
                        <a:spcAft>
                          <a:spcPts val="0"/>
                        </a:spcAft>
                      </a:pPr>
                      <a:r>
                        <a:rPr lang="en-US" sz="1400" b="1" dirty="0" smtClean="0">
                          <a:solidFill>
                            <a:srgbClr val="FFFFFF"/>
                          </a:solidFill>
                          <a:effectLst/>
                          <a:latin typeface="+mn-lt"/>
                          <a:ea typeface="Times New Roman"/>
                          <a:cs typeface="Times New Roman"/>
                        </a:rPr>
                        <a:t>8Ah WRITE </a:t>
                      </a:r>
                      <a:r>
                        <a:rPr lang="en-US" sz="1400" b="1" dirty="0">
                          <a:solidFill>
                            <a:srgbClr val="FFFFFF"/>
                          </a:solidFill>
                          <a:effectLst/>
                          <a:latin typeface="+mn-lt"/>
                          <a:ea typeface="Times New Roman"/>
                          <a:cs typeface="Times New Roman"/>
                        </a:rPr>
                        <a:t>16</a:t>
                      </a:r>
                      <a:endParaRPr lang="en-US" sz="1400" b="1" dirty="0">
                        <a:solidFill>
                          <a:srgbClr val="FFFFFF"/>
                        </a:solidFill>
                        <a:effectLst/>
                        <a:latin typeface="+mn-lt"/>
                        <a:ea typeface="ＭＳ 明朝"/>
                        <a:cs typeface="Times New Roman"/>
                      </a:endParaRPr>
                    </a:p>
                  </a:txBody>
                  <a:tcPr marL="68580" marR="68580" marT="0" marB="0" anchor="b"/>
                </a:tc>
                <a:tc>
                  <a:txBody>
                    <a:bodyPr/>
                    <a:lstStyle/>
                    <a:p>
                      <a:pPr marL="0" marR="0">
                        <a:spcBef>
                          <a:spcPts val="0"/>
                        </a:spcBef>
                        <a:spcAft>
                          <a:spcPts val="0"/>
                        </a:spcAft>
                      </a:pPr>
                      <a:r>
                        <a:rPr lang="en-US" sz="1400" b="1" dirty="0" smtClean="0">
                          <a:solidFill>
                            <a:srgbClr val="FFFFFF"/>
                          </a:solidFill>
                          <a:effectLst/>
                          <a:latin typeface="+mn-lt"/>
                          <a:ea typeface="Times New Roman"/>
                          <a:cs typeface="Times New Roman"/>
                        </a:rPr>
                        <a:t>39h WRITE </a:t>
                      </a:r>
                      <a:r>
                        <a:rPr lang="en-US" sz="1400" b="1" dirty="0">
                          <a:solidFill>
                            <a:srgbClr val="FFFFFF"/>
                          </a:solidFill>
                          <a:effectLst/>
                          <a:latin typeface="+mn-lt"/>
                          <a:ea typeface="Times New Roman"/>
                          <a:cs typeface="Times New Roman"/>
                        </a:rPr>
                        <a:t>MULTIPLE EXT</a:t>
                      </a:r>
                      <a:endParaRPr lang="en-US" sz="1400" b="1" dirty="0">
                        <a:solidFill>
                          <a:srgbClr val="FFFFFF"/>
                        </a:solidFill>
                        <a:effectLst/>
                        <a:latin typeface="+mn-lt"/>
                        <a:ea typeface="ＭＳ 明朝"/>
                        <a:cs typeface="Times New Roman"/>
                      </a:endParaRPr>
                    </a:p>
                  </a:txBody>
                  <a:tcPr marL="68580" marR="68580" marT="0" marB="0" anchor="b"/>
                </a:tc>
              </a:tr>
              <a:tr h="345154">
                <a:tc>
                  <a:txBody>
                    <a:bodyPr/>
                    <a:lstStyle/>
                    <a:p>
                      <a:r>
                        <a:rPr lang="en-US" sz="1400" b="1" dirty="0" smtClean="0">
                          <a:solidFill>
                            <a:srgbClr val="FFFFFF"/>
                          </a:solidFill>
                          <a:latin typeface="+mn-lt"/>
                          <a:cs typeface="Times New Roman"/>
                        </a:rPr>
                        <a:t>7Fh READ 32</a:t>
                      </a:r>
                      <a:endParaRPr lang="en-US" sz="1400" b="1" dirty="0">
                        <a:solidFill>
                          <a:srgbClr val="FFFFFF"/>
                        </a:solidFill>
                        <a:latin typeface="+mn-lt"/>
                        <a:cs typeface="Times New Roman"/>
                      </a:endParaRPr>
                    </a:p>
                  </a:txBody>
                  <a:tcPr/>
                </a:tc>
                <a:tc>
                  <a:txBody>
                    <a:bodyPr/>
                    <a:lstStyle/>
                    <a:p>
                      <a:pPr marL="0" marR="0">
                        <a:spcBef>
                          <a:spcPts val="0"/>
                        </a:spcBef>
                        <a:spcAft>
                          <a:spcPts val="0"/>
                        </a:spcAft>
                      </a:pPr>
                      <a:r>
                        <a:rPr lang="en-US" sz="1400" b="1" dirty="0" smtClean="0">
                          <a:solidFill>
                            <a:srgbClr val="FFFFFF"/>
                          </a:solidFill>
                          <a:effectLst/>
                          <a:latin typeface="+mn-lt"/>
                          <a:ea typeface="Times New Roman"/>
                          <a:cs typeface="Times New Roman"/>
                        </a:rPr>
                        <a:t>25h READ </a:t>
                      </a:r>
                      <a:r>
                        <a:rPr lang="en-US" sz="1400" b="1" dirty="0">
                          <a:solidFill>
                            <a:srgbClr val="FFFFFF"/>
                          </a:solidFill>
                          <a:effectLst/>
                          <a:latin typeface="+mn-lt"/>
                          <a:ea typeface="Times New Roman"/>
                          <a:cs typeface="Times New Roman"/>
                        </a:rPr>
                        <a:t>DMA EXT</a:t>
                      </a:r>
                      <a:endParaRPr lang="en-US" sz="1400" b="1" dirty="0">
                        <a:solidFill>
                          <a:srgbClr val="FFFFFF"/>
                        </a:solidFill>
                        <a:effectLst/>
                        <a:latin typeface="+mn-lt"/>
                        <a:ea typeface="ＭＳ 明朝"/>
                        <a:cs typeface="Times New Roman"/>
                      </a:endParaRPr>
                    </a:p>
                  </a:txBody>
                  <a:tcPr marL="68580" marR="68580" marT="0" marB="0" anchor="ctr"/>
                </a:tc>
                <a:tc>
                  <a:txBody>
                    <a:bodyPr/>
                    <a:lstStyle/>
                    <a:p>
                      <a:r>
                        <a:rPr lang="en-US" sz="1400" b="1" dirty="0" smtClean="0">
                          <a:solidFill>
                            <a:srgbClr val="FFFFFF"/>
                          </a:solidFill>
                          <a:latin typeface="+mn-lt"/>
                          <a:cs typeface="Times New Roman"/>
                        </a:rPr>
                        <a:t>7Fh WRITE 32</a:t>
                      </a:r>
                      <a:endParaRPr lang="en-US" sz="1400" b="1" dirty="0">
                        <a:solidFill>
                          <a:srgbClr val="FFFFFF"/>
                        </a:solidFill>
                        <a:latin typeface="+mn-lt"/>
                        <a:cs typeface="Times New Roman"/>
                      </a:endParaRPr>
                    </a:p>
                  </a:txBody>
                  <a:tcPr/>
                </a:tc>
                <a:tc>
                  <a:txBody>
                    <a:bodyPr/>
                    <a:lstStyle/>
                    <a:p>
                      <a:pPr marL="0" marR="0">
                        <a:spcBef>
                          <a:spcPts val="0"/>
                        </a:spcBef>
                        <a:spcAft>
                          <a:spcPts val="0"/>
                        </a:spcAft>
                      </a:pPr>
                      <a:r>
                        <a:rPr lang="en-US" sz="1400" b="1" dirty="0" err="1" smtClean="0">
                          <a:solidFill>
                            <a:srgbClr val="FFFFFF"/>
                          </a:solidFill>
                          <a:effectLst/>
                          <a:latin typeface="+mn-lt"/>
                          <a:ea typeface="Times New Roman"/>
                          <a:cs typeface="Times New Roman"/>
                        </a:rPr>
                        <a:t>CEh</a:t>
                      </a:r>
                      <a:r>
                        <a:rPr lang="en-US" sz="1400" b="1" dirty="0" smtClean="0">
                          <a:solidFill>
                            <a:srgbClr val="FFFFFF"/>
                          </a:solidFill>
                          <a:effectLst/>
                          <a:latin typeface="+mn-lt"/>
                          <a:ea typeface="Times New Roman"/>
                          <a:cs typeface="Times New Roman"/>
                        </a:rPr>
                        <a:t> WRITE </a:t>
                      </a:r>
                      <a:r>
                        <a:rPr lang="en-US" sz="1400" b="1" dirty="0">
                          <a:solidFill>
                            <a:srgbClr val="FFFFFF"/>
                          </a:solidFill>
                          <a:effectLst/>
                          <a:latin typeface="+mn-lt"/>
                          <a:ea typeface="Times New Roman"/>
                          <a:cs typeface="Times New Roman"/>
                        </a:rPr>
                        <a:t>MULTIPLE FUA EXT</a:t>
                      </a:r>
                      <a:endParaRPr lang="en-US" sz="1400" b="1" dirty="0">
                        <a:solidFill>
                          <a:srgbClr val="FFFFFF"/>
                        </a:solidFill>
                        <a:effectLst/>
                        <a:latin typeface="+mn-lt"/>
                        <a:ea typeface="ＭＳ 明朝"/>
                        <a:cs typeface="Times New Roman"/>
                      </a:endParaRPr>
                    </a:p>
                  </a:txBody>
                  <a:tcPr marL="68580" marR="68580" marT="0" marB="0" anchor="b"/>
                </a:tc>
              </a:tr>
              <a:tr h="345154">
                <a:tc>
                  <a:txBody>
                    <a:bodyPr/>
                    <a:lstStyle/>
                    <a:p>
                      <a:endParaRPr lang="en-US" b="1" dirty="0">
                        <a:latin typeface="+mn-lt"/>
                      </a:endParaRPr>
                    </a:p>
                  </a:txBody>
                  <a:tcPr marL="68580" marR="68580" marT="0" marB="0" anchor="b"/>
                </a:tc>
                <a:tc>
                  <a:txBody>
                    <a:bodyPr/>
                    <a:lstStyle/>
                    <a:p>
                      <a:pPr marL="0" marR="0">
                        <a:spcBef>
                          <a:spcPts val="0"/>
                        </a:spcBef>
                        <a:spcAft>
                          <a:spcPts val="0"/>
                        </a:spcAft>
                      </a:pPr>
                      <a:r>
                        <a:rPr lang="en-US" sz="1400" b="1" dirty="0" smtClean="0">
                          <a:solidFill>
                            <a:srgbClr val="FFFFFF"/>
                          </a:solidFill>
                          <a:effectLst/>
                          <a:latin typeface="+mn-lt"/>
                          <a:ea typeface="Times New Roman"/>
                          <a:cs typeface="Times New Roman"/>
                        </a:rPr>
                        <a:t>26h READ </a:t>
                      </a:r>
                      <a:r>
                        <a:rPr lang="en-US" sz="1400" b="1" dirty="0">
                          <a:solidFill>
                            <a:srgbClr val="FFFFFF"/>
                          </a:solidFill>
                          <a:effectLst/>
                          <a:latin typeface="+mn-lt"/>
                          <a:ea typeface="Times New Roman"/>
                          <a:cs typeface="Times New Roman"/>
                        </a:rPr>
                        <a:t>DMA QUEUED EXT</a:t>
                      </a:r>
                      <a:endParaRPr lang="en-US" sz="1400" b="1" dirty="0">
                        <a:solidFill>
                          <a:srgbClr val="FFFFFF"/>
                        </a:solidFill>
                        <a:effectLst/>
                        <a:latin typeface="+mn-lt"/>
                        <a:ea typeface="ＭＳ 明朝"/>
                        <a:cs typeface="Times New Roman"/>
                      </a:endParaRPr>
                    </a:p>
                  </a:txBody>
                  <a:tcPr marL="68580" marR="68580" marT="0" marB="0" anchor="ctr"/>
                </a:tc>
                <a:tc>
                  <a:txBody>
                    <a:bodyPr/>
                    <a:lstStyle/>
                    <a:p>
                      <a:endParaRPr lang="en-US" sz="1400" b="1" dirty="0">
                        <a:solidFill>
                          <a:srgbClr val="FFFFFF"/>
                        </a:solidFill>
                        <a:latin typeface="+mn-lt"/>
                        <a:cs typeface="Times New Roman"/>
                      </a:endParaRPr>
                    </a:p>
                  </a:txBody>
                  <a:tcPr/>
                </a:tc>
                <a:tc>
                  <a:txBody>
                    <a:bodyPr/>
                    <a:lstStyle/>
                    <a:p>
                      <a:pPr marL="0" marR="0">
                        <a:spcBef>
                          <a:spcPts val="0"/>
                        </a:spcBef>
                        <a:spcAft>
                          <a:spcPts val="0"/>
                        </a:spcAft>
                      </a:pPr>
                      <a:r>
                        <a:rPr lang="en-US" sz="1400" b="1" dirty="0" smtClean="0">
                          <a:solidFill>
                            <a:srgbClr val="FFFFFF"/>
                          </a:solidFill>
                          <a:effectLst/>
                          <a:latin typeface="+mn-lt"/>
                          <a:ea typeface="Times New Roman"/>
                          <a:cs typeface="Times New Roman"/>
                        </a:rPr>
                        <a:t>3Ah WRITE </a:t>
                      </a:r>
                      <a:r>
                        <a:rPr lang="en-US" sz="1400" b="1" dirty="0">
                          <a:solidFill>
                            <a:srgbClr val="FFFFFF"/>
                          </a:solidFill>
                          <a:effectLst/>
                          <a:latin typeface="+mn-lt"/>
                          <a:ea typeface="Times New Roman"/>
                          <a:cs typeface="Times New Roman"/>
                        </a:rPr>
                        <a:t>STREAM DMA EXT</a:t>
                      </a:r>
                      <a:endParaRPr lang="en-US" sz="1400" b="1" dirty="0">
                        <a:solidFill>
                          <a:srgbClr val="FFFFFF"/>
                        </a:solidFill>
                        <a:effectLst/>
                        <a:latin typeface="+mn-lt"/>
                        <a:ea typeface="ＭＳ 明朝"/>
                        <a:cs typeface="Times New Roman"/>
                      </a:endParaRPr>
                    </a:p>
                  </a:txBody>
                  <a:tcPr marL="68580" marR="68580" marT="0" marB="0" anchor="b"/>
                </a:tc>
              </a:tr>
              <a:tr h="345154">
                <a:tc>
                  <a:txBody>
                    <a:bodyPr/>
                    <a:lstStyle/>
                    <a:p>
                      <a:pPr marL="0" marR="0">
                        <a:spcBef>
                          <a:spcPts val="0"/>
                        </a:spcBef>
                        <a:spcAft>
                          <a:spcPts val="0"/>
                        </a:spcAft>
                      </a:pPr>
                      <a:r>
                        <a:rPr lang="en-US" sz="1800" b="1" dirty="0" smtClean="0">
                          <a:solidFill>
                            <a:srgbClr val="FFFFFF"/>
                          </a:solidFill>
                          <a:effectLst/>
                          <a:latin typeface="+mn-lt"/>
                          <a:ea typeface="Times New Roman"/>
                          <a:cs typeface="Times New Roman"/>
                        </a:rPr>
                        <a:t>Reads Commands (ATA)</a:t>
                      </a:r>
                      <a:endParaRPr lang="en-US" sz="1800" b="1" dirty="0">
                        <a:solidFill>
                          <a:srgbClr val="FFFFFF"/>
                        </a:solidFill>
                        <a:effectLst/>
                        <a:latin typeface="+mn-lt"/>
                        <a:ea typeface="ＭＳ 明朝"/>
                        <a:cs typeface="Times New Roman"/>
                      </a:endParaRPr>
                    </a:p>
                  </a:txBody>
                  <a:tcPr marL="68580" marR="68580" marT="0" marB="0" anchor="b"/>
                </a:tc>
                <a:tc>
                  <a:txBody>
                    <a:bodyPr/>
                    <a:lstStyle/>
                    <a:p>
                      <a:pPr marL="0" marR="0">
                        <a:spcBef>
                          <a:spcPts val="0"/>
                        </a:spcBef>
                        <a:spcAft>
                          <a:spcPts val="0"/>
                        </a:spcAft>
                      </a:pPr>
                      <a:r>
                        <a:rPr lang="en-US" sz="1400" b="1" dirty="0" smtClean="0">
                          <a:solidFill>
                            <a:srgbClr val="FFFFFF"/>
                          </a:solidFill>
                          <a:effectLst/>
                          <a:latin typeface="+mn-lt"/>
                          <a:ea typeface="Times New Roman"/>
                          <a:cs typeface="Times New Roman"/>
                        </a:rPr>
                        <a:t>29h READ </a:t>
                      </a:r>
                      <a:r>
                        <a:rPr lang="en-US" sz="1400" b="1" dirty="0">
                          <a:solidFill>
                            <a:srgbClr val="FFFFFF"/>
                          </a:solidFill>
                          <a:effectLst/>
                          <a:latin typeface="+mn-lt"/>
                          <a:ea typeface="Times New Roman"/>
                          <a:cs typeface="Times New Roman"/>
                        </a:rPr>
                        <a:t>MULTIPLE EXT</a:t>
                      </a:r>
                      <a:endParaRPr lang="en-US" sz="1400" b="1" dirty="0">
                        <a:solidFill>
                          <a:srgbClr val="FFFFFF"/>
                        </a:solidFill>
                        <a:effectLst/>
                        <a:latin typeface="+mn-lt"/>
                        <a:ea typeface="ＭＳ 明朝"/>
                        <a:cs typeface="Times New Roman"/>
                      </a:endParaRPr>
                    </a:p>
                  </a:txBody>
                  <a:tcPr marL="68580" marR="68580" marT="0" marB="0" anchor="ctr"/>
                </a:tc>
                <a:tc>
                  <a:txBody>
                    <a:bodyPr/>
                    <a:lstStyle/>
                    <a:p>
                      <a:pPr marL="0" marR="0">
                        <a:spcBef>
                          <a:spcPts val="0"/>
                        </a:spcBef>
                        <a:spcAft>
                          <a:spcPts val="0"/>
                        </a:spcAft>
                      </a:pPr>
                      <a:r>
                        <a:rPr lang="en-US" sz="1800" b="1" dirty="0" smtClean="0">
                          <a:solidFill>
                            <a:srgbClr val="FFFFFF"/>
                          </a:solidFill>
                          <a:effectLst/>
                          <a:latin typeface="+mn-lt"/>
                          <a:ea typeface="Times New Roman"/>
                          <a:cs typeface="Times New Roman"/>
                        </a:rPr>
                        <a:t>Write Commands (ATA)</a:t>
                      </a:r>
                      <a:endParaRPr lang="en-US" sz="1800" b="1" dirty="0">
                        <a:solidFill>
                          <a:srgbClr val="FFFFFF"/>
                        </a:solidFill>
                        <a:effectLst/>
                        <a:latin typeface="+mn-lt"/>
                        <a:ea typeface="ＭＳ 明朝"/>
                        <a:cs typeface="Times New Roman"/>
                      </a:endParaRPr>
                    </a:p>
                  </a:txBody>
                  <a:tcPr marL="68580" marR="68580" marT="0" marB="0" anchor="b"/>
                </a:tc>
                <a:tc>
                  <a:txBody>
                    <a:bodyPr/>
                    <a:lstStyle/>
                    <a:p>
                      <a:pPr marL="0" marR="0">
                        <a:spcBef>
                          <a:spcPts val="0"/>
                        </a:spcBef>
                        <a:spcAft>
                          <a:spcPts val="0"/>
                        </a:spcAft>
                      </a:pPr>
                      <a:r>
                        <a:rPr lang="en-US" sz="1400" b="1" dirty="0" smtClean="0">
                          <a:solidFill>
                            <a:srgbClr val="FFFFFF"/>
                          </a:solidFill>
                          <a:effectLst/>
                          <a:latin typeface="+mn-lt"/>
                          <a:ea typeface="Times New Roman"/>
                          <a:cs typeface="Times New Roman"/>
                        </a:rPr>
                        <a:t>3Bh WRITE </a:t>
                      </a:r>
                      <a:r>
                        <a:rPr lang="en-US" sz="1400" b="1" dirty="0">
                          <a:solidFill>
                            <a:srgbClr val="FFFFFF"/>
                          </a:solidFill>
                          <a:effectLst/>
                          <a:latin typeface="+mn-lt"/>
                          <a:ea typeface="Times New Roman"/>
                          <a:cs typeface="Times New Roman"/>
                        </a:rPr>
                        <a:t>STREAM EXT</a:t>
                      </a:r>
                      <a:endParaRPr lang="en-US" sz="1400" b="1" dirty="0">
                        <a:solidFill>
                          <a:srgbClr val="FFFFFF"/>
                        </a:solidFill>
                        <a:effectLst/>
                        <a:latin typeface="+mn-lt"/>
                        <a:ea typeface="ＭＳ 明朝"/>
                        <a:cs typeface="Times New Roman"/>
                      </a:endParaRPr>
                    </a:p>
                  </a:txBody>
                  <a:tcPr marL="68580" marR="68580" marT="0" marB="0" anchor="b"/>
                </a:tc>
              </a:tr>
              <a:tr h="345154">
                <a:tc>
                  <a:txBody>
                    <a:bodyPr/>
                    <a:lstStyle/>
                    <a:p>
                      <a:pPr marL="0" marR="0">
                        <a:spcBef>
                          <a:spcPts val="0"/>
                        </a:spcBef>
                        <a:spcAft>
                          <a:spcPts val="0"/>
                        </a:spcAft>
                      </a:pPr>
                      <a:r>
                        <a:rPr lang="en-US" sz="1400" b="1" dirty="0">
                          <a:solidFill>
                            <a:srgbClr val="FFFFFF"/>
                          </a:solidFill>
                          <a:effectLst/>
                          <a:latin typeface="+mn-lt"/>
                          <a:ea typeface="Times New Roman"/>
                          <a:cs typeface="Times New Roman"/>
                        </a:rPr>
                        <a:t>C8h READ DMA</a:t>
                      </a:r>
                      <a:endParaRPr lang="en-US" sz="1400" b="1" dirty="0">
                        <a:solidFill>
                          <a:srgbClr val="FFFFFF"/>
                        </a:solidFill>
                        <a:effectLst/>
                        <a:latin typeface="+mn-lt"/>
                        <a:ea typeface="ＭＳ 明朝"/>
                        <a:cs typeface="Times New Roman"/>
                      </a:endParaRPr>
                    </a:p>
                  </a:txBody>
                  <a:tcPr marL="68580" marR="68580" marT="0" marB="0" anchor="ctr"/>
                </a:tc>
                <a:tc>
                  <a:txBody>
                    <a:bodyPr/>
                    <a:lstStyle/>
                    <a:p>
                      <a:pPr marL="0" marR="0">
                        <a:spcBef>
                          <a:spcPts val="0"/>
                        </a:spcBef>
                        <a:spcAft>
                          <a:spcPts val="0"/>
                        </a:spcAft>
                      </a:pPr>
                      <a:r>
                        <a:rPr lang="en-US" sz="1400" b="1" dirty="0" smtClean="0">
                          <a:solidFill>
                            <a:srgbClr val="FFFFFF"/>
                          </a:solidFill>
                          <a:effectLst/>
                          <a:latin typeface="+mn-lt"/>
                          <a:ea typeface="Times New Roman"/>
                          <a:cs typeface="Times New Roman"/>
                        </a:rPr>
                        <a:t>25h READ </a:t>
                      </a:r>
                      <a:r>
                        <a:rPr lang="en-US" sz="1400" b="1" dirty="0">
                          <a:solidFill>
                            <a:srgbClr val="FFFFFF"/>
                          </a:solidFill>
                          <a:effectLst/>
                          <a:latin typeface="+mn-lt"/>
                          <a:ea typeface="Times New Roman"/>
                          <a:cs typeface="Times New Roman"/>
                        </a:rPr>
                        <a:t>SECTOR(S) EXT</a:t>
                      </a:r>
                      <a:endParaRPr lang="en-US" sz="1400" b="1" dirty="0">
                        <a:solidFill>
                          <a:srgbClr val="FFFFFF"/>
                        </a:solidFill>
                        <a:effectLst/>
                        <a:latin typeface="+mn-lt"/>
                        <a:ea typeface="ＭＳ 明朝"/>
                        <a:cs typeface="Times New Roman"/>
                      </a:endParaRPr>
                    </a:p>
                  </a:txBody>
                  <a:tcPr marL="68580" marR="68580" marT="0" marB="0" anchor="ctr"/>
                </a:tc>
                <a:tc>
                  <a:txBody>
                    <a:bodyPr/>
                    <a:lstStyle/>
                    <a:p>
                      <a:pPr marL="0" marR="0">
                        <a:spcBef>
                          <a:spcPts val="0"/>
                        </a:spcBef>
                        <a:spcAft>
                          <a:spcPts val="0"/>
                        </a:spcAft>
                      </a:pPr>
                      <a:r>
                        <a:rPr lang="en-US" sz="1400" b="1" dirty="0">
                          <a:solidFill>
                            <a:srgbClr val="FFFFFF"/>
                          </a:solidFill>
                          <a:effectLst/>
                          <a:latin typeface="+mn-lt"/>
                          <a:ea typeface="Times New Roman"/>
                          <a:cs typeface="Times New Roman"/>
                        </a:rPr>
                        <a:t>30h WRITE SECTORS</a:t>
                      </a:r>
                      <a:endParaRPr lang="en-US" sz="1400" b="1" dirty="0">
                        <a:solidFill>
                          <a:srgbClr val="FFFFFF"/>
                        </a:solidFill>
                        <a:effectLst/>
                        <a:latin typeface="+mn-lt"/>
                        <a:ea typeface="ＭＳ 明朝"/>
                        <a:cs typeface="Times New Roman"/>
                      </a:endParaRPr>
                    </a:p>
                  </a:txBody>
                  <a:tcPr marL="68580" marR="68580" marT="0" marB="0" anchor="b"/>
                </a:tc>
                <a:tc>
                  <a:txBody>
                    <a:bodyPr/>
                    <a:lstStyle/>
                    <a:p>
                      <a:pPr marL="0" marR="0">
                        <a:spcBef>
                          <a:spcPts val="0"/>
                        </a:spcBef>
                        <a:spcAft>
                          <a:spcPts val="0"/>
                        </a:spcAft>
                      </a:pPr>
                      <a:r>
                        <a:rPr lang="en-US" sz="1400" b="1" dirty="0" err="1" smtClean="0">
                          <a:solidFill>
                            <a:srgbClr val="FFFFFF"/>
                          </a:solidFill>
                          <a:effectLst/>
                          <a:latin typeface="+mn-lt"/>
                          <a:ea typeface="Times New Roman"/>
                          <a:cs typeface="Times New Roman"/>
                        </a:rPr>
                        <a:t>CBh</a:t>
                      </a:r>
                      <a:r>
                        <a:rPr lang="en-US" sz="1400" b="1" dirty="0" smtClean="0">
                          <a:solidFill>
                            <a:srgbClr val="FFFFFF"/>
                          </a:solidFill>
                          <a:effectLst/>
                          <a:latin typeface="+mn-lt"/>
                          <a:ea typeface="Times New Roman"/>
                          <a:cs typeface="Times New Roman"/>
                        </a:rPr>
                        <a:t> WRITE </a:t>
                      </a:r>
                      <a:r>
                        <a:rPr lang="en-US" sz="1400" b="1" dirty="0">
                          <a:solidFill>
                            <a:srgbClr val="FFFFFF"/>
                          </a:solidFill>
                          <a:effectLst/>
                          <a:latin typeface="+mn-lt"/>
                          <a:ea typeface="Times New Roman"/>
                          <a:cs typeface="Times New Roman"/>
                        </a:rPr>
                        <a:t>DMA W/O RETRIES</a:t>
                      </a:r>
                      <a:endParaRPr lang="en-US" sz="1400" b="1" dirty="0">
                        <a:solidFill>
                          <a:srgbClr val="FFFFFF"/>
                        </a:solidFill>
                        <a:effectLst/>
                        <a:latin typeface="+mn-lt"/>
                        <a:ea typeface="ＭＳ 明朝"/>
                        <a:cs typeface="Times New Roman"/>
                      </a:endParaRPr>
                    </a:p>
                  </a:txBody>
                  <a:tcPr marL="68580" marR="68580" marT="0" marB="0" anchor="b"/>
                </a:tc>
              </a:tr>
              <a:tr h="345154">
                <a:tc>
                  <a:txBody>
                    <a:bodyPr/>
                    <a:lstStyle/>
                    <a:p>
                      <a:pPr marL="0" marR="0">
                        <a:spcBef>
                          <a:spcPts val="0"/>
                        </a:spcBef>
                        <a:spcAft>
                          <a:spcPts val="0"/>
                        </a:spcAft>
                      </a:pPr>
                      <a:r>
                        <a:rPr lang="en-US" sz="1400" b="1" dirty="0">
                          <a:solidFill>
                            <a:srgbClr val="FFFFFF"/>
                          </a:solidFill>
                          <a:effectLst/>
                          <a:latin typeface="+mn-lt"/>
                          <a:ea typeface="Times New Roman"/>
                          <a:cs typeface="Times New Roman"/>
                        </a:rPr>
                        <a:t>C7h READ DMA QUEUED</a:t>
                      </a:r>
                      <a:endParaRPr lang="en-US" sz="1400" b="1" dirty="0">
                        <a:solidFill>
                          <a:srgbClr val="FFFFFF"/>
                        </a:solidFill>
                        <a:effectLst/>
                        <a:latin typeface="+mn-lt"/>
                        <a:ea typeface="ＭＳ 明朝"/>
                        <a:cs typeface="Times New Roman"/>
                      </a:endParaRPr>
                    </a:p>
                  </a:txBody>
                  <a:tcPr marL="68580" marR="68580"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solidFill>
                            <a:srgbClr val="FFFFFF"/>
                          </a:solidFill>
                          <a:effectLst/>
                          <a:latin typeface="+mn-lt"/>
                          <a:ea typeface="Times New Roman"/>
                          <a:cs typeface="Times New Roman"/>
                        </a:rPr>
                        <a:t>2Ah READ STREAM EXT</a:t>
                      </a:r>
                      <a:endParaRPr lang="en-US" sz="1400" b="1" dirty="0" smtClean="0">
                        <a:solidFill>
                          <a:srgbClr val="FFFFFF"/>
                        </a:solidFill>
                        <a:effectLst/>
                        <a:latin typeface="+mn-lt"/>
                        <a:ea typeface="ＭＳ 明朝"/>
                        <a:cs typeface="Times New Roman"/>
                      </a:endParaRPr>
                    </a:p>
                    <a:p>
                      <a:endParaRPr lang="en-US" b="1" dirty="0"/>
                    </a:p>
                  </a:txBody>
                  <a:tcPr marL="68580" marR="68580" marT="0" marB="0" anchor="ctr"/>
                </a:tc>
                <a:tc>
                  <a:txBody>
                    <a:bodyPr/>
                    <a:lstStyle/>
                    <a:p>
                      <a:pPr marL="0" marR="0">
                        <a:spcBef>
                          <a:spcPts val="0"/>
                        </a:spcBef>
                        <a:spcAft>
                          <a:spcPts val="0"/>
                        </a:spcAft>
                      </a:pPr>
                      <a:r>
                        <a:rPr lang="en-US" sz="1400" b="1" dirty="0">
                          <a:solidFill>
                            <a:srgbClr val="FFFFFF"/>
                          </a:solidFill>
                          <a:effectLst/>
                          <a:latin typeface="+mn-lt"/>
                          <a:ea typeface="Times New Roman"/>
                          <a:cs typeface="Times New Roman"/>
                        </a:rPr>
                        <a:t>34h WRITE SECTORS EXT</a:t>
                      </a:r>
                      <a:endParaRPr lang="en-US" sz="1400" b="1" dirty="0">
                        <a:solidFill>
                          <a:srgbClr val="FFFFFF"/>
                        </a:solidFill>
                        <a:effectLst/>
                        <a:latin typeface="+mn-lt"/>
                        <a:ea typeface="ＭＳ 明朝"/>
                        <a:cs typeface="Times New Roman"/>
                      </a:endParaRPr>
                    </a:p>
                  </a:txBody>
                  <a:tcPr marL="68580" marR="68580" marT="0" marB="0" anchor="b"/>
                </a:tc>
                <a:tc>
                  <a:txBody>
                    <a:bodyPr/>
                    <a:lstStyle/>
                    <a:p>
                      <a:pPr marL="0" marR="0">
                        <a:spcBef>
                          <a:spcPts val="0"/>
                        </a:spcBef>
                        <a:spcAft>
                          <a:spcPts val="0"/>
                        </a:spcAft>
                      </a:pPr>
                      <a:r>
                        <a:rPr lang="en-US" sz="1400" b="1" dirty="0" smtClean="0">
                          <a:solidFill>
                            <a:srgbClr val="FFFFFF"/>
                          </a:solidFill>
                          <a:effectLst/>
                          <a:latin typeface="+mn-lt"/>
                          <a:ea typeface="Times New Roman"/>
                          <a:cs typeface="Times New Roman"/>
                        </a:rPr>
                        <a:t>31h WRITE </a:t>
                      </a:r>
                      <a:r>
                        <a:rPr lang="en-US" sz="1400" b="1" dirty="0">
                          <a:solidFill>
                            <a:srgbClr val="FFFFFF"/>
                          </a:solidFill>
                          <a:effectLst/>
                          <a:latin typeface="+mn-lt"/>
                          <a:ea typeface="Times New Roman"/>
                          <a:cs typeface="Times New Roman"/>
                        </a:rPr>
                        <a:t>SECTORS W/O RETRIES</a:t>
                      </a:r>
                      <a:endParaRPr lang="en-US" sz="1400" b="1" dirty="0">
                        <a:solidFill>
                          <a:srgbClr val="FFFFFF"/>
                        </a:solidFill>
                        <a:effectLst/>
                        <a:latin typeface="+mn-lt"/>
                        <a:ea typeface="ＭＳ 明朝"/>
                        <a:cs typeface="Times New Roman"/>
                      </a:endParaRPr>
                    </a:p>
                  </a:txBody>
                  <a:tcPr marL="68580" marR="68580" marT="0" marB="0" anchor="b"/>
                </a:tc>
              </a:tr>
              <a:tr h="34515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solidFill>
                            <a:srgbClr val="FFFFFF"/>
                          </a:solidFill>
                          <a:effectLst/>
                          <a:latin typeface="+mn-lt"/>
                          <a:ea typeface="Times New Roman"/>
                          <a:cs typeface="Times New Roman"/>
                        </a:rPr>
                        <a:t>20h READ SECTOR(S)</a:t>
                      </a:r>
                      <a:endParaRPr lang="en-US" sz="1400" b="1" dirty="0" smtClean="0">
                        <a:solidFill>
                          <a:srgbClr val="FFFFFF"/>
                        </a:solidFill>
                        <a:effectLst/>
                        <a:latin typeface="+mn-lt"/>
                        <a:ea typeface="ＭＳ 明朝"/>
                        <a:cs typeface="Times New Roman"/>
                      </a:endParaRPr>
                    </a:p>
                    <a:p>
                      <a:endParaRPr lang="en-US" sz="1400" b="1" dirty="0">
                        <a:solidFill>
                          <a:srgbClr val="FFFFFF"/>
                        </a:solidFill>
                        <a:latin typeface="+mn-lt"/>
                        <a:cs typeface="Times New Roman"/>
                      </a:endParaRPr>
                    </a:p>
                  </a:txBody>
                  <a:tcPr/>
                </a:tc>
                <a:tc>
                  <a:txBody>
                    <a:bodyPr/>
                    <a:lstStyle/>
                    <a:p>
                      <a:pPr marL="0" marR="0">
                        <a:spcBef>
                          <a:spcPts val="0"/>
                        </a:spcBef>
                        <a:spcAft>
                          <a:spcPts val="0"/>
                        </a:spcAft>
                      </a:pPr>
                      <a:r>
                        <a:rPr lang="en-US" sz="1400" b="1" dirty="0" smtClean="0">
                          <a:solidFill>
                            <a:srgbClr val="FFFFFF"/>
                          </a:solidFill>
                          <a:effectLst/>
                          <a:latin typeface="+mn-lt"/>
                          <a:ea typeface="Times New Roman"/>
                          <a:cs typeface="Times New Roman"/>
                        </a:rPr>
                        <a:t>2Ah READ </a:t>
                      </a:r>
                      <a:r>
                        <a:rPr lang="en-US" sz="1400" b="1" dirty="0">
                          <a:solidFill>
                            <a:srgbClr val="FFFFFF"/>
                          </a:solidFill>
                          <a:effectLst/>
                          <a:latin typeface="+mn-lt"/>
                          <a:ea typeface="Times New Roman"/>
                          <a:cs typeface="Times New Roman"/>
                        </a:rPr>
                        <a:t>STREAM DMA EXT</a:t>
                      </a:r>
                      <a:endParaRPr lang="en-US" sz="1400" b="1" dirty="0">
                        <a:solidFill>
                          <a:srgbClr val="FFFFFF"/>
                        </a:solidFill>
                        <a:effectLst/>
                        <a:latin typeface="+mn-lt"/>
                        <a:ea typeface="ＭＳ 明朝"/>
                        <a:cs typeface="Times New Roman"/>
                      </a:endParaRPr>
                    </a:p>
                  </a:txBody>
                  <a:tcPr marL="68580" marR="68580" marT="0" marB="0" anchor="ctr"/>
                </a:tc>
                <a:tc>
                  <a:txBody>
                    <a:bodyPr/>
                    <a:lstStyle/>
                    <a:p>
                      <a:pPr marL="0" marR="0">
                        <a:spcBef>
                          <a:spcPts val="0"/>
                        </a:spcBef>
                        <a:spcAft>
                          <a:spcPts val="0"/>
                        </a:spcAft>
                      </a:pPr>
                      <a:r>
                        <a:rPr lang="en-US" sz="1400" b="1" dirty="0" err="1">
                          <a:solidFill>
                            <a:srgbClr val="FFFFFF"/>
                          </a:solidFill>
                          <a:effectLst/>
                          <a:latin typeface="+mn-lt"/>
                          <a:ea typeface="Times New Roman"/>
                          <a:cs typeface="Times New Roman"/>
                        </a:rPr>
                        <a:t>CAh</a:t>
                      </a:r>
                      <a:r>
                        <a:rPr lang="en-US" sz="1400" b="1" dirty="0">
                          <a:solidFill>
                            <a:srgbClr val="FFFFFF"/>
                          </a:solidFill>
                          <a:effectLst/>
                          <a:latin typeface="+mn-lt"/>
                          <a:ea typeface="Times New Roman"/>
                          <a:cs typeface="Times New Roman"/>
                        </a:rPr>
                        <a:t> WRITE DMA</a:t>
                      </a:r>
                      <a:endParaRPr lang="en-US" sz="1400" b="1" dirty="0">
                        <a:solidFill>
                          <a:srgbClr val="FFFFFF"/>
                        </a:solidFill>
                        <a:effectLst/>
                        <a:latin typeface="+mn-lt"/>
                        <a:ea typeface="ＭＳ 明朝"/>
                        <a:cs typeface="Times New Roman"/>
                      </a:endParaRPr>
                    </a:p>
                  </a:txBody>
                  <a:tcPr marL="68580" marR="68580" marT="0" marB="0" anchor="b"/>
                </a:tc>
                <a:tc>
                  <a:txBody>
                    <a:bodyPr/>
                    <a:lstStyle/>
                    <a:p>
                      <a:pPr marL="0" marR="0">
                        <a:spcBef>
                          <a:spcPts val="0"/>
                        </a:spcBef>
                        <a:spcAft>
                          <a:spcPts val="0"/>
                        </a:spcAft>
                      </a:pPr>
                      <a:r>
                        <a:rPr lang="en-US" sz="1400" b="1" dirty="0" smtClean="0">
                          <a:solidFill>
                            <a:srgbClr val="FFFFFF"/>
                          </a:solidFill>
                          <a:effectLst/>
                          <a:latin typeface="+mn-lt"/>
                          <a:ea typeface="Times New Roman"/>
                          <a:cs typeface="Times New Roman"/>
                        </a:rPr>
                        <a:t>3Ch WRITE </a:t>
                      </a:r>
                      <a:r>
                        <a:rPr lang="en-US" sz="1400" b="1" dirty="0">
                          <a:solidFill>
                            <a:srgbClr val="FFFFFF"/>
                          </a:solidFill>
                          <a:effectLst/>
                          <a:latin typeface="+mn-lt"/>
                          <a:ea typeface="Times New Roman"/>
                          <a:cs typeface="Times New Roman"/>
                        </a:rPr>
                        <a:t>VERIFY</a:t>
                      </a:r>
                      <a:endParaRPr lang="en-US" sz="1400" b="1" dirty="0">
                        <a:solidFill>
                          <a:srgbClr val="FFFFFF"/>
                        </a:solidFill>
                        <a:effectLst/>
                        <a:latin typeface="+mn-lt"/>
                        <a:ea typeface="ＭＳ 明朝"/>
                        <a:cs typeface="Times New Roman"/>
                      </a:endParaRPr>
                    </a:p>
                  </a:txBody>
                  <a:tcPr marL="68580" marR="68580" marT="0" marB="0" anchor="b"/>
                </a:tc>
              </a:tr>
              <a:tr h="345154">
                <a:tc>
                  <a:txBody>
                    <a:bodyPr/>
                    <a:lstStyle/>
                    <a:p>
                      <a:endParaRPr lang="en-US" sz="1400" b="1" dirty="0">
                        <a:solidFill>
                          <a:srgbClr val="FFFFFF"/>
                        </a:solidFill>
                        <a:latin typeface="+mn-lt"/>
                        <a:cs typeface="Times New Roman"/>
                      </a:endParaRPr>
                    </a:p>
                  </a:txBody>
                  <a:tcPr/>
                </a:tc>
                <a:tc>
                  <a:txBody>
                    <a:bodyPr/>
                    <a:lstStyle/>
                    <a:p>
                      <a:pPr marL="0" marR="0">
                        <a:spcBef>
                          <a:spcPts val="0"/>
                        </a:spcBef>
                        <a:spcAft>
                          <a:spcPts val="0"/>
                        </a:spcAft>
                      </a:pPr>
                      <a:endParaRPr lang="en-US" sz="1400" b="1" dirty="0">
                        <a:solidFill>
                          <a:srgbClr val="FFFFFF"/>
                        </a:solidFill>
                        <a:effectLst/>
                        <a:latin typeface="+mn-lt"/>
                        <a:ea typeface="ＭＳ 明朝"/>
                        <a:cs typeface="Times New Roman"/>
                      </a:endParaRPr>
                    </a:p>
                  </a:txBody>
                  <a:tcPr marL="68580" marR="68580" marT="0" marB="0" anchor="ctr"/>
                </a:tc>
                <a:tc>
                  <a:txBody>
                    <a:bodyPr/>
                    <a:lstStyle/>
                    <a:p>
                      <a:pPr marL="0" marR="0">
                        <a:spcBef>
                          <a:spcPts val="0"/>
                        </a:spcBef>
                        <a:spcAft>
                          <a:spcPts val="0"/>
                        </a:spcAft>
                      </a:pPr>
                      <a:r>
                        <a:rPr lang="en-US" sz="1400" b="1" dirty="0" smtClean="0">
                          <a:solidFill>
                            <a:srgbClr val="FFFFFF"/>
                          </a:solidFill>
                          <a:effectLst/>
                          <a:latin typeface="+mn-lt"/>
                          <a:ea typeface="Times New Roman"/>
                          <a:cs typeface="Times New Roman"/>
                        </a:rPr>
                        <a:t>35h WRITE </a:t>
                      </a:r>
                      <a:r>
                        <a:rPr lang="en-US" sz="1400" b="1" dirty="0">
                          <a:solidFill>
                            <a:srgbClr val="FFFFFF"/>
                          </a:solidFill>
                          <a:effectLst/>
                          <a:latin typeface="+mn-lt"/>
                          <a:ea typeface="Times New Roman"/>
                          <a:cs typeface="Times New Roman"/>
                        </a:rPr>
                        <a:t>DMA EXT</a:t>
                      </a:r>
                      <a:endParaRPr lang="en-US" sz="1400" b="1" dirty="0">
                        <a:solidFill>
                          <a:srgbClr val="FFFFFF"/>
                        </a:solidFill>
                        <a:effectLst/>
                        <a:latin typeface="+mn-lt"/>
                        <a:ea typeface="ＭＳ 明朝"/>
                        <a:cs typeface="Times New Roman"/>
                      </a:endParaRPr>
                    </a:p>
                  </a:txBody>
                  <a:tcPr marL="68580" marR="68580" marT="0" marB="0" anchor="b"/>
                </a:tc>
                <a:tc>
                  <a:txBody>
                    <a:bodyPr/>
                    <a:lstStyle/>
                    <a:p>
                      <a:endParaRPr lang="en-US" sz="1400" b="1" dirty="0">
                        <a:solidFill>
                          <a:srgbClr val="FFFFFF"/>
                        </a:solidFill>
                        <a:latin typeface="+mn-lt"/>
                        <a:cs typeface="Times New Roman"/>
                      </a:endParaRPr>
                    </a:p>
                  </a:txBody>
                  <a:tcPr/>
                </a:tc>
              </a:tr>
            </a:tbl>
          </a:graphicData>
        </a:graphic>
      </p:graphicFrame>
    </p:spTree>
    <p:extLst>
      <p:ext uri="{BB962C8B-B14F-4D97-AF65-F5344CB8AC3E}">
        <p14:creationId xmlns:p14="http://schemas.microsoft.com/office/powerpoint/2010/main" val="4022146088"/>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Story">
  <a:themeElements>
    <a:clrScheme name="Story">
      <a:dk1>
        <a:sysClr val="windowText" lastClr="000000"/>
      </a:dk1>
      <a:lt1>
        <a:sysClr val="window" lastClr="FFFFFF"/>
      </a:lt1>
      <a:dk2>
        <a:srgbClr val="212121"/>
      </a:dk2>
      <a:lt2>
        <a:srgbClr val="CDD4D7"/>
      </a:lt2>
      <a:accent1>
        <a:srgbClr val="1D86CD"/>
      </a:accent1>
      <a:accent2>
        <a:srgbClr val="732E9A"/>
      </a:accent2>
      <a:accent3>
        <a:srgbClr val="B50B1B"/>
      </a:accent3>
      <a:accent4>
        <a:srgbClr val="E8950E"/>
      </a:accent4>
      <a:accent5>
        <a:srgbClr val="55992B"/>
      </a:accent5>
      <a:accent6>
        <a:srgbClr val="2C9C89"/>
      </a:accent6>
      <a:hlink>
        <a:srgbClr val="EC4D4D"/>
      </a:hlink>
      <a:folHlink>
        <a:srgbClr val="F8CE8A"/>
      </a:folHlink>
    </a:clrScheme>
    <a:fontScheme name="Story">
      <a:majorFont>
        <a:latin typeface="Calisto MT"/>
        <a:ea typeface=""/>
        <a:cs typeface=""/>
        <a:font script="Jpan" typeface="ＭＳ Ｐ明朝"/>
        <a:font script="Hans" typeface="宋体"/>
        <a:font script="Hant" typeface="新細明體"/>
      </a:majorFont>
      <a:minorFont>
        <a:latin typeface="Calisto MT"/>
        <a:ea typeface=""/>
        <a:cs typeface=""/>
        <a:font script="Jpan" typeface="ＭＳ Ｐ明朝"/>
        <a:font script="Hans" typeface="宋体"/>
        <a:font script="Hant" typeface="新細明體"/>
      </a:minorFont>
    </a:fontScheme>
    <a:fmtScheme name="Story">
      <a:fillStyleLst>
        <a:solidFill>
          <a:schemeClr val="phClr"/>
        </a:solidFill>
        <a:blipFill rotWithShape="1">
          <a:blip xmlns:r="http://schemas.openxmlformats.org/officeDocument/2006/relationships" r:embed="rId1">
            <a:duotone>
              <a:schemeClr val="phClr">
                <a:shade val="10000"/>
                <a:satMod val="150000"/>
                <a:lumMod val="120000"/>
              </a:schemeClr>
              <a:schemeClr val="phClr">
                <a:satMod val="350000"/>
                <a:lumMod val="150000"/>
              </a:schemeClr>
            </a:duotone>
          </a:blip>
          <a:tile tx="0" ty="0" sx="20000" sy="20000" flip="none" algn="ctr"/>
        </a:blipFill>
        <a:gradFill rotWithShape="1">
          <a:gsLst>
            <a:gs pos="0">
              <a:schemeClr val="phClr">
                <a:shade val="20000"/>
                <a:satMod val="130000"/>
              </a:schemeClr>
            </a:gs>
            <a:gs pos="50000">
              <a:schemeClr val="phClr">
                <a:shade val="90000"/>
                <a:satMod val="130000"/>
              </a:schemeClr>
            </a:gs>
            <a:gs pos="100000">
              <a:schemeClr val="phClr">
                <a:shade val="100000"/>
                <a:satMod val="200000"/>
                <a:lumMod val="120000"/>
              </a:schemeClr>
            </a:gs>
          </a:gsLst>
          <a:lin ang="16200000" scaled="0"/>
        </a:gradFill>
      </a:fillStyleLst>
      <a:lnStyleLst>
        <a:ln w="6350" cap="flat" cmpd="sng" algn="ctr">
          <a:solidFill>
            <a:schemeClr val="phClr">
              <a:shade val="95000"/>
              <a:satMod val="105000"/>
            </a:schemeClr>
          </a:solidFill>
          <a:prstDash val="solid"/>
        </a:ln>
        <a:ln w="19050" cap="flat" cmpd="sng" algn="ctr">
          <a:solidFill>
            <a:schemeClr val="phClr"/>
          </a:solidFill>
          <a:prstDash val="solid"/>
        </a:ln>
        <a:ln w="34925" cap="flat" cmpd="sng" algn="ctr">
          <a:solidFill>
            <a:schemeClr val="phClr"/>
          </a:solidFill>
          <a:prstDash val="solid"/>
        </a:ln>
      </a:lnStyleLst>
      <a:effectStyleLst>
        <a:effectStyle>
          <a:effectLst/>
        </a:effectStyle>
        <a:effectStyle>
          <a:effectLst>
            <a:outerShdw blurRad="88900" dist="50800" dir="2100000" sx="104000" sy="104000" algn="br" rotWithShape="0">
              <a:srgbClr val="000000">
                <a:alpha val="55000"/>
              </a:srgbClr>
            </a:outerShdw>
          </a:effectLst>
        </a:effectStyle>
        <a:effectStyle>
          <a:effectLst>
            <a:outerShdw blurRad="127000" dist="63500" dir="5400000" sx="103000" sy="103000" rotWithShape="0">
              <a:srgbClr val="000000">
                <a:alpha val="75000"/>
              </a:srgbClr>
            </a:outerShdw>
          </a:effectLst>
          <a:scene3d>
            <a:camera prst="perspectiveFront" fov="3000000"/>
            <a:lightRig rig="balanced" dir="t">
              <a:rot lat="0" lon="0" rev="18000000"/>
            </a:lightRig>
          </a:scene3d>
          <a:sp3d prstMaterial="plastic">
            <a:bevelT w="25400" h="50800" prst="ang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2">
            <a:duotone>
              <a:schemeClr val="phClr">
                <a:shade val="10000"/>
                <a:satMod val="150000"/>
              </a:schemeClr>
              <a:schemeClr val="phClr">
                <a:tint val="60000"/>
                <a:satMod val="400000"/>
                <a:lumMod val="11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Story.thmx</Template>
  <TotalTime>17947</TotalTime>
  <Words>1222</Words>
  <Application>Microsoft Macintosh PowerPoint</Application>
  <PresentationFormat>On-screen Show (4:3)</PresentationFormat>
  <Paragraphs>164</Paragraphs>
  <Slides>18</Slides>
  <Notes>13</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Story</vt:lpstr>
      <vt:lpstr>An Alternate Methodology for Validating Hardware Write Block Devices</vt:lpstr>
      <vt:lpstr>Disclaimer</vt:lpstr>
      <vt:lpstr>Overview</vt:lpstr>
      <vt:lpstr>Federated Testing at NIST</vt:lpstr>
      <vt:lpstr>Validating Hardware Write Blockers – Usual Method</vt:lpstr>
      <vt:lpstr>Problem - OSes Implement Multiple Write Commands</vt:lpstr>
      <vt:lpstr>Possible Write Commands</vt:lpstr>
      <vt:lpstr>NIST Approach – ataraw library</vt:lpstr>
      <vt:lpstr>Commands Implemented</vt:lpstr>
      <vt:lpstr>Implementation – try_read, try_write, write_verify</vt:lpstr>
      <vt:lpstr>Testing a Blocker with the NIST programs </vt:lpstr>
      <vt:lpstr>Advantages of the NIST Approach</vt:lpstr>
      <vt:lpstr>Notes of Interest – defense in depth</vt:lpstr>
      <vt:lpstr>Test Results – how good is your write block?</vt:lpstr>
      <vt:lpstr>Conclusion</vt:lpstr>
      <vt:lpstr>Project Sponsors</vt:lpstr>
      <vt:lpstr>Contacts</vt:lpstr>
      <vt:lpstr>Questions?</vt:lpstr>
    </vt:vector>
  </TitlesOfParts>
  <Company>NIST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Benjamin Livelsberger</dc:creator>
  <cp:lastModifiedBy>Benjamin Livelsberger</cp:lastModifiedBy>
  <cp:revision>77</cp:revision>
  <cp:lastPrinted>2012-02-07T12:42:53Z</cp:lastPrinted>
  <dcterms:created xsi:type="dcterms:W3CDTF">2012-02-02T19:59:35Z</dcterms:created>
  <dcterms:modified xsi:type="dcterms:W3CDTF">2012-02-22T13:38:46Z</dcterms:modified>
</cp:coreProperties>
</file>