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7" r:id="rId1"/>
  </p:sldMasterIdLst>
  <p:notesMasterIdLst>
    <p:notesMasterId r:id="rId21"/>
  </p:notesMasterIdLst>
  <p:handoutMasterIdLst>
    <p:handoutMasterId r:id="rId22"/>
  </p:handout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73" r:id="rId14"/>
    <p:sldId id="274" r:id="rId15"/>
    <p:sldId id="275" r:id="rId16"/>
    <p:sldId id="272" r:id="rId17"/>
    <p:sldId id="268" r:id="rId18"/>
    <p:sldId id="269" r:id="rId19"/>
    <p:sldId id="270"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1368" y="-582"/>
      </p:cViewPr>
      <p:guideLst>
        <p:guide orient="horz" pos="2160"/>
        <p:guide pos="2880"/>
      </p:guideLst>
    </p:cSldViewPr>
  </p:slideViewPr>
  <p:notesTextViewPr>
    <p:cViewPr>
      <p:scale>
        <a:sx n="100" d="100"/>
        <a:sy n="100" d="100"/>
      </p:scale>
      <p:origin x="0" y="0"/>
    </p:cViewPr>
  </p:notesTextViewPr>
  <p:sorterViewPr>
    <p:cViewPr>
      <p:scale>
        <a:sx n="253" d="100"/>
        <a:sy n="253"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D4B199-7364-EF41-B3AF-82F065BC9DAA}" type="datetimeFigureOut">
              <a:rPr lang="en-US" smtClean="0"/>
              <a:t>2/22/2013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023107E-075A-EE47-97CA-F4A76324A297}" type="slidenum">
              <a:rPr lang="en-US" smtClean="0"/>
              <a:t>‹#›</a:t>
            </a:fld>
            <a:endParaRPr lang="en-US"/>
          </a:p>
        </p:txBody>
      </p:sp>
    </p:spTree>
    <p:extLst>
      <p:ext uri="{BB962C8B-B14F-4D97-AF65-F5344CB8AC3E}">
        <p14:creationId xmlns:p14="http://schemas.microsoft.com/office/powerpoint/2010/main" val="23538903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A92DAC-B5EA-A147-B3CF-D7C245EA6D7F}" type="datetimeFigureOut">
              <a:rPr lang="en-US" smtClean="0"/>
              <a:t>2/22/2013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C3FB9D-34C5-3346-BE94-860B23E5EA98}" type="slidenum">
              <a:rPr lang="en-US" smtClean="0"/>
              <a:t>‹#›</a:t>
            </a:fld>
            <a:endParaRPr lang="en-US"/>
          </a:p>
        </p:txBody>
      </p:sp>
    </p:spTree>
    <p:extLst>
      <p:ext uri="{BB962C8B-B14F-4D97-AF65-F5344CB8AC3E}">
        <p14:creationId xmlns:p14="http://schemas.microsoft.com/office/powerpoint/2010/main" val="402799957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1FE90F-89AB-CC41-BFB3-7CA234DF8A9F}" type="slidenum">
              <a:rPr lang="en-US">
                <a:ea typeface="ＭＳ Ｐゴシック" pitchFamily="-112" charset="-128"/>
                <a:cs typeface="ＭＳ Ｐゴシック" pitchFamily="-112" charset="-128"/>
              </a:rPr>
              <a:pPr fontAlgn="base">
                <a:spcBef>
                  <a:spcPct val="0"/>
                </a:spcBef>
                <a:spcAft>
                  <a:spcPct val="0"/>
                </a:spcAft>
                <a:defRPr/>
              </a:pPr>
              <a:t>17</a:t>
            </a:fld>
            <a:endParaRPr lang="en-US">
              <a:ea typeface="ＭＳ Ｐゴシック" pitchFamily="-112" charset="-128"/>
              <a:cs typeface="ＭＳ Ｐゴシック" pitchFamily="-112" charset="-128"/>
            </a:endParaRPr>
          </a:p>
        </p:txBody>
      </p:sp>
      <p:sp>
        <p:nvSpPr>
          <p:cNvPr id="389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389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ea typeface="ＭＳ Ｐゴシック" pitchFamily="34" charset="-128"/>
              <a:cs typeface="ＭＳ Ｐゴシック" pitchFamily="34" charset="-128"/>
            </a:endParaRPr>
          </a:p>
        </p:txBody>
      </p:sp>
      <p:sp>
        <p:nvSpPr>
          <p:cNvPr id="2" name="Date Placeholder 1"/>
          <p:cNvSpPr>
            <a:spLocks noGrp="1"/>
          </p:cNvSpPr>
          <p:nvPr>
            <p:ph type="dt" idx="10"/>
          </p:nvPr>
        </p:nvSpPr>
        <p:spPr/>
        <p:txBody>
          <a:bodyPr/>
          <a:lstStyle/>
          <a:p>
            <a:r>
              <a:rPr lang="en-US" smtClean="0"/>
              <a:t>2/13/12</a:t>
            </a:r>
            <a:endParaRPr lang="en-US"/>
          </a:p>
        </p:txBody>
      </p:sp>
      <p:sp>
        <p:nvSpPr>
          <p:cNvPr id="3" name="Header Placeholder 2"/>
          <p:cNvSpPr>
            <a:spLocks noGrp="1"/>
          </p:cNvSpPr>
          <p:nvPr>
            <p:ph type="hdr" sz="quarter" idx="11"/>
          </p:nvPr>
        </p:nvSpPr>
        <p:spPr/>
        <p:txBody>
          <a:bodyPr/>
          <a:lstStyle/>
          <a:p>
            <a:r>
              <a:rPr lang="en-US" smtClean="0"/>
              <a:t>Jim Lyle, NIST/CFTT</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pPr algn="r"/>
            <a:fld id="{F7886C9C-DC18-4195-8FD5-A50AA931D419}" type="slidenum">
              <a:rPr lang="en-US" smtClean="0"/>
              <a:pPr algn="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224CD1BA-ED2E-5C40-AF20-D0CB3AEAC0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224CD1BA-ED2E-5C40-AF20-D0CB3AEAC02C}"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224CD1BA-ED2E-5C40-AF20-D0CB3AEAC02C}"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224CD1BA-ED2E-5C40-AF20-D0CB3AEAC02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r>
              <a:rPr lang="en-US" smtClean="0"/>
              <a:t>2/21/13</a:t>
            </a:r>
            <a:endParaRPr lang="en-US"/>
          </a:p>
        </p:txBody>
      </p:sp>
      <p:sp>
        <p:nvSpPr>
          <p:cNvPr id="6" name="Footer Placeholder 5"/>
          <p:cNvSpPr>
            <a:spLocks noGrp="1"/>
          </p:cNvSpPr>
          <p:nvPr>
            <p:ph type="ftr" sz="quarter" idx="11"/>
          </p:nvPr>
        </p:nvSpPr>
        <p:spPr/>
        <p:txBody>
          <a:bodyPr/>
          <a:lstStyle/>
          <a:p>
            <a:r>
              <a:rPr lang="en-US" smtClean="0"/>
              <a:t>AAFS -- Washington</a:t>
            </a:r>
            <a:endParaRPr lang="en-US"/>
          </a:p>
        </p:txBody>
      </p:sp>
      <p:sp>
        <p:nvSpPr>
          <p:cNvPr id="7" name="Slide Number Placeholder 6"/>
          <p:cNvSpPr>
            <a:spLocks noGrp="1"/>
          </p:cNvSpPr>
          <p:nvPr>
            <p:ph type="sldNum" sz="quarter" idx="12"/>
          </p:nvPr>
        </p:nvSpPr>
        <p:spPr/>
        <p:txBody>
          <a:bodyPr/>
          <a:lstStyle/>
          <a:p>
            <a:fld id="{224CD1BA-ED2E-5C40-AF20-D0CB3AEAC02C}"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2/21/13</a:t>
            </a:r>
            <a:endParaRPr lang="en-US"/>
          </a:p>
        </p:txBody>
      </p:sp>
      <p:sp>
        <p:nvSpPr>
          <p:cNvPr id="8" name="Footer Placeholder 7"/>
          <p:cNvSpPr>
            <a:spLocks noGrp="1"/>
          </p:cNvSpPr>
          <p:nvPr>
            <p:ph type="ftr" sz="quarter" idx="11"/>
          </p:nvPr>
        </p:nvSpPr>
        <p:spPr/>
        <p:txBody>
          <a:bodyPr/>
          <a:lstStyle/>
          <a:p>
            <a:r>
              <a:rPr lang="en-US" smtClean="0"/>
              <a:t>AAFS -- Washington</a:t>
            </a:r>
            <a:endParaRPr lang="en-US"/>
          </a:p>
        </p:txBody>
      </p:sp>
      <p:sp>
        <p:nvSpPr>
          <p:cNvPr id="9" name="Slide Number Placeholder 8"/>
          <p:cNvSpPr>
            <a:spLocks noGrp="1"/>
          </p:cNvSpPr>
          <p:nvPr>
            <p:ph type="sldNum" sz="quarter" idx="12"/>
          </p:nvPr>
        </p:nvSpPr>
        <p:spPr/>
        <p:txBody>
          <a:bodyPr/>
          <a:lstStyle/>
          <a:p>
            <a:fld id="{224CD1BA-ED2E-5C40-AF20-D0CB3AEAC0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24CD1BA-ED2E-5C40-AF20-D0CB3AEAC0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r>
              <a:rPr lang="en-US" smtClean="0"/>
              <a:t>2/21/13</a:t>
            </a:r>
            <a:endParaRPr lang="en-US"/>
          </a:p>
        </p:txBody>
      </p:sp>
      <p:sp>
        <p:nvSpPr>
          <p:cNvPr id="3" name="Footer Placeholder 2"/>
          <p:cNvSpPr>
            <a:spLocks noGrp="1"/>
          </p:cNvSpPr>
          <p:nvPr>
            <p:ph type="ftr" sz="quarter" idx="11"/>
          </p:nvPr>
        </p:nvSpPr>
        <p:spPr/>
        <p:txBody>
          <a:bodyPr/>
          <a:lstStyle/>
          <a:p>
            <a:r>
              <a:rPr lang="en-US" smtClean="0"/>
              <a:t>AAFS -- Washington</a:t>
            </a:r>
            <a:endParaRPr lang="en-US"/>
          </a:p>
        </p:txBody>
      </p:sp>
      <p:sp>
        <p:nvSpPr>
          <p:cNvPr id="4" name="Slide Number Placeholder 3"/>
          <p:cNvSpPr>
            <a:spLocks noGrp="1"/>
          </p:cNvSpPr>
          <p:nvPr>
            <p:ph type="sldNum" sz="quarter" idx="12"/>
          </p:nvPr>
        </p:nvSpPr>
        <p:spPr/>
        <p:txBody>
          <a:bodyPr/>
          <a:lstStyle/>
          <a:p>
            <a:fld id="{224CD1BA-ED2E-5C40-AF20-D0CB3AEAC0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r>
              <a:rPr lang="en-US" smtClean="0"/>
              <a:t>2/21/13</a:t>
            </a:r>
            <a:endParaRPr lang="en-US"/>
          </a:p>
        </p:txBody>
      </p:sp>
      <p:sp>
        <p:nvSpPr>
          <p:cNvPr id="6" name="Footer Placeholder 5"/>
          <p:cNvSpPr>
            <a:spLocks noGrp="1"/>
          </p:cNvSpPr>
          <p:nvPr>
            <p:ph type="ftr" sz="quarter" idx="11"/>
          </p:nvPr>
        </p:nvSpPr>
        <p:spPr/>
        <p:txBody>
          <a:bodyPr/>
          <a:lstStyle/>
          <a:p>
            <a:r>
              <a:rPr lang="en-US" smtClean="0"/>
              <a:t>AAFS -- Washington</a:t>
            </a:r>
            <a:endParaRPr lang="en-US"/>
          </a:p>
        </p:txBody>
      </p:sp>
      <p:sp>
        <p:nvSpPr>
          <p:cNvPr id="7" name="Slide Number Placeholder 6"/>
          <p:cNvSpPr>
            <a:spLocks noGrp="1"/>
          </p:cNvSpPr>
          <p:nvPr>
            <p:ph type="sldNum" sz="quarter" idx="12"/>
          </p:nvPr>
        </p:nvSpPr>
        <p:spPr/>
        <p:txBody>
          <a:bodyPr/>
          <a:lstStyle/>
          <a:p>
            <a:fld id="{224CD1BA-ED2E-5C40-AF20-D0CB3AEAC02C}"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2/21/13</a:t>
            </a:r>
            <a:endParaRPr lang="en-US"/>
          </a:p>
        </p:txBody>
      </p:sp>
      <p:sp>
        <p:nvSpPr>
          <p:cNvPr id="6" name="Footer Placeholder 5"/>
          <p:cNvSpPr>
            <a:spLocks noGrp="1"/>
          </p:cNvSpPr>
          <p:nvPr>
            <p:ph type="ftr" sz="quarter" idx="11"/>
          </p:nvPr>
        </p:nvSpPr>
        <p:spPr/>
        <p:txBody>
          <a:bodyPr/>
          <a:lstStyle/>
          <a:p>
            <a:r>
              <a:rPr lang="en-US" smtClean="0"/>
              <a:t>AAFS -- Washington</a:t>
            </a:r>
            <a:endParaRPr lang="en-US"/>
          </a:p>
        </p:txBody>
      </p:sp>
      <p:sp>
        <p:nvSpPr>
          <p:cNvPr id="7" name="Slide Number Placeholder 6"/>
          <p:cNvSpPr>
            <a:spLocks noGrp="1"/>
          </p:cNvSpPr>
          <p:nvPr>
            <p:ph type="sldNum" sz="quarter" idx="12"/>
          </p:nvPr>
        </p:nvSpPr>
        <p:spPr/>
        <p:txBody>
          <a:bodyPr/>
          <a:lstStyle/>
          <a:p>
            <a:fld id="{224CD1BA-ED2E-5C40-AF20-D0CB3AEAC02C}"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r>
              <a:rPr lang="en-US" smtClean="0"/>
              <a:t>2/21/13</a:t>
            </a:r>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r>
              <a:rPr lang="en-US" smtClean="0"/>
              <a:t>AAFS -- Washington</a:t>
            </a:r>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24CD1BA-ED2E-5C40-AF20-D0CB3AEAC02C}"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Lst>
  <p:hf hd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cftt.nist.gov" TargetMode="External"/><Relationship Id="rId2" Type="http://schemas.openxmlformats.org/officeDocument/2006/relationships/hyperlink" Target="mailto:jlyle@nist.gov" TargetMode="External"/><Relationship Id="rId1" Type="http://schemas.openxmlformats.org/officeDocument/2006/relationships/slideLayout" Target="../slideLayouts/slideLayout2.xml"/><Relationship Id="rId4" Type="http://schemas.openxmlformats.org/officeDocument/2006/relationships/hyperlink" Target="http://www/cfreds.nist.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4694" y="448996"/>
            <a:ext cx="7772400" cy="1470025"/>
          </a:xfrm>
        </p:spPr>
        <p:txBody>
          <a:bodyPr/>
          <a:lstStyle/>
          <a:p>
            <a:r>
              <a:rPr lang="en-US" dirty="0" smtClean="0"/>
              <a:t>Deleted File Recovery Tool Testing Results</a:t>
            </a:r>
            <a:endParaRPr lang="en-US" dirty="0"/>
          </a:p>
        </p:txBody>
      </p:sp>
      <p:sp>
        <p:nvSpPr>
          <p:cNvPr id="3" name="Subtitle 2"/>
          <p:cNvSpPr>
            <a:spLocks noGrp="1"/>
          </p:cNvSpPr>
          <p:nvPr>
            <p:ph type="subTitle" idx="1"/>
          </p:nvPr>
        </p:nvSpPr>
        <p:spPr>
          <a:xfrm>
            <a:off x="854209" y="2433957"/>
            <a:ext cx="6400800" cy="970775"/>
          </a:xfrm>
        </p:spPr>
        <p:txBody>
          <a:bodyPr>
            <a:normAutofit/>
          </a:bodyPr>
          <a:lstStyle/>
          <a:p>
            <a:r>
              <a:rPr lang="en-US" dirty="0" smtClean="0"/>
              <a:t>Jim Lyle</a:t>
            </a:r>
          </a:p>
          <a:p>
            <a:r>
              <a:rPr lang="en-US" dirty="0" smtClean="0"/>
              <a:t>NIST</a:t>
            </a:r>
            <a:endParaRPr lang="en-US" dirty="0"/>
          </a:p>
        </p:txBody>
      </p:sp>
      <p:sp>
        <p:nvSpPr>
          <p:cNvPr id="5" name="Date Placeholder 4"/>
          <p:cNvSpPr>
            <a:spLocks noGrp="1"/>
          </p:cNvSpPr>
          <p:nvPr>
            <p:ph type="dt" sz="half" idx="10"/>
          </p:nvPr>
        </p:nvSpPr>
        <p:spPr/>
        <p:txBody>
          <a:bodyPr/>
          <a:lstStyle/>
          <a:p>
            <a:r>
              <a:rPr lang="en-US" smtClean="0"/>
              <a:t>2/21/13</a:t>
            </a:r>
            <a:endParaRPr lang="en-US"/>
          </a:p>
        </p:txBody>
      </p:sp>
      <p:sp>
        <p:nvSpPr>
          <p:cNvPr id="6" name="Footer Placeholder 5"/>
          <p:cNvSpPr>
            <a:spLocks noGrp="1"/>
          </p:cNvSpPr>
          <p:nvPr>
            <p:ph type="ftr" sz="quarter" idx="11"/>
          </p:nvPr>
        </p:nvSpPr>
        <p:spPr/>
        <p:txBody>
          <a:bodyPr/>
          <a:lstStyle/>
          <a:p>
            <a:r>
              <a:rPr lang="en-US" smtClean="0"/>
              <a:t>AAFS -- Washington</a:t>
            </a:r>
            <a:endParaRPr lang="en-US"/>
          </a:p>
        </p:txBody>
      </p:sp>
      <p:sp>
        <p:nvSpPr>
          <p:cNvPr id="7" name="Slide Number Placeholder 6"/>
          <p:cNvSpPr>
            <a:spLocks noGrp="1"/>
          </p:cNvSpPr>
          <p:nvPr>
            <p:ph type="sldNum" sz="quarter" idx="12"/>
          </p:nvPr>
        </p:nvSpPr>
        <p:spPr>
          <a:xfrm>
            <a:off x="8501063" y="5719763"/>
            <a:ext cx="642937" cy="365125"/>
          </a:xfrm>
        </p:spPr>
        <p:txBody>
          <a:bodyPr/>
          <a:lstStyle/>
          <a:p>
            <a:fld id="{224CD1BA-ED2E-5C40-AF20-D0CB3AEAC02C}" type="slidenum">
              <a:rPr lang="en-US" smtClean="0"/>
              <a:t>1</a:t>
            </a:fld>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730217" y="3586293"/>
            <a:ext cx="3277086" cy="32717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3894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Fragmentation – Other File Systems</a:t>
            </a:r>
            <a:endParaRPr lang="en-US" dirty="0"/>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24CD1BA-ED2E-5C40-AF20-D0CB3AEAC02C}" type="slidenum">
              <a:rPr lang="en-US" smtClean="0"/>
              <a:t>10</a:t>
            </a:fld>
            <a:endParaRPr lang="en-US"/>
          </a:p>
        </p:txBody>
      </p:sp>
      <p:sp>
        <p:nvSpPr>
          <p:cNvPr id="6" name="Content Placeholder 5"/>
          <p:cNvSpPr>
            <a:spLocks noGrp="1"/>
          </p:cNvSpPr>
          <p:nvPr>
            <p:ph sz="quarter" idx="13"/>
          </p:nvPr>
        </p:nvSpPr>
        <p:spPr/>
        <p:txBody>
          <a:bodyPr/>
          <a:lstStyle/>
          <a:p>
            <a:r>
              <a:rPr lang="en-US" dirty="0" smtClean="0"/>
              <a:t>NTFS – Well behaved</a:t>
            </a:r>
          </a:p>
          <a:p>
            <a:r>
              <a:rPr lang="en-US" dirty="0" smtClean="0"/>
              <a:t>Ext2 – recovered where supported</a:t>
            </a:r>
          </a:p>
          <a:p>
            <a:r>
              <a:rPr lang="en-US" dirty="0" smtClean="0"/>
              <a:t>One tool had trouble with ext2</a:t>
            </a:r>
          </a:p>
          <a:p>
            <a:endParaRPr lang="en-US" dirty="0"/>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val="2218895760"/>
              </p:ext>
            </p:extLst>
          </p:nvPr>
        </p:nvGraphicFramePr>
        <p:xfrm>
          <a:off x="4498849" y="3005429"/>
          <a:ext cx="4187953" cy="1854200"/>
        </p:xfrm>
        <a:graphic>
          <a:graphicData uri="http://schemas.openxmlformats.org/drawingml/2006/table">
            <a:tbl>
              <a:tblPr firstRow="1" bandRow="1">
                <a:tableStyleId>{5C22544A-7EE6-4342-B048-85BDC9FD1C3A}</a:tableStyleId>
              </a:tblPr>
              <a:tblGrid>
                <a:gridCol w="1006573"/>
                <a:gridCol w="530230"/>
                <a:gridCol w="530230"/>
                <a:gridCol w="530230"/>
                <a:gridCol w="530230"/>
                <a:gridCol w="425458"/>
                <a:gridCol w="635002"/>
              </a:tblGrid>
              <a:tr h="370840">
                <a:tc>
                  <a:txBody>
                    <a:bodyPr/>
                    <a:lstStyle/>
                    <a:p>
                      <a:r>
                        <a:rPr lang="en-US" dirty="0" smtClean="0"/>
                        <a:t>FS</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5</a:t>
                      </a:r>
                      <a:endParaRPr lang="en-US" dirty="0"/>
                    </a:p>
                  </a:txBody>
                  <a:tcPr/>
                </a:tc>
                <a:tc>
                  <a:txBody>
                    <a:bodyPr/>
                    <a:lstStyle/>
                    <a:p>
                      <a:r>
                        <a:rPr lang="en-US" dirty="0" smtClean="0"/>
                        <a:t>6</a:t>
                      </a:r>
                      <a:endParaRPr lang="en-US" dirty="0"/>
                    </a:p>
                  </a:txBody>
                  <a:tcPr/>
                </a:tc>
              </a:tr>
              <a:tr h="370840">
                <a:tc>
                  <a:txBody>
                    <a:bodyPr/>
                    <a:lstStyle/>
                    <a:p>
                      <a:r>
                        <a:rPr lang="en-US" dirty="0" smtClean="0"/>
                        <a:t>FAT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t>1</a:t>
                      </a:r>
                      <a:endParaRPr lang="en-US" dirty="0"/>
                    </a:p>
                  </a:txBody>
                  <a:tcPr/>
                </a:tc>
                <a:tc>
                  <a:txBody>
                    <a:bodyPr/>
                    <a:lstStyle/>
                    <a:p>
                      <a:r>
                        <a:rPr lang="en-US" dirty="0" smtClean="0"/>
                        <a:t>1A</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Zapf Dingbats"/>
                          <a:ea typeface="Zapf Dingbats"/>
                          <a:cs typeface="Zapf Dingbats"/>
                          <a:sym typeface="Zapf Dingbats"/>
                        </a:rPr>
                        <a:t>✔</a:t>
                      </a:r>
                      <a:endParaRPr lang="en-US" dirty="0" smtClean="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t>2AM</a:t>
                      </a:r>
                      <a:endParaRPr lang="en-US" dirty="0"/>
                    </a:p>
                  </a:txBody>
                  <a:tcPr/>
                </a:tc>
              </a:tr>
              <a:tr h="370840">
                <a:tc>
                  <a:txBody>
                    <a:bodyPr/>
                    <a:lstStyle/>
                    <a:p>
                      <a:r>
                        <a:rPr lang="en-US" dirty="0" err="1" smtClean="0"/>
                        <a:t>ExFAT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ＭＳ ゴシック"/>
                          <a:ea typeface="ＭＳ ゴシック"/>
                          <a:cs typeface="ＭＳ ゴシック"/>
                        </a:rPr>
                        <a:t>☐</a:t>
                      </a:r>
                      <a:endParaRPr lang="en-US" dirty="0"/>
                    </a:p>
                  </a:txBody>
                  <a:tcPr/>
                </a:tc>
                <a:tc>
                  <a:txBody>
                    <a:bodyPr/>
                    <a:lstStyle/>
                    <a:p>
                      <a:r>
                        <a:rPr lang="en-US" dirty="0" smtClean="0">
                          <a:latin typeface="ＭＳ ゴシック"/>
                          <a:ea typeface="ＭＳ ゴシック"/>
                          <a:cs typeface="ＭＳ ゴシック"/>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r>
              <a:tr h="370840">
                <a:tc>
                  <a:txBody>
                    <a:bodyPr/>
                    <a:lstStyle/>
                    <a:p>
                      <a:r>
                        <a:rPr lang="en-US" dirty="0" smtClean="0"/>
                        <a:t>NTFS</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r>
              <a:tr h="370840">
                <a:tc>
                  <a:txBody>
                    <a:bodyPr/>
                    <a:lstStyle/>
                    <a:p>
                      <a:r>
                        <a:rPr lang="en-US" dirty="0" smtClean="0"/>
                        <a:t>ext2</a:t>
                      </a:r>
                      <a:endParaRPr lang="en-US" dirty="0"/>
                    </a:p>
                  </a:txBody>
                  <a:tcPr/>
                </a:tc>
                <a:tc>
                  <a:txBody>
                    <a:bodyPr/>
                    <a:lstStyle/>
                    <a:p>
                      <a:r>
                        <a:rPr lang="en-US" dirty="0" smtClean="0"/>
                        <a:t>2</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c>
                  <a:txBody>
                    <a:bodyPr/>
                    <a:lstStyle/>
                    <a:p>
                      <a:r>
                        <a:rPr lang="en-US" dirty="0" smtClean="0">
                          <a:latin typeface="Zapf Dingbats"/>
                          <a:ea typeface="Zapf Dingbats"/>
                          <a:cs typeface="Zapf Dingbats"/>
                          <a:sym typeface="Zapf Dingbats"/>
                        </a:rPr>
                        <a:t>✔</a:t>
                      </a:r>
                      <a:endParaRPr lang="en-US" dirty="0"/>
                    </a:p>
                  </a:txBody>
                  <a:tcPr/>
                </a:tc>
              </a:tr>
            </a:tbl>
          </a:graphicData>
        </a:graphic>
      </p:graphicFrame>
      <p:sp>
        <p:nvSpPr>
          <p:cNvPr id="9" name="TextBox 8"/>
          <p:cNvSpPr txBox="1"/>
          <p:nvPr/>
        </p:nvSpPr>
        <p:spPr>
          <a:xfrm>
            <a:off x="5202369" y="4947059"/>
            <a:ext cx="3044900" cy="1200329"/>
          </a:xfrm>
          <a:prstGeom prst="rect">
            <a:avLst/>
          </a:prstGeom>
          <a:noFill/>
        </p:spPr>
        <p:txBody>
          <a:bodyPr wrap="square" rtlCol="0">
            <a:spAutoFit/>
          </a:bodyPr>
          <a:lstStyle/>
          <a:p>
            <a:r>
              <a:rPr lang="en-US" dirty="0" smtClean="0">
                <a:latin typeface="ＭＳ ゴシック"/>
                <a:ea typeface="ＭＳ ゴシック"/>
                <a:cs typeface="ＭＳ ゴシック"/>
              </a:rPr>
              <a:t>☐</a:t>
            </a:r>
            <a:r>
              <a:rPr lang="en-US" dirty="0"/>
              <a:t> </a:t>
            </a:r>
            <a:r>
              <a:rPr lang="en-US" dirty="0" smtClean="0"/>
              <a:t>-- not supported</a:t>
            </a:r>
          </a:p>
          <a:p>
            <a:pPr marL="285750" indent="-285750">
              <a:buFont typeface="Zapf Dingbats" charset="0"/>
              <a:buChar char="✗"/>
            </a:pPr>
            <a:r>
              <a:rPr lang="en-US" dirty="0" smtClean="0">
                <a:sym typeface="Zapf Dingbats"/>
              </a:rPr>
              <a:t>-- not recovered</a:t>
            </a:r>
          </a:p>
          <a:p>
            <a:pPr marL="285750" indent="-285750">
              <a:buFont typeface="Zapf Dingbats" charset="0"/>
              <a:buChar char="✔"/>
            </a:pPr>
            <a:r>
              <a:rPr lang="en-US" dirty="0" smtClean="0">
                <a:sym typeface="Zapf Dingbats"/>
              </a:rPr>
              <a:t>-- recovered</a:t>
            </a:r>
          </a:p>
          <a:p>
            <a:r>
              <a:rPr lang="en-US" dirty="0" smtClean="0">
                <a:sym typeface="Zapf Dingbats"/>
              </a:rPr>
              <a:t>Other – partial recovery</a:t>
            </a:r>
            <a:endParaRPr lang="en-US" dirty="0"/>
          </a:p>
        </p:txBody>
      </p:sp>
    </p:spTree>
    <p:extLst>
      <p:ext uri="{BB962C8B-B14F-4D97-AF65-F5344CB8AC3E}">
        <p14:creationId xmlns:p14="http://schemas.microsoft.com/office/powerpoint/2010/main" val="4185986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for non-overwriting Cases</a:t>
            </a:r>
            <a:endParaRPr lang="en-US" dirty="0"/>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24CD1BA-ED2E-5C40-AF20-D0CB3AEAC02C}" type="slidenum">
              <a:rPr lang="en-US" smtClean="0"/>
              <a:t>11</a:t>
            </a:fld>
            <a:endParaRPr lang="en-US"/>
          </a:p>
        </p:txBody>
      </p:sp>
      <p:sp>
        <p:nvSpPr>
          <p:cNvPr id="6" name="Content Placeholder 5"/>
          <p:cNvSpPr>
            <a:spLocks noGrp="1"/>
          </p:cNvSpPr>
          <p:nvPr>
            <p:ph sz="quarter" idx="13"/>
          </p:nvPr>
        </p:nvSpPr>
        <p:spPr>
          <a:xfrm>
            <a:off x="825445" y="4686687"/>
            <a:ext cx="7379312" cy="1563476"/>
          </a:xfrm>
        </p:spPr>
        <p:txBody>
          <a:bodyPr/>
          <a:lstStyle/>
          <a:p>
            <a:r>
              <a:rPr lang="en-US" dirty="0" smtClean="0"/>
              <a:t>Best results on NTFS, all files recovered by all tools</a:t>
            </a:r>
          </a:p>
          <a:p>
            <a:r>
              <a:rPr lang="en-US" dirty="0" smtClean="0"/>
              <a:t>Some tools miss a few files from ext2</a:t>
            </a:r>
          </a:p>
          <a:p>
            <a:r>
              <a:rPr lang="en-US" dirty="0" smtClean="0"/>
              <a:t>All tools miss a few files from </a:t>
            </a:r>
            <a:r>
              <a:rPr lang="en-US" dirty="0" err="1" smtClean="0"/>
              <a:t>ExFAT</a:t>
            </a:r>
            <a:endParaRPr lang="en-US" dirty="0" smtClean="0"/>
          </a:p>
          <a:p>
            <a:endParaRPr lang="en-US" dirty="0" smtClean="0"/>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val="4141031621"/>
              </p:ext>
            </p:extLst>
          </p:nvPr>
        </p:nvGraphicFramePr>
        <p:xfrm>
          <a:off x="2536292" y="1856076"/>
          <a:ext cx="4852183" cy="2225040"/>
        </p:xfrm>
        <a:graphic>
          <a:graphicData uri="http://schemas.openxmlformats.org/drawingml/2006/table">
            <a:tbl>
              <a:tblPr firstRow="1" bandRow="1">
                <a:tableStyleId>{5C22544A-7EE6-4342-B048-85BDC9FD1C3A}</a:tableStyleId>
              </a:tblPr>
              <a:tblGrid>
                <a:gridCol w="693169"/>
                <a:gridCol w="693169"/>
                <a:gridCol w="693169"/>
                <a:gridCol w="693169"/>
                <a:gridCol w="693169"/>
                <a:gridCol w="693169"/>
                <a:gridCol w="693169"/>
              </a:tblGrid>
              <a:tr h="370840">
                <a:tc gridSpan="7">
                  <a:txBody>
                    <a:bodyPr/>
                    <a:lstStyle/>
                    <a:p>
                      <a:pPr marL="0" marR="0">
                        <a:spcBef>
                          <a:spcPts val="0"/>
                        </a:spcBef>
                        <a:spcAft>
                          <a:spcPts val="0"/>
                        </a:spcAft>
                      </a:pPr>
                      <a:r>
                        <a:rPr lang="en-US" sz="1200" dirty="0" smtClean="0">
                          <a:effectLst/>
                          <a:latin typeface="Times New Roman"/>
                          <a:ea typeface="ＭＳ 明朝"/>
                        </a:rPr>
                        <a:t># recovered / # deleted</a:t>
                      </a:r>
                      <a:endParaRPr lang="en-US" sz="1200" dirty="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dirty="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dirty="0">
                        <a:effectLst/>
                        <a:latin typeface="Times New Roman"/>
                        <a:ea typeface="ＭＳ 明朝"/>
                      </a:endParaRPr>
                    </a:p>
                  </a:txBody>
                  <a:tcPr marL="68580" marR="68580" marT="0" marB="0"/>
                </a:tc>
              </a:tr>
              <a:tr h="370840">
                <a:tc>
                  <a:txBody>
                    <a:bodyPr/>
                    <a:lstStyle/>
                    <a:p>
                      <a:pPr marL="0" marR="0">
                        <a:spcBef>
                          <a:spcPts val="0"/>
                        </a:spcBef>
                        <a:spcAft>
                          <a:spcPts val="0"/>
                        </a:spcAft>
                      </a:pPr>
                      <a:r>
                        <a:rPr lang="en-US" sz="1200">
                          <a:effectLst/>
                          <a:latin typeface="Times New Roman"/>
                          <a:ea typeface="ＭＳ 明朝"/>
                        </a:rPr>
                        <a:t>FS</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1</a:t>
                      </a:r>
                    </a:p>
                  </a:txBody>
                  <a:tcPr marL="68580" marR="68580" marT="0" marB="0"/>
                </a:tc>
                <a:tc>
                  <a:txBody>
                    <a:bodyPr/>
                    <a:lstStyle/>
                    <a:p>
                      <a:pPr marL="0" marR="0" algn="r">
                        <a:spcBef>
                          <a:spcPts val="0"/>
                        </a:spcBef>
                        <a:spcAft>
                          <a:spcPts val="0"/>
                        </a:spcAft>
                      </a:pPr>
                      <a:r>
                        <a:rPr lang="en-US" sz="1200">
                          <a:effectLst/>
                          <a:latin typeface="Times New Roman"/>
                          <a:ea typeface="ＭＳ 明朝"/>
                        </a:rPr>
                        <a:t>2</a:t>
                      </a:r>
                    </a:p>
                  </a:txBody>
                  <a:tcPr marL="68580" marR="68580" marT="0" marB="0"/>
                </a:tc>
                <a:tc>
                  <a:txBody>
                    <a:bodyPr/>
                    <a:lstStyle/>
                    <a:p>
                      <a:pPr marL="0" marR="0" algn="r">
                        <a:spcBef>
                          <a:spcPts val="0"/>
                        </a:spcBef>
                        <a:spcAft>
                          <a:spcPts val="0"/>
                        </a:spcAft>
                      </a:pPr>
                      <a:r>
                        <a:rPr lang="en-US" sz="1200">
                          <a:effectLst/>
                          <a:latin typeface="Times New Roman"/>
                          <a:ea typeface="ＭＳ 明朝"/>
                        </a:rPr>
                        <a:t>3</a:t>
                      </a:r>
                    </a:p>
                  </a:txBody>
                  <a:tcPr marL="68580" marR="68580" marT="0" marB="0"/>
                </a:tc>
                <a:tc>
                  <a:txBody>
                    <a:bodyPr/>
                    <a:lstStyle/>
                    <a:p>
                      <a:pPr marL="0" marR="0" algn="r">
                        <a:spcBef>
                          <a:spcPts val="0"/>
                        </a:spcBef>
                        <a:spcAft>
                          <a:spcPts val="0"/>
                        </a:spcAft>
                      </a:pPr>
                      <a:r>
                        <a:rPr lang="en-US" sz="1200">
                          <a:effectLst/>
                          <a:latin typeface="Times New Roman"/>
                          <a:ea typeface="ＭＳ 明朝"/>
                        </a:rPr>
                        <a:t>4</a:t>
                      </a:r>
                    </a:p>
                  </a:txBody>
                  <a:tcPr marL="68580" marR="68580" marT="0" marB="0"/>
                </a:tc>
                <a:tc>
                  <a:txBody>
                    <a:bodyPr/>
                    <a:lstStyle/>
                    <a:p>
                      <a:pPr marL="0" marR="0" algn="r">
                        <a:spcBef>
                          <a:spcPts val="0"/>
                        </a:spcBef>
                        <a:spcAft>
                          <a:spcPts val="0"/>
                        </a:spcAft>
                      </a:pPr>
                      <a:r>
                        <a:rPr lang="en-US" sz="1200">
                          <a:effectLst/>
                          <a:latin typeface="Times New Roman"/>
                          <a:ea typeface="ＭＳ 明朝"/>
                        </a:rPr>
                        <a:t>5</a:t>
                      </a:r>
                    </a:p>
                  </a:txBody>
                  <a:tcPr marL="68580" marR="68580" marT="0" marB="0"/>
                </a:tc>
                <a:tc>
                  <a:txBody>
                    <a:bodyPr/>
                    <a:lstStyle/>
                    <a:p>
                      <a:pPr marL="0" marR="0" algn="r">
                        <a:spcBef>
                          <a:spcPts val="0"/>
                        </a:spcBef>
                        <a:spcAft>
                          <a:spcPts val="0"/>
                        </a:spcAft>
                      </a:pPr>
                      <a:r>
                        <a:rPr lang="en-US" sz="1200">
                          <a:effectLst/>
                          <a:latin typeface="Times New Roman"/>
                          <a:ea typeface="ＭＳ 明朝"/>
                        </a:rPr>
                        <a:t>6</a:t>
                      </a:r>
                    </a:p>
                  </a:txBody>
                  <a:tcPr marL="68580" marR="68580" marT="0" marB="0"/>
                </a:tc>
              </a:tr>
              <a:tr h="370840">
                <a:tc>
                  <a:txBody>
                    <a:bodyPr/>
                    <a:lstStyle/>
                    <a:p>
                      <a:pPr marL="0" marR="0">
                        <a:spcBef>
                          <a:spcPts val="0"/>
                        </a:spcBef>
                        <a:spcAft>
                          <a:spcPts val="0"/>
                        </a:spcAft>
                      </a:pPr>
                      <a:r>
                        <a:rPr lang="en-US" sz="1200">
                          <a:effectLst/>
                          <a:latin typeface="Times New Roman"/>
                          <a:ea typeface="ＭＳ 明朝"/>
                        </a:rPr>
                        <a:t>FAT</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807/819</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792/819</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792/819</a:t>
                      </a:r>
                    </a:p>
                  </a:txBody>
                  <a:tcPr marL="68580" marR="68580" marT="0" marB="0"/>
                </a:tc>
                <a:tc>
                  <a:txBody>
                    <a:bodyPr/>
                    <a:lstStyle/>
                    <a:p>
                      <a:pPr marL="0" marR="0" algn="r">
                        <a:spcBef>
                          <a:spcPts val="0"/>
                        </a:spcBef>
                        <a:spcAft>
                          <a:spcPts val="0"/>
                        </a:spcAft>
                      </a:pPr>
                      <a:r>
                        <a:rPr lang="en-US" sz="1200">
                          <a:effectLst/>
                          <a:latin typeface="Times New Roman"/>
                          <a:ea typeface="ＭＳ 明朝"/>
                        </a:rPr>
                        <a:t>807/819</a:t>
                      </a:r>
                    </a:p>
                  </a:txBody>
                  <a:tcPr marL="68580" marR="68580" marT="0" marB="0"/>
                </a:tc>
                <a:tc>
                  <a:txBody>
                    <a:bodyPr/>
                    <a:lstStyle/>
                    <a:p>
                      <a:pPr marL="0" marR="0" algn="r">
                        <a:spcBef>
                          <a:spcPts val="0"/>
                        </a:spcBef>
                        <a:spcAft>
                          <a:spcPts val="0"/>
                        </a:spcAft>
                      </a:pPr>
                      <a:r>
                        <a:rPr lang="en-US" sz="1200">
                          <a:effectLst/>
                          <a:latin typeface="Times New Roman"/>
                          <a:ea typeface="ＭＳ 明朝"/>
                        </a:rPr>
                        <a:t>807/819</a:t>
                      </a:r>
                    </a:p>
                  </a:txBody>
                  <a:tcPr marL="68580" marR="68580" marT="0" marB="0"/>
                </a:tc>
                <a:tc>
                  <a:txBody>
                    <a:bodyPr/>
                    <a:lstStyle/>
                    <a:p>
                      <a:pPr marL="0" marR="0" algn="r">
                        <a:spcBef>
                          <a:spcPts val="0"/>
                        </a:spcBef>
                        <a:spcAft>
                          <a:spcPts val="0"/>
                        </a:spcAft>
                      </a:pPr>
                      <a:r>
                        <a:rPr lang="en-US" sz="1200">
                          <a:effectLst/>
                          <a:latin typeface="Times New Roman"/>
                          <a:ea typeface="ＭＳ 明朝"/>
                        </a:rPr>
                        <a:t>792/819</a:t>
                      </a:r>
                    </a:p>
                  </a:txBody>
                  <a:tcPr marL="68580" marR="68580" marT="0" marB="0"/>
                </a:tc>
              </a:tr>
              <a:tr h="370840">
                <a:tc>
                  <a:txBody>
                    <a:bodyPr/>
                    <a:lstStyle/>
                    <a:p>
                      <a:pPr marL="0" marR="0">
                        <a:spcBef>
                          <a:spcPts val="0"/>
                        </a:spcBef>
                        <a:spcAft>
                          <a:spcPts val="0"/>
                        </a:spcAft>
                      </a:pPr>
                      <a:r>
                        <a:rPr lang="en-US" sz="1200">
                          <a:effectLst/>
                          <a:latin typeface="Times New Roman"/>
                          <a:ea typeface="ＭＳ 明朝"/>
                        </a:rPr>
                        <a:t>ExFAT</a:t>
                      </a:r>
                    </a:p>
                  </a:txBody>
                  <a:tcPr marL="68580" marR="68580" marT="0" marB="0"/>
                </a:tc>
                <a:tc>
                  <a:txBody>
                    <a:bodyPr/>
                    <a:lstStyle/>
                    <a:p>
                      <a:pPr marL="0" marR="0" algn="r">
                        <a:spcBef>
                          <a:spcPts val="0"/>
                        </a:spcBef>
                        <a:spcAft>
                          <a:spcPts val="0"/>
                        </a:spcAft>
                      </a:pPr>
                      <a:r>
                        <a:rPr lang="en-US" sz="1200">
                          <a:effectLst/>
                          <a:latin typeface="Times New Roman"/>
                          <a:ea typeface="ＭＳ 明朝"/>
                        </a:rPr>
                        <a:t>270/273</a:t>
                      </a:r>
                    </a:p>
                  </a:txBody>
                  <a:tcPr marL="68580" marR="68580" marT="0" marB="0"/>
                </a:tc>
                <a:tc>
                  <a:txBody>
                    <a:bodyPr/>
                    <a:lstStyle/>
                    <a:p>
                      <a:pPr marL="0" marR="0" algn="r">
                        <a:spcBef>
                          <a:spcPts val="0"/>
                        </a:spcBef>
                        <a:spcAft>
                          <a:spcPts val="0"/>
                        </a:spcAft>
                      </a:pPr>
                      <a:r>
                        <a:rPr lang="en-US" sz="1200">
                          <a:effectLst/>
                          <a:latin typeface="Times New Roman"/>
                          <a:ea typeface="ＭＳ 明朝"/>
                        </a:rPr>
                        <a:t>254/273</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265/273</a:t>
                      </a:r>
                    </a:p>
                  </a:txBody>
                  <a:tcPr marL="68580" marR="68580" marT="0" marB="0"/>
                </a:tc>
                <a:tc>
                  <a:txBody>
                    <a:bodyPr/>
                    <a:lstStyle/>
                    <a:p>
                      <a:pPr marL="0" marR="0" algn="r">
                        <a:spcBef>
                          <a:spcPts val="0"/>
                        </a:spcBef>
                        <a:spcAft>
                          <a:spcPts val="0"/>
                        </a:spcAft>
                      </a:pPr>
                      <a:r>
                        <a:rPr lang="en-US" sz="1200" dirty="0">
                          <a:effectLst/>
                          <a:latin typeface="ＭＳ 明朝"/>
                          <a:ea typeface="ＭＳ 明朝"/>
                        </a:rPr>
                        <a:t>☐</a:t>
                      </a:r>
                      <a:endParaRPr lang="en-US" sz="1200" dirty="0">
                        <a:effectLst/>
                        <a:latin typeface="Times New Roman"/>
                        <a:ea typeface="ＭＳ 明朝"/>
                      </a:endParaRPr>
                    </a:p>
                  </a:txBody>
                  <a:tcPr marL="68580" marR="68580" marT="0" marB="0"/>
                </a:tc>
                <a:tc>
                  <a:txBody>
                    <a:bodyPr/>
                    <a:lstStyle/>
                    <a:p>
                      <a:pPr marL="0" marR="0" algn="r">
                        <a:spcBef>
                          <a:spcPts val="0"/>
                        </a:spcBef>
                        <a:spcAft>
                          <a:spcPts val="0"/>
                        </a:spcAft>
                      </a:pPr>
                      <a:r>
                        <a:rPr lang="en-US" sz="1200">
                          <a:effectLst/>
                          <a:latin typeface="ＭＳ 明朝"/>
                          <a:ea typeface="ＭＳ 明朝"/>
                        </a:rPr>
                        <a:t>☐</a:t>
                      </a:r>
                      <a:endParaRPr lang="en-US" sz="1200">
                        <a:effectLst/>
                        <a:latin typeface="Times New Roman"/>
                        <a:ea typeface="ＭＳ 明朝"/>
                      </a:endParaRPr>
                    </a:p>
                  </a:txBody>
                  <a:tcPr marL="68580" marR="68580" marT="0" marB="0"/>
                </a:tc>
                <a:tc>
                  <a:txBody>
                    <a:bodyPr/>
                    <a:lstStyle/>
                    <a:p>
                      <a:pPr marL="0" marR="0" algn="r">
                        <a:spcBef>
                          <a:spcPts val="0"/>
                        </a:spcBef>
                        <a:spcAft>
                          <a:spcPts val="0"/>
                        </a:spcAft>
                      </a:pPr>
                      <a:r>
                        <a:rPr lang="en-US" sz="1200">
                          <a:effectLst/>
                          <a:latin typeface="Times New Roman"/>
                          <a:ea typeface="ＭＳ 明朝"/>
                        </a:rPr>
                        <a:t>270/273</a:t>
                      </a:r>
                    </a:p>
                  </a:txBody>
                  <a:tcPr marL="68580" marR="68580" marT="0" marB="0"/>
                </a:tc>
              </a:tr>
              <a:tr h="370840">
                <a:tc>
                  <a:txBody>
                    <a:bodyPr/>
                    <a:lstStyle/>
                    <a:p>
                      <a:pPr marL="0" marR="0">
                        <a:spcBef>
                          <a:spcPts val="0"/>
                        </a:spcBef>
                        <a:spcAft>
                          <a:spcPts val="0"/>
                        </a:spcAft>
                      </a:pPr>
                      <a:r>
                        <a:rPr lang="en-US" sz="1200" dirty="0">
                          <a:effectLst/>
                          <a:latin typeface="Times New Roman"/>
                          <a:ea typeface="ＭＳ 明朝"/>
                        </a:rPr>
                        <a:t>NTFS</a:t>
                      </a:r>
                    </a:p>
                  </a:txBody>
                  <a:tcPr marL="68580" marR="68580" marT="0" marB="0"/>
                </a:tc>
                <a:tc>
                  <a:txBody>
                    <a:bodyPr/>
                    <a:lstStyle/>
                    <a:p>
                      <a:pPr marL="0" marR="0" algn="r">
                        <a:spcBef>
                          <a:spcPts val="0"/>
                        </a:spcBef>
                        <a:spcAft>
                          <a:spcPts val="0"/>
                        </a:spcAft>
                      </a:pPr>
                      <a:r>
                        <a:rPr lang="en-US" sz="120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a:effectLst/>
                          <a:latin typeface="Times New Roman"/>
                          <a:ea typeface="ＭＳ 明朝"/>
                        </a:rPr>
                        <a:t>273/273</a:t>
                      </a:r>
                    </a:p>
                  </a:txBody>
                  <a:tcPr marL="68580" marR="68580" marT="0" marB="0"/>
                </a:tc>
              </a:tr>
              <a:tr h="370840">
                <a:tc>
                  <a:txBody>
                    <a:bodyPr/>
                    <a:lstStyle/>
                    <a:p>
                      <a:pPr marL="0" marR="0">
                        <a:spcBef>
                          <a:spcPts val="0"/>
                        </a:spcBef>
                        <a:spcAft>
                          <a:spcPts val="0"/>
                        </a:spcAft>
                      </a:pPr>
                      <a:r>
                        <a:rPr lang="en-US" sz="1200">
                          <a:effectLst/>
                          <a:latin typeface="Times New Roman"/>
                          <a:ea typeface="ＭＳ 明朝"/>
                        </a:rPr>
                        <a:t>ext</a:t>
                      </a:r>
                    </a:p>
                  </a:txBody>
                  <a:tcPr marL="68580" marR="68580" marT="0" marB="0"/>
                </a:tc>
                <a:tc>
                  <a:txBody>
                    <a:bodyPr/>
                    <a:lstStyle/>
                    <a:p>
                      <a:pPr marL="0" marR="0" algn="r">
                        <a:spcBef>
                          <a:spcPts val="0"/>
                        </a:spcBef>
                        <a:spcAft>
                          <a:spcPts val="0"/>
                        </a:spcAft>
                      </a:pPr>
                      <a:r>
                        <a:rPr lang="en-US" sz="1200">
                          <a:effectLst/>
                          <a:latin typeface="Times New Roman"/>
                          <a:ea typeface="ＭＳ 明朝"/>
                        </a:rPr>
                        <a:t>264/273</a:t>
                      </a:r>
                    </a:p>
                  </a:txBody>
                  <a:tcPr marL="68580" marR="68580" marT="0" marB="0"/>
                </a:tc>
                <a:tc>
                  <a:txBody>
                    <a:bodyPr/>
                    <a:lstStyle/>
                    <a:p>
                      <a:pPr marL="0" marR="0" algn="r">
                        <a:spcBef>
                          <a:spcPts val="0"/>
                        </a:spcBef>
                        <a:spcAft>
                          <a:spcPts val="0"/>
                        </a:spcAft>
                      </a:pPr>
                      <a:r>
                        <a:rPr lang="en-US" sz="120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dirty="0" smtClean="0">
                          <a:effectLst/>
                          <a:latin typeface="Times New Roman"/>
                          <a:ea typeface="ＭＳ 明朝"/>
                          <a:cs typeface="Times New Roman"/>
                        </a:rPr>
                        <a:t>255/273</a:t>
                      </a:r>
                      <a:endParaRPr lang="en-US" sz="1200" dirty="0">
                        <a:effectLst/>
                        <a:latin typeface="Times New Roman"/>
                        <a:ea typeface="ＭＳ 明朝"/>
                        <a:cs typeface="Times New Roman"/>
                      </a:endParaRP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273/273</a:t>
                      </a:r>
                    </a:p>
                  </a:txBody>
                  <a:tcPr marL="68580" marR="68580" marT="0" marB="0"/>
                </a:tc>
                <a:tc>
                  <a:txBody>
                    <a:bodyPr/>
                    <a:lstStyle/>
                    <a:p>
                      <a:pPr marL="0" marR="0" algn="r">
                        <a:spcBef>
                          <a:spcPts val="0"/>
                        </a:spcBef>
                        <a:spcAft>
                          <a:spcPts val="0"/>
                        </a:spcAft>
                      </a:pPr>
                      <a:r>
                        <a:rPr lang="en-US" sz="1200" dirty="0">
                          <a:effectLst/>
                          <a:latin typeface="Times New Roman"/>
                          <a:ea typeface="ＭＳ 明朝"/>
                        </a:rPr>
                        <a:t>271/273</a:t>
                      </a:r>
                    </a:p>
                  </a:txBody>
                  <a:tcPr marL="68580" marR="68580" marT="0" marB="0"/>
                </a:tc>
              </a:tr>
            </a:tbl>
          </a:graphicData>
        </a:graphic>
      </p:graphicFrame>
    </p:spTree>
    <p:extLst>
      <p:ext uri="{BB962C8B-B14F-4D97-AF65-F5344CB8AC3E}">
        <p14:creationId xmlns:p14="http://schemas.microsoft.com/office/powerpoint/2010/main" val="42844296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Anomalies for non-overwriting Cases by data source</a:t>
            </a:r>
            <a:endParaRPr lang="en-US" dirty="0"/>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24CD1BA-ED2E-5C40-AF20-D0CB3AEAC02C}" type="slidenum">
              <a:rPr lang="en-US" smtClean="0"/>
              <a:t>12</a:t>
            </a:fld>
            <a:endParaRPr lang="en-US"/>
          </a:p>
        </p:txBody>
      </p:sp>
      <p:sp>
        <p:nvSpPr>
          <p:cNvPr id="6" name="Content Placeholder 5"/>
          <p:cNvSpPr>
            <a:spLocks noGrp="1"/>
          </p:cNvSpPr>
          <p:nvPr>
            <p:ph sz="quarter" idx="13"/>
          </p:nvPr>
        </p:nvSpPr>
        <p:spPr>
          <a:xfrm>
            <a:off x="676654" y="4543216"/>
            <a:ext cx="7559987" cy="1583263"/>
          </a:xfrm>
        </p:spPr>
        <p:txBody>
          <a:bodyPr>
            <a:normAutofit lnSpcReduction="10000"/>
          </a:bodyPr>
          <a:lstStyle/>
          <a:p>
            <a:r>
              <a:rPr lang="en-US" dirty="0" smtClean="0"/>
              <a:t>Except for one file recovered by tool #5, and 3 recovered by tool #3, all recovered content came for current or previous files</a:t>
            </a:r>
          </a:p>
          <a:p>
            <a:r>
              <a:rPr lang="en-US" dirty="0" smtClean="0"/>
              <a:t>Tool #3 recovered 296 of 273 deleted NTFS files</a:t>
            </a:r>
            <a:endParaRPr lang="en-US" dirty="0"/>
          </a:p>
        </p:txBody>
      </p:sp>
      <p:graphicFrame>
        <p:nvGraphicFramePr>
          <p:cNvPr id="8" name="Content Placeholder 7"/>
          <p:cNvGraphicFramePr>
            <a:graphicFrameLocks noGrp="1"/>
          </p:cNvGraphicFramePr>
          <p:nvPr>
            <p:ph sz="quarter" idx="14"/>
            <p:extLst>
              <p:ext uri="{D42A27DB-BD31-4B8C-83A1-F6EECF244321}">
                <p14:modId xmlns:p14="http://schemas.microsoft.com/office/powerpoint/2010/main" val="3639828208"/>
              </p:ext>
            </p:extLst>
          </p:nvPr>
        </p:nvGraphicFramePr>
        <p:xfrm>
          <a:off x="1440085" y="1755115"/>
          <a:ext cx="6130782" cy="2225040"/>
        </p:xfrm>
        <a:graphic>
          <a:graphicData uri="http://schemas.openxmlformats.org/drawingml/2006/table">
            <a:tbl>
              <a:tblPr firstRow="1" bandRow="1">
                <a:tableStyleId>{5C22544A-7EE6-4342-B048-85BDC9FD1C3A}</a:tableStyleId>
              </a:tblPr>
              <a:tblGrid>
                <a:gridCol w="875826"/>
                <a:gridCol w="875826"/>
                <a:gridCol w="875826"/>
                <a:gridCol w="875826"/>
                <a:gridCol w="875826"/>
                <a:gridCol w="875826"/>
                <a:gridCol w="875826"/>
              </a:tblGrid>
              <a:tr h="370840">
                <a:tc gridSpan="7">
                  <a:txBody>
                    <a:bodyPr/>
                    <a:lstStyle/>
                    <a:p>
                      <a:r>
                        <a:rPr lang="en-US" dirty="0" smtClean="0"/>
                        <a:t># multi-</a:t>
                      </a:r>
                      <a:r>
                        <a:rPr lang="en-US" dirty="0" err="1" smtClean="0"/>
                        <a:t>src</a:t>
                      </a:r>
                      <a:r>
                        <a:rPr lang="en-US" dirty="0" smtClean="0"/>
                        <a:t> / # other </a:t>
                      </a:r>
                      <a:r>
                        <a:rPr lang="en-US" dirty="0" err="1" smtClean="0"/>
                        <a:t>src</a:t>
                      </a:r>
                      <a:r>
                        <a:rPr lang="en-US" dirty="0" smtClean="0"/>
                        <a:t> / # Active file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r>
                        <a:rPr lang="en-US" dirty="0" smtClean="0"/>
                        <a:t>FS</a:t>
                      </a:r>
                      <a:endParaRPr lang="en-US" dirty="0"/>
                    </a:p>
                  </a:txBody>
                  <a:tcPr/>
                </a:tc>
                <a:tc>
                  <a:txBody>
                    <a:bodyPr/>
                    <a:lstStyle/>
                    <a:p>
                      <a:pPr algn="r"/>
                      <a:r>
                        <a:rPr lang="en-US" dirty="0" smtClean="0"/>
                        <a:t>1</a:t>
                      </a:r>
                      <a:endParaRPr lang="en-US" dirty="0"/>
                    </a:p>
                  </a:txBody>
                  <a:tcPr/>
                </a:tc>
                <a:tc>
                  <a:txBody>
                    <a:bodyPr/>
                    <a:lstStyle/>
                    <a:p>
                      <a:pPr algn="r"/>
                      <a:r>
                        <a:rPr lang="en-US" dirty="0" smtClean="0"/>
                        <a:t>2</a:t>
                      </a:r>
                      <a:endParaRPr lang="en-US" dirty="0"/>
                    </a:p>
                  </a:txBody>
                  <a:tcPr/>
                </a:tc>
                <a:tc>
                  <a:txBody>
                    <a:bodyPr/>
                    <a:lstStyle/>
                    <a:p>
                      <a:pPr algn="r"/>
                      <a:r>
                        <a:rPr lang="en-US" dirty="0" smtClean="0"/>
                        <a:t>3</a:t>
                      </a:r>
                      <a:endParaRPr lang="en-US" dirty="0"/>
                    </a:p>
                  </a:txBody>
                  <a:tcPr/>
                </a:tc>
                <a:tc>
                  <a:txBody>
                    <a:bodyPr/>
                    <a:lstStyle/>
                    <a:p>
                      <a:pPr algn="r"/>
                      <a:r>
                        <a:rPr lang="en-US" dirty="0" smtClean="0"/>
                        <a:t>4</a:t>
                      </a:r>
                      <a:endParaRPr lang="en-US" dirty="0"/>
                    </a:p>
                  </a:txBody>
                  <a:tcPr/>
                </a:tc>
                <a:tc>
                  <a:txBody>
                    <a:bodyPr/>
                    <a:lstStyle/>
                    <a:p>
                      <a:pPr algn="r"/>
                      <a:r>
                        <a:rPr lang="en-US" dirty="0" smtClean="0"/>
                        <a:t>5</a:t>
                      </a:r>
                      <a:endParaRPr lang="en-US" dirty="0"/>
                    </a:p>
                  </a:txBody>
                  <a:tcPr/>
                </a:tc>
                <a:tc>
                  <a:txBody>
                    <a:bodyPr/>
                    <a:lstStyle/>
                    <a:p>
                      <a:pPr algn="r"/>
                      <a:r>
                        <a:rPr lang="en-US" dirty="0" smtClean="0"/>
                        <a:t>6</a:t>
                      </a:r>
                      <a:endParaRPr lang="en-US" dirty="0"/>
                    </a:p>
                  </a:txBody>
                  <a:tcPr/>
                </a:tc>
              </a:tr>
              <a:tr h="370840">
                <a:tc>
                  <a:txBody>
                    <a:bodyPr/>
                    <a:lstStyle/>
                    <a:p>
                      <a:r>
                        <a:rPr lang="en-US" dirty="0" smtClean="0"/>
                        <a:t>FAT</a:t>
                      </a:r>
                      <a:endParaRPr lang="en-US" dirty="0"/>
                    </a:p>
                  </a:txBody>
                  <a:tcPr/>
                </a:tc>
                <a:tc>
                  <a:txBody>
                    <a:bodyPr/>
                    <a:lstStyle/>
                    <a:p>
                      <a:pPr algn="r"/>
                      <a:r>
                        <a:rPr lang="en-US" dirty="0" smtClean="0"/>
                        <a:t>9/0/0</a:t>
                      </a:r>
                      <a:endParaRPr lang="en-US" dirty="0"/>
                    </a:p>
                  </a:txBody>
                  <a:tcPr/>
                </a:tc>
                <a:tc>
                  <a:txBody>
                    <a:bodyPr/>
                    <a:lstStyle/>
                    <a:p>
                      <a:pPr algn="r"/>
                      <a:r>
                        <a:rPr lang="en-US" dirty="0" smtClean="0"/>
                        <a:t>6/0/0</a:t>
                      </a:r>
                      <a:endParaRPr lang="en-US" dirty="0"/>
                    </a:p>
                  </a:txBody>
                  <a:tcPr/>
                </a:tc>
                <a:tc>
                  <a:txBody>
                    <a:bodyPr/>
                    <a:lstStyle/>
                    <a:p>
                      <a:pPr algn="r"/>
                      <a:r>
                        <a:rPr lang="en-US" dirty="0" smtClean="0"/>
                        <a:t>27/3/18</a:t>
                      </a:r>
                      <a:endParaRPr lang="en-US" dirty="0"/>
                    </a:p>
                  </a:txBody>
                  <a:tcPr/>
                </a:tc>
                <a:tc>
                  <a:txBody>
                    <a:bodyPr/>
                    <a:lstStyle/>
                    <a:p>
                      <a:pPr algn="r"/>
                      <a:r>
                        <a:rPr lang="en-US" dirty="0" smtClean="0"/>
                        <a:t>9/0/0</a:t>
                      </a:r>
                      <a:endParaRPr lang="en-US" dirty="0"/>
                    </a:p>
                  </a:txBody>
                  <a:tcPr/>
                </a:tc>
                <a:tc>
                  <a:txBody>
                    <a:bodyPr/>
                    <a:lstStyle/>
                    <a:p>
                      <a:pPr algn="r"/>
                      <a:r>
                        <a:rPr lang="en-US" dirty="0" smtClean="0"/>
                        <a:t>12/0/3</a:t>
                      </a:r>
                      <a:endParaRPr lang="en-US" dirty="0"/>
                    </a:p>
                  </a:txBody>
                  <a:tcPr/>
                </a:tc>
                <a:tc>
                  <a:txBody>
                    <a:bodyPr/>
                    <a:lstStyle/>
                    <a:p>
                      <a:pPr algn="r"/>
                      <a:r>
                        <a:rPr lang="en-US" dirty="0" smtClean="0"/>
                        <a:t>24/0/18</a:t>
                      </a:r>
                      <a:endParaRPr lang="en-US" dirty="0"/>
                    </a:p>
                  </a:txBody>
                  <a:tcPr/>
                </a:tc>
              </a:tr>
              <a:tr h="370840">
                <a:tc>
                  <a:txBody>
                    <a:bodyPr/>
                    <a:lstStyle/>
                    <a:p>
                      <a:r>
                        <a:rPr lang="en-US" dirty="0" err="1" smtClean="0"/>
                        <a:t>ExFAT</a:t>
                      </a:r>
                      <a:endParaRPr lang="en-US" dirty="0"/>
                    </a:p>
                  </a:txBody>
                  <a:tcPr/>
                </a:tc>
                <a:tc>
                  <a:txBody>
                    <a:bodyPr/>
                    <a:lstStyle/>
                    <a:p>
                      <a:pPr algn="r"/>
                      <a:r>
                        <a:rPr lang="en-US" dirty="0" smtClean="0"/>
                        <a:t>0/0/1</a:t>
                      </a:r>
                      <a:endParaRPr lang="en-US" dirty="0"/>
                    </a:p>
                  </a:txBody>
                  <a:tcPr/>
                </a:tc>
                <a:tc>
                  <a:txBody>
                    <a:bodyPr/>
                    <a:lstStyle/>
                    <a:p>
                      <a:pPr algn="r"/>
                      <a:r>
                        <a:rPr lang="en-US" dirty="0" smtClean="0"/>
                        <a:t>10/0/10</a:t>
                      </a:r>
                      <a:endParaRPr lang="en-US" dirty="0"/>
                    </a:p>
                  </a:txBody>
                  <a:tcPr/>
                </a:tc>
                <a:tc>
                  <a:txBody>
                    <a:bodyPr/>
                    <a:lstStyle/>
                    <a:p>
                      <a:pPr algn="r"/>
                      <a:r>
                        <a:rPr lang="en-US" dirty="0" smtClean="0"/>
                        <a:t>8/0/8</a:t>
                      </a:r>
                      <a:endParaRPr lang="en-US" dirty="0"/>
                    </a:p>
                  </a:txBody>
                  <a:tcPr/>
                </a:tc>
                <a:tc>
                  <a:txBody>
                    <a:bodyPr/>
                    <a:lstStyle/>
                    <a:p>
                      <a:pPr algn="r"/>
                      <a:r>
                        <a:rPr lang="en-US" dirty="0" smtClean="0">
                          <a:latin typeface="ＭＳ ゴシック"/>
                          <a:ea typeface="ＭＳ ゴシック"/>
                          <a:cs typeface="ＭＳ ゴシック"/>
                        </a:rPr>
                        <a:t>☐</a:t>
                      </a:r>
                      <a:endParaRPr lang="en-US" dirty="0"/>
                    </a:p>
                  </a:txBody>
                  <a:tcPr/>
                </a:tc>
                <a:tc>
                  <a:txBody>
                    <a:bodyPr/>
                    <a:lstStyle/>
                    <a:p>
                      <a:pPr algn="r"/>
                      <a:r>
                        <a:rPr lang="en-US" dirty="0" smtClean="0">
                          <a:latin typeface="ＭＳ ゴシック"/>
                          <a:ea typeface="ＭＳ ゴシック"/>
                          <a:cs typeface="ＭＳ ゴシック"/>
                        </a:rPr>
                        <a:t>☐</a:t>
                      </a:r>
                      <a:endParaRPr lang="en-US" dirty="0"/>
                    </a:p>
                  </a:txBody>
                  <a:tcPr/>
                </a:tc>
                <a:tc>
                  <a:txBody>
                    <a:bodyPr/>
                    <a:lstStyle/>
                    <a:p>
                      <a:pPr algn="r"/>
                      <a:r>
                        <a:rPr lang="en-US" dirty="0" smtClean="0"/>
                        <a:t>0/0/0</a:t>
                      </a:r>
                      <a:endParaRPr lang="en-US" dirty="0"/>
                    </a:p>
                  </a:txBody>
                  <a:tcPr/>
                </a:tc>
              </a:tr>
              <a:tr h="370840">
                <a:tc>
                  <a:txBody>
                    <a:bodyPr/>
                    <a:lstStyle/>
                    <a:p>
                      <a:r>
                        <a:rPr lang="en-US" dirty="0" smtClean="0"/>
                        <a:t>NTFS</a:t>
                      </a:r>
                      <a:endParaRPr lang="en-US" dirty="0"/>
                    </a:p>
                  </a:txBody>
                  <a:tcPr/>
                </a:tc>
                <a:tc>
                  <a:txBody>
                    <a:bodyPr/>
                    <a:lstStyle/>
                    <a:p>
                      <a:pPr algn="r"/>
                      <a:r>
                        <a:rPr lang="en-US" dirty="0" smtClean="0"/>
                        <a:t>0/0/1</a:t>
                      </a:r>
                      <a:endParaRPr lang="en-US" dirty="0"/>
                    </a:p>
                  </a:txBody>
                  <a:tcPr/>
                </a:tc>
                <a:tc>
                  <a:txBody>
                    <a:bodyPr/>
                    <a:lstStyle/>
                    <a:p>
                      <a:pPr algn="r"/>
                      <a:r>
                        <a:rPr lang="en-US" dirty="0" smtClean="0"/>
                        <a:t>0/0/0</a:t>
                      </a:r>
                      <a:endParaRPr lang="en-US" dirty="0"/>
                    </a:p>
                  </a:txBody>
                  <a:tcPr/>
                </a:tc>
                <a:tc>
                  <a:txBody>
                    <a:bodyPr/>
                    <a:lstStyle/>
                    <a:p>
                      <a:pPr algn="r"/>
                      <a:r>
                        <a:rPr lang="en-US" dirty="0" smtClean="0"/>
                        <a:t>23/0/23</a:t>
                      </a:r>
                      <a:endParaRPr lang="en-US" dirty="0"/>
                    </a:p>
                  </a:txBody>
                  <a:tcPr/>
                </a:tc>
                <a:tc>
                  <a:txBody>
                    <a:bodyPr/>
                    <a:lstStyle/>
                    <a:p>
                      <a:pPr algn="r"/>
                      <a:r>
                        <a:rPr lang="en-US" dirty="0" smtClean="0"/>
                        <a:t>0/0/0</a:t>
                      </a:r>
                      <a:endParaRPr lang="en-US" dirty="0"/>
                    </a:p>
                  </a:txBody>
                  <a:tcPr/>
                </a:tc>
                <a:tc>
                  <a:txBody>
                    <a:bodyPr/>
                    <a:lstStyle/>
                    <a:p>
                      <a:pPr algn="r"/>
                      <a:r>
                        <a:rPr lang="en-US" dirty="0" smtClean="0"/>
                        <a:t>0/1/0</a:t>
                      </a:r>
                      <a:endParaRPr lang="en-US" dirty="0"/>
                    </a:p>
                  </a:txBody>
                  <a:tcPr/>
                </a:tc>
                <a:tc>
                  <a:txBody>
                    <a:bodyPr/>
                    <a:lstStyle/>
                    <a:p>
                      <a:pPr algn="r"/>
                      <a:r>
                        <a:rPr lang="en-US" dirty="0" smtClean="0"/>
                        <a:t>0/0/0</a:t>
                      </a:r>
                      <a:endParaRPr lang="en-US" dirty="0"/>
                    </a:p>
                  </a:txBody>
                  <a:tcPr/>
                </a:tc>
              </a:tr>
              <a:tr h="370840">
                <a:tc>
                  <a:txBody>
                    <a:bodyPr/>
                    <a:lstStyle/>
                    <a:p>
                      <a:r>
                        <a:rPr lang="en-US" dirty="0" smtClean="0"/>
                        <a:t>ext2</a:t>
                      </a:r>
                      <a:endParaRPr lang="en-US" dirty="0"/>
                    </a:p>
                  </a:txBody>
                  <a:tcPr/>
                </a:tc>
                <a:tc>
                  <a:txBody>
                    <a:bodyPr/>
                    <a:lstStyle/>
                    <a:p>
                      <a:pPr algn="r"/>
                      <a:r>
                        <a:rPr lang="en-US" dirty="0" smtClean="0"/>
                        <a:t>0/0/0</a:t>
                      </a:r>
                      <a:endParaRPr lang="en-US" dirty="0"/>
                    </a:p>
                  </a:txBody>
                  <a:tcPr/>
                </a:tc>
                <a:tc>
                  <a:txBody>
                    <a:bodyPr/>
                    <a:lstStyle/>
                    <a:p>
                      <a:pPr algn="r"/>
                      <a:r>
                        <a:rPr lang="en-US" dirty="0" smtClean="0"/>
                        <a:t>0/0/0</a:t>
                      </a:r>
                      <a:endParaRPr lang="en-US" dirty="0"/>
                    </a:p>
                  </a:txBody>
                  <a:tcPr/>
                </a:tc>
                <a:tc>
                  <a:txBody>
                    <a:bodyPr/>
                    <a:lstStyle/>
                    <a:p>
                      <a:pPr algn="r"/>
                      <a:r>
                        <a:rPr lang="en-US" dirty="0" smtClean="0"/>
                        <a:t>0/0/0</a:t>
                      </a:r>
                      <a:endParaRPr lang="en-US" dirty="0"/>
                    </a:p>
                  </a:txBody>
                  <a:tcPr/>
                </a:tc>
                <a:tc>
                  <a:txBody>
                    <a:bodyPr/>
                    <a:lstStyle/>
                    <a:p>
                      <a:pPr algn="r"/>
                      <a:r>
                        <a:rPr lang="en-US" dirty="0" smtClean="0"/>
                        <a:t>0/0/0</a:t>
                      </a:r>
                      <a:endParaRPr lang="en-US" dirty="0"/>
                    </a:p>
                  </a:txBody>
                  <a:tcPr/>
                </a:tc>
                <a:tc>
                  <a:txBody>
                    <a:bodyPr/>
                    <a:lstStyle/>
                    <a:p>
                      <a:pPr algn="r"/>
                      <a:r>
                        <a:rPr lang="en-US" dirty="0" smtClean="0"/>
                        <a:t>0/0/0</a:t>
                      </a:r>
                      <a:endParaRPr lang="en-US" dirty="0"/>
                    </a:p>
                  </a:txBody>
                  <a:tcPr/>
                </a:tc>
                <a:tc>
                  <a:txBody>
                    <a:bodyPr/>
                    <a:lstStyle/>
                    <a:p>
                      <a:pPr algn="r"/>
                      <a:r>
                        <a:rPr lang="en-US" dirty="0" smtClean="0"/>
                        <a:t>0/0/0</a:t>
                      </a:r>
                      <a:endParaRPr lang="en-US" dirty="0"/>
                    </a:p>
                  </a:txBody>
                  <a:tcPr/>
                </a:tc>
              </a:tr>
            </a:tbl>
          </a:graphicData>
        </a:graphic>
      </p:graphicFrame>
    </p:spTree>
    <p:extLst>
      <p:ext uri="{BB962C8B-B14F-4D97-AF65-F5344CB8AC3E}">
        <p14:creationId xmlns:p14="http://schemas.microsoft.com/office/powerpoint/2010/main" val="25153305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Overwrite Cases: Data &amp; Metadata</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09635622"/>
              </p:ext>
            </p:extLst>
          </p:nvPr>
        </p:nvGraphicFramePr>
        <p:xfrm>
          <a:off x="457200" y="2654300"/>
          <a:ext cx="8229600" cy="259588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gridSpan="8">
                  <a:txBody>
                    <a:bodyPr/>
                    <a:lstStyle/>
                    <a:p>
                      <a:pPr marL="0" marR="0" algn="ctr">
                        <a:spcBef>
                          <a:spcPts val="0"/>
                        </a:spcBef>
                        <a:spcAft>
                          <a:spcPts val="0"/>
                        </a:spcAft>
                      </a:pPr>
                      <a:r>
                        <a:rPr lang="en-US" sz="1800" b="1" dirty="0">
                          <a:effectLst/>
                          <a:latin typeface="Cambria"/>
                          <a:ea typeface="ＭＳ 明朝"/>
                          <a:cs typeface="Courier New"/>
                        </a:rPr>
                        <a:t>Available Metadata and File Block Summary</a:t>
                      </a:r>
                      <a:endParaRPr lang="en-US" sz="1800" dirty="0">
                        <a:effectLst/>
                        <a:latin typeface="Courier"/>
                        <a:ea typeface="ＭＳ 明朝"/>
                        <a:cs typeface="Times New Roman"/>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p>
                      <a:pPr marL="0" marR="0">
                        <a:spcBef>
                          <a:spcPts val="0"/>
                        </a:spcBef>
                        <a:spcAft>
                          <a:spcPts val="0"/>
                        </a:spcAft>
                      </a:pPr>
                      <a:r>
                        <a:rPr lang="en-US" sz="1800" b="1">
                          <a:effectLst/>
                          <a:latin typeface="Cambria"/>
                          <a:ea typeface="ＭＳ 明朝"/>
                          <a:cs typeface="Courier New"/>
                        </a:rPr>
                        <a:t> </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 </a:t>
                      </a:r>
                      <a:endParaRPr lang="en-US" sz="1800">
                        <a:effectLst/>
                        <a:latin typeface="Courier"/>
                        <a:ea typeface="ＭＳ 明朝"/>
                        <a:cs typeface="Times New Roman"/>
                      </a:endParaRPr>
                    </a:p>
                  </a:txBody>
                  <a:tcPr marL="68580" marR="68580" marT="0" marB="0"/>
                </a:tc>
                <a:tc gridSpan="3">
                  <a:txBody>
                    <a:bodyPr/>
                    <a:lstStyle/>
                    <a:p>
                      <a:pPr marL="0" marR="0" algn="ctr">
                        <a:spcBef>
                          <a:spcPts val="0"/>
                        </a:spcBef>
                        <a:spcAft>
                          <a:spcPts val="0"/>
                        </a:spcAft>
                      </a:pPr>
                      <a:r>
                        <a:rPr lang="en-US" sz="1800" b="1">
                          <a:effectLst/>
                          <a:latin typeface="Cambria"/>
                          <a:ea typeface="ＭＳ 明朝"/>
                          <a:cs typeface="Courier New"/>
                        </a:rPr>
                        <a:t>Metadata Exists</a:t>
                      </a:r>
                      <a:endParaRPr lang="en-US" sz="1800">
                        <a:effectLst/>
                        <a:latin typeface="Courier"/>
                        <a:ea typeface="ＭＳ 明朝"/>
                        <a:cs typeface="Times New Roman"/>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spcBef>
                          <a:spcPts val="0"/>
                        </a:spcBef>
                        <a:spcAft>
                          <a:spcPts val="0"/>
                        </a:spcAft>
                      </a:pPr>
                      <a:r>
                        <a:rPr lang="en-US" sz="1800" b="1">
                          <a:effectLst/>
                          <a:latin typeface="Cambria"/>
                          <a:ea typeface="ＭＳ 明朝"/>
                          <a:cs typeface="Courier New"/>
                        </a:rPr>
                        <a:t>Metadata Overwritten</a:t>
                      </a:r>
                      <a:endParaRPr lang="en-US" sz="1800">
                        <a:effectLst/>
                        <a:latin typeface="Courier"/>
                        <a:ea typeface="ＭＳ 明朝"/>
                        <a:cs typeface="Times New Roman"/>
                      </a:endParaRPr>
                    </a:p>
                  </a:txBody>
                  <a:tcPr marL="68580" marR="68580" marT="0" marB="0"/>
                </a:tc>
                <a:tc hMerge="1">
                  <a:txBody>
                    <a:bodyPr/>
                    <a:lstStyle/>
                    <a:p>
                      <a:endParaRPr lang="en-US"/>
                    </a:p>
                  </a:txBody>
                  <a:tcPr/>
                </a:tc>
                <a:tc hMerge="1">
                  <a:txBody>
                    <a:bodyPr/>
                    <a:lstStyle/>
                    <a:p>
                      <a:endParaRPr lang="en-US"/>
                    </a:p>
                  </a:txBody>
                  <a:tcPr/>
                </a:tc>
              </a:tr>
              <a:tr h="370840">
                <a:tc>
                  <a:txBody>
                    <a:bodyPr/>
                    <a:lstStyle/>
                    <a:p>
                      <a:pPr marL="0" marR="0">
                        <a:spcBef>
                          <a:spcPts val="0"/>
                        </a:spcBef>
                        <a:spcAft>
                          <a:spcPts val="0"/>
                        </a:spcAft>
                      </a:pPr>
                      <a:r>
                        <a:rPr lang="en-US" sz="1800" b="1">
                          <a:effectLst/>
                          <a:latin typeface="Cambria"/>
                          <a:ea typeface="ＭＳ 明朝"/>
                          <a:cs typeface="Courier New"/>
                        </a:rPr>
                        <a:t>Case</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Deleted</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Intact</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Partial</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None</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Intact</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Partial</a:t>
                      </a:r>
                      <a:endParaRPr lang="en-US" sz="1800">
                        <a:effectLst/>
                        <a:latin typeface="Courier"/>
                        <a:ea typeface="ＭＳ 明朝"/>
                        <a:cs typeface="Times New Roman"/>
                      </a:endParaRPr>
                    </a:p>
                  </a:txBody>
                  <a:tcPr marL="68580" marR="68580" marT="0" marB="0"/>
                </a:tc>
                <a:tc>
                  <a:txBody>
                    <a:bodyPr/>
                    <a:lstStyle/>
                    <a:p>
                      <a:pPr marL="0" marR="0">
                        <a:spcBef>
                          <a:spcPts val="0"/>
                        </a:spcBef>
                        <a:spcAft>
                          <a:spcPts val="0"/>
                        </a:spcAft>
                      </a:pPr>
                      <a:r>
                        <a:rPr lang="en-US" sz="1800" b="1">
                          <a:effectLst/>
                          <a:latin typeface="Cambria"/>
                          <a:ea typeface="ＭＳ 明朝"/>
                          <a:cs typeface="Courier New"/>
                        </a:rPr>
                        <a:t>None</a:t>
                      </a:r>
                      <a:endParaRPr lang="en-US" sz="1800">
                        <a:effectLst/>
                        <a:latin typeface="Courier"/>
                        <a:ea typeface="ＭＳ 明朝"/>
                        <a:cs typeface="Times New Roman"/>
                      </a:endParaRPr>
                    </a:p>
                  </a:txBody>
                  <a:tcPr marL="68580" marR="68580" marT="0" marB="0"/>
                </a:tc>
              </a:tr>
              <a:tr h="370840">
                <a:tc>
                  <a:txBody>
                    <a:bodyPr/>
                    <a:lstStyle/>
                    <a:p>
                      <a:pPr marL="0" marR="0">
                        <a:spcBef>
                          <a:spcPts val="0"/>
                        </a:spcBef>
                        <a:spcAft>
                          <a:spcPts val="0"/>
                        </a:spcAft>
                      </a:pPr>
                      <a:r>
                        <a:rPr lang="en-US" sz="1800" dirty="0" smtClean="0">
                          <a:effectLst/>
                          <a:latin typeface="Cambria"/>
                          <a:ea typeface="ＭＳ 明朝"/>
                          <a:cs typeface="Courier New"/>
                        </a:rPr>
                        <a:t>FAT</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2894</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1118</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2</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100</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7</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10</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1657</a:t>
                      </a:r>
                      <a:endParaRPr lang="en-US" sz="1800">
                        <a:effectLst/>
                        <a:latin typeface="Courier"/>
                        <a:ea typeface="ＭＳ 明朝"/>
                        <a:cs typeface="Times New Roman"/>
                      </a:endParaRPr>
                    </a:p>
                  </a:txBody>
                  <a:tcPr marL="68580" marR="68580" marT="0" marB="0"/>
                </a:tc>
              </a:tr>
              <a:tr h="370840">
                <a:tc>
                  <a:txBody>
                    <a:bodyPr/>
                    <a:lstStyle/>
                    <a:p>
                      <a:pPr marL="0" marR="0">
                        <a:spcBef>
                          <a:spcPts val="0"/>
                        </a:spcBef>
                        <a:spcAft>
                          <a:spcPts val="0"/>
                        </a:spcAft>
                      </a:pPr>
                      <a:r>
                        <a:rPr lang="en-US" sz="1800" dirty="0" err="1" smtClean="0">
                          <a:effectLst/>
                          <a:latin typeface="Cambria"/>
                          <a:ea typeface="ＭＳ 明朝"/>
                          <a:cs typeface="Courier New"/>
                        </a:rPr>
                        <a:t>ExFAT</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965</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376</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3</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28</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1</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3</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554</a:t>
                      </a:r>
                      <a:endParaRPr lang="en-US" sz="1800">
                        <a:effectLst/>
                        <a:latin typeface="Courier"/>
                        <a:ea typeface="ＭＳ 明朝"/>
                        <a:cs typeface="Times New Roman"/>
                      </a:endParaRPr>
                    </a:p>
                  </a:txBody>
                  <a:tcPr marL="68580" marR="68580" marT="0" marB="0"/>
                </a:tc>
              </a:tr>
              <a:tr h="370840">
                <a:tc>
                  <a:txBody>
                    <a:bodyPr/>
                    <a:lstStyle/>
                    <a:p>
                      <a:pPr marL="0" marR="0">
                        <a:spcBef>
                          <a:spcPts val="0"/>
                        </a:spcBef>
                        <a:spcAft>
                          <a:spcPts val="0"/>
                        </a:spcAft>
                      </a:pPr>
                      <a:r>
                        <a:rPr lang="en-US" sz="1800" dirty="0" smtClean="0">
                          <a:effectLst/>
                          <a:latin typeface="Cambria"/>
                          <a:ea typeface="ＭＳ 明朝"/>
                          <a:cs typeface="Courier New"/>
                        </a:rPr>
                        <a:t>NTFS</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965</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371</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3</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560</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0</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3</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28</a:t>
                      </a:r>
                      <a:endParaRPr lang="en-US" sz="1800">
                        <a:effectLst/>
                        <a:latin typeface="Courier"/>
                        <a:ea typeface="ＭＳ 明朝"/>
                        <a:cs typeface="Times New Roman"/>
                      </a:endParaRPr>
                    </a:p>
                  </a:txBody>
                  <a:tcPr marL="68580" marR="68580" marT="0" marB="0"/>
                </a:tc>
              </a:tr>
              <a:tr h="370840">
                <a:tc>
                  <a:txBody>
                    <a:bodyPr/>
                    <a:lstStyle/>
                    <a:p>
                      <a:pPr marL="0" marR="0">
                        <a:spcBef>
                          <a:spcPts val="0"/>
                        </a:spcBef>
                        <a:spcAft>
                          <a:spcPts val="0"/>
                        </a:spcAft>
                      </a:pPr>
                      <a:r>
                        <a:rPr lang="en-US" sz="1800" dirty="0" smtClean="0">
                          <a:effectLst/>
                          <a:latin typeface="Cambria"/>
                          <a:ea typeface="ＭＳ 明朝"/>
                          <a:cs typeface="Courier New"/>
                        </a:rPr>
                        <a:t>EXT</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2869</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1225</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21</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969</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a:effectLst/>
                          <a:latin typeface="Cambria"/>
                          <a:ea typeface="ＭＳ 明朝"/>
                          <a:cs typeface="Courier New"/>
                        </a:rPr>
                        <a:t>17</a:t>
                      </a:r>
                      <a:endParaRPr lang="en-US" sz="180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8</a:t>
                      </a:r>
                      <a:endParaRPr lang="en-US" sz="1800" dirty="0">
                        <a:effectLst/>
                        <a:latin typeface="Courier"/>
                        <a:ea typeface="ＭＳ 明朝"/>
                        <a:cs typeface="Times New Roman"/>
                      </a:endParaRPr>
                    </a:p>
                  </a:txBody>
                  <a:tcPr marL="68580" marR="68580" marT="0" marB="0"/>
                </a:tc>
                <a:tc>
                  <a:txBody>
                    <a:bodyPr/>
                    <a:lstStyle/>
                    <a:p>
                      <a:pPr marL="0" marR="0" algn="r">
                        <a:spcBef>
                          <a:spcPts val="0"/>
                        </a:spcBef>
                        <a:spcAft>
                          <a:spcPts val="0"/>
                        </a:spcAft>
                      </a:pPr>
                      <a:r>
                        <a:rPr lang="en-US" sz="1800" dirty="0">
                          <a:effectLst/>
                          <a:latin typeface="Cambria"/>
                          <a:ea typeface="ＭＳ 明朝"/>
                          <a:cs typeface="Courier New"/>
                        </a:rPr>
                        <a:t>629</a:t>
                      </a:r>
                      <a:endParaRPr lang="en-US" sz="1800" dirty="0">
                        <a:effectLst/>
                        <a:latin typeface="Courier"/>
                        <a:ea typeface="ＭＳ 明朝"/>
                        <a:cs typeface="Times New Roman"/>
                      </a:endParaRPr>
                    </a:p>
                  </a:txBody>
                  <a:tcPr marL="68580" marR="68580" marT="0" marB="0"/>
                </a:tc>
              </a:tr>
            </a:tbl>
          </a:graphicData>
        </a:graphic>
      </p:graphicFrame>
    </p:spTree>
    <p:extLst>
      <p:ext uri="{BB962C8B-B14F-4D97-AF65-F5344CB8AC3E}">
        <p14:creationId xmlns:p14="http://schemas.microsoft.com/office/powerpoint/2010/main" val="1864959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for </a:t>
            </a:r>
            <a:r>
              <a:rPr lang="en-US" dirty="0"/>
              <a:t>O</a:t>
            </a:r>
            <a:r>
              <a:rPr lang="en-US" dirty="0" smtClean="0"/>
              <a:t>verwriting Cases</a:t>
            </a:r>
            <a:endParaRPr lang="en-US" dirty="0"/>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24CD1BA-ED2E-5C40-AF20-D0CB3AEAC02C}" type="slidenum">
              <a:rPr lang="en-US" smtClean="0"/>
              <a:t>14</a:t>
            </a:fld>
            <a:endParaRPr lang="en-US"/>
          </a:p>
        </p:txBody>
      </p:sp>
      <p:sp>
        <p:nvSpPr>
          <p:cNvPr id="6" name="Content Placeholder 5"/>
          <p:cNvSpPr>
            <a:spLocks noGrp="1"/>
          </p:cNvSpPr>
          <p:nvPr>
            <p:ph sz="quarter" idx="4294967295"/>
          </p:nvPr>
        </p:nvSpPr>
        <p:spPr>
          <a:xfrm>
            <a:off x="884712" y="4919132"/>
            <a:ext cx="7379312" cy="1100668"/>
          </a:xfrm>
          <a:prstGeom prst="rect">
            <a:avLst/>
          </a:prstGeom>
        </p:spPr>
        <p:txBody>
          <a:bodyPr/>
          <a:lstStyle/>
          <a:p>
            <a:r>
              <a:rPr lang="en-US" sz="1800" dirty="0" smtClean="0"/>
              <a:t>Best results on FAT &amp; NTFS</a:t>
            </a:r>
          </a:p>
          <a:p>
            <a:r>
              <a:rPr lang="en-US" sz="1800" dirty="0" smtClean="0"/>
              <a:t>One tool showed poor results for ext2</a:t>
            </a:r>
          </a:p>
          <a:p>
            <a:r>
              <a:rPr lang="en-US" sz="1800" dirty="0" smtClean="0"/>
              <a:t>Results for </a:t>
            </a:r>
            <a:r>
              <a:rPr lang="en-US" sz="1800" dirty="0" err="1" smtClean="0"/>
              <a:t>ExFAT</a:t>
            </a:r>
            <a:r>
              <a:rPr lang="en-US" sz="1800" dirty="0" smtClean="0"/>
              <a:t> vary</a:t>
            </a:r>
          </a:p>
          <a:p>
            <a:endParaRPr lang="en-US" sz="1800" dirty="0" smtClean="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458453444"/>
              </p:ext>
            </p:extLst>
          </p:nvPr>
        </p:nvGraphicFramePr>
        <p:xfrm>
          <a:off x="728136" y="2393525"/>
          <a:ext cx="7272868" cy="2225040"/>
        </p:xfrm>
        <a:graphic>
          <a:graphicData uri="http://schemas.openxmlformats.org/drawingml/2006/table">
            <a:tbl>
              <a:tblPr firstRow="1" bandRow="1">
                <a:tableStyleId>{5C22544A-7EE6-4342-B048-85BDC9FD1C3A}</a:tableStyleId>
              </a:tblPr>
              <a:tblGrid>
                <a:gridCol w="1761064"/>
                <a:gridCol w="918634"/>
                <a:gridCol w="918634"/>
                <a:gridCol w="918634"/>
                <a:gridCol w="918634"/>
                <a:gridCol w="918634"/>
                <a:gridCol w="918634"/>
              </a:tblGrid>
              <a:tr h="370840">
                <a:tc gridSpan="7">
                  <a:txBody>
                    <a:bodyPr/>
                    <a:lstStyle/>
                    <a:p>
                      <a:pPr marL="0" marR="0">
                        <a:spcBef>
                          <a:spcPts val="0"/>
                        </a:spcBef>
                        <a:spcAft>
                          <a:spcPts val="0"/>
                        </a:spcAft>
                      </a:pPr>
                      <a:r>
                        <a:rPr lang="en-US" sz="1200" dirty="0" smtClean="0">
                          <a:effectLst/>
                          <a:latin typeface="Times New Roman"/>
                          <a:ea typeface="ＭＳ 明朝"/>
                        </a:rPr>
                        <a:t># intact files with metadata / # deleted</a:t>
                      </a:r>
                      <a:endParaRPr lang="en-US" sz="1200" dirty="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dirty="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a:effectLst/>
                        <a:latin typeface="Times New Roman"/>
                        <a:ea typeface="ＭＳ 明朝"/>
                      </a:endParaRPr>
                    </a:p>
                  </a:txBody>
                  <a:tcPr marL="68580" marR="68580" marT="0" marB="0"/>
                </a:tc>
                <a:tc hMerge="1">
                  <a:txBody>
                    <a:bodyPr/>
                    <a:lstStyle/>
                    <a:p>
                      <a:pPr marL="0" marR="0">
                        <a:spcBef>
                          <a:spcPts val="0"/>
                        </a:spcBef>
                        <a:spcAft>
                          <a:spcPts val="0"/>
                        </a:spcAft>
                      </a:pPr>
                      <a:endParaRPr lang="en-US" sz="1200" dirty="0">
                        <a:effectLst/>
                        <a:latin typeface="Times New Roman"/>
                        <a:ea typeface="ＭＳ 明朝"/>
                      </a:endParaRPr>
                    </a:p>
                  </a:txBody>
                  <a:tcPr marL="68580" marR="68580" marT="0" marB="0"/>
                </a:tc>
              </a:tr>
              <a:tr h="370840">
                <a:tc>
                  <a:txBody>
                    <a:bodyPr/>
                    <a:lstStyle/>
                    <a:p>
                      <a:pPr marL="0" marR="0" algn="ctr">
                        <a:spcBef>
                          <a:spcPts val="0"/>
                        </a:spcBef>
                        <a:spcAft>
                          <a:spcPts val="0"/>
                        </a:spcAft>
                      </a:pPr>
                      <a:r>
                        <a:rPr lang="en-US" sz="1200" dirty="0">
                          <a:effectLst/>
                          <a:latin typeface="Times New Roman"/>
                          <a:ea typeface="ＭＳ 明朝"/>
                        </a:rPr>
                        <a:t>FS</a:t>
                      </a:r>
                    </a:p>
                  </a:txBody>
                  <a:tcPr marL="68580" marR="68580" marT="0" marB="0"/>
                </a:tc>
                <a:tc>
                  <a:txBody>
                    <a:bodyPr/>
                    <a:lstStyle/>
                    <a:p>
                      <a:pPr marL="0" marR="0" algn="ctr">
                        <a:spcBef>
                          <a:spcPts val="0"/>
                        </a:spcBef>
                        <a:spcAft>
                          <a:spcPts val="0"/>
                        </a:spcAft>
                      </a:pPr>
                      <a:r>
                        <a:rPr lang="en-US" sz="1200" dirty="0">
                          <a:effectLst/>
                          <a:latin typeface="Times New Roman"/>
                          <a:ea typeface="ＭＳ 明朝"/>
                        </a:rPr>
                        <a:t>1</a:t>
                      </a:r>
                    </a:p>
                  </a:txBody>
                  <a:tcPr marL="68580" marR="68580" marT="0" marB="0"/>
                </a:tc>
                <a:tc>
                  <a:txBody>
                    <a:bodyPr/>
                    <a:lstStyle/>
                    <a:p>
                      <a:pPr marL="0" marR="0" algn="ctr">
                        <a:spcBef>
                          <a:spcPts val="0"/>
                        </a:spcBef>
                        <a:spcAft>
                          <a:spcPts val="0"/>
                        </a:spcAft>
                      </a:pPr>
                      <a:r>
                        <a:rPr lang="en-US" sz="1200" dirty="0">
                          <a:effectLst/>
                          <a:latin typeface="Times New Roman"/>
                          <a:ea typeface="ＭＳ 明朝"/>
                        </a:rPr>
                        <a:t>2</a:t>
                      </a:r>
                    </a:p>
                  </a:txBody>
                  <a:tcPr marL="68580" marR="68580" marT="0" marB="0"/>
                </a:tc>
                <a:tc>
                  <a:txBody>
                    <a:bodyPr/>
                    <a:lstStyle/>
                    <a:p>
                      <a:pPr marL="0" marR="0" algn="ctr">
                        <a:spcBef>
                          <a:spcPts val="0"/>
                        </a:spcBef>
                        <a:spcAft>
                          <a:spcPts val="0"/>
                        </a:spcAft>
                      </a:pPr>
                      <a:r>
                        <a:rPr lang="en-US" sz="1200" dirty="0">
                          <a:effectLst/>
                          <a:latin typeface="Times New Roman"/>
                          <a:ea typeface="ＭＳ 明朝"/>
                        </a:rPr>
                        <a:t>3</a:t>
                      </a:r>
                    </a:p>
                  </a:txBody>
                  <a:tcPr marL="68580" marR="68580" marT="0" marB="0"/>
                </a:tc>
                <a:tc>
                  <a:txBody>
                    <a:bodyPr/>
                    <a:lstStyle/>
                    <a:p>
                      <a:pPr marL="0" marR="0" algn="ctr">
                        <a:spcBef>
                          <a:spcPts val="0"/>
                        </a:spcBef>
                        <a:spcAft>
                          <a:spcPts val="0"/>
                        </a:spcAft>
                      </a:pPr>
                      <a:r>
                        <a:rPr lang="en-US" sz="1200" dirty="0">
                          <a:effectLst/>
                          <a:latin typeface="Times New Roman"/>
                          <a:ea typeface="ＭＳ 明朝"/>
                        </a:rPr>
                        <a:t>4</a:t>
                      </a:r>
                    </a:p>
                  </a:txBody>
                  <a:tcPr marL="68580" marR="68580" marT="0" marB="0"/>
                </a:tc>
                <a:tc>
                  <a:txBody>
                    <a:bodyPr/>
                    <a:lstStyle/>
                    <a:p>
                      <a:pPr marL="0" marR="0" algn="ctr">
                        <a:spcBef>
                          <a:spcPts val="0"/>
                        </a:spcBef>
                        <a:spcAft>
                          <a:spcPts val="0"/>
                        </a:spcAft>
                      </a:pPr>
                      <a:r>
                        <a:rPr lang="en-US" sz="1200" dirty="0">
                          <a:effectLst/>
                          <a:latin typeface="Times New Roman"/>
                          <a:ea typeface="ＭＳ 明朝"/>
                        </a:rPr>
                        <a:t>5</a:t>
                      </a:r>
                    </a:p>
                  </a:txBody>
                  <a:tcPr marL="68580" marR="68580" marT="0" marB="0"/>
                </a:tc>
                <a:tc>
                  <a:txBody>
                    <a:bodyPr/>
                    <a:lstStyle/>
                    <a:p>
                      <a:pPr marL="0" marR="0" algn="ctr">
                        <a:spcBef>
                          <a:spcPts val="0"/>
                        </a:spcBef>
                        <a:spcAft>
                          <a:spcPts val="0"/>
                        </a:spcAft>
                      </a:pPr>
                      <a:r>
                        <a:rPr lang="en-US" sz="1200" dirty="0">
                          <a:effectLst/>
                          <a:latin typeface="Times New Roman"/>
                          <a:ea typeface="ＭＳ 明朝"/>
                        </a:rPr>
                        <a:t>6</a:t>
                      </a:r>
                    </a:p>
                  </a:txBody>
                  <a:tcPr marL="68580" marR="68580" marT="0" marB="0"/>
                </a:tc>
              </a:tr>
              <a:tr h="370840">
                <a:tc>
                  <a:txBody>
                    <a:bodyPr/>
                    <a:lstStyle/>
                    <a:p>
                      <a:pPr marL="0" marR="0">
                        <a:spcBef>
                          <a:spcPts val="0"/>
                        </a:spcBef>
                        <a:spcAft>
                          <a:spcPts val="0"/>
                        </a:spcAft>
                      </a:pPr>
                      <a:r>
                        <a:rPr lang="en-US" sz="1600" dirty="0" smtClean="0">
                          <a:effectLst/>
                          <a:latin typeface="Times New Roman"/>
                          <a:ea typeface="ＭＳ 明朝"/>
                        </a:rPr>
                        <a:t>FAT (1118/2894)</a:t>
                      </a:r>
                      <a:endParaRPr lang="en-US" sz="1600" dirty="0">
                        <a:effectLst/>
                        <a:latin typeface="Times New Roman"/>
                        <a:ea typeface="ＭＳ 明朝"/>
                      </a:endParaRPr>
                    </a:p>
                  </a:txBody>
                  <a:tcPr marL="68580" marR="68580" marT="0" marB="0"/>
                </a:tc>
                <a:tc>
                  <a:txBody>
                    <a:bodyPr/>
                    <a:lstStyle/>
                    <a:p>
                      <a:pPr algn="r"/>
                      <a:r>
                        <a:rPr lang="en-US" dirty="0" smtClean="0"/>
                        <a:t>885</a:t>
                      </a:r>
                      <a:endParaRPr lang="en-US" dirty="0"/>
                    </a:p>
                  </a:txBody>
                  <a:tcPr marL="68580" marR="68580" marT="0" marB="0"/>
                </a:tc>
                <a:tc>
                  <a:txBody>
                    <a:bodyPr/>
                    <a:lstStyle/>
                    <a:p>
                      <a:pPr algn="r"/>
                      <a:r>
                        <a:rPr lang="en-US" dirty="0" smtClean="0"/>
                        <a:t>885</a:t>
                      </a:r>
                      <a:endParaRPr lang="en-US" dirty="0"/>
                    </a:p>
                  </a:txBody>
                  <a:tcPr marL="68580" marR="68580" marT="0" marB="0"/>
                </a:tc>
                <a:tc>
                  <a:txBody>
                    <a:bodyPr/>
                    <a:lstStyle/>
                    <a:p>
                      <a:pPr algn="r"/>
                      <a:r>
                        <a:rPr lang="en-US" dirty="0" smtClean="0"/>
                        <a:t>885</a:t>
                      </a:r>
                      <a:endParaRPr lang="en-US" dirty="0"/>
                    </a:p>
                  </a:txBody>
                  <a:tcPr marL="68580" marR="68580" marT="0" marB="0"/>
                </a:tc>
                <a:tc>
                  <a:txBody>
                    <a:bodyPr/>
                    <a:lstStyle/>
                    <a:p>
                      <a:pPr algn="r"/>
                      <a:r>
                        <a:rPr lang="en-US" dirty="0" smtClean="0"/>
                        <a:t>885</a:t>
                      </a:r>
                      <a:endParaRPr lang="en-US" dirty="0"/>
                    </a:p>
                  </a:txBody>
                  <a:tcPr marL="68580" marR="68580" marT="0" marB="0"/>
                </a:tc>
                <a:tc>
                  <a:txBody>
                    <a:bodyPr/>
                    <a:lstStyle/>
                    <a:p>
                      <a:pPr algn="r"/>
                      <a:r>
                        <a:rPr lang="en-US" dirty="0" smtClean="0"/>
                        <a:t>885</a:t>
                      </a:r>
                      <a:endParaRPr lang="en-US" dirty="0"/>
                    </a:p>
                  </a:txBody>
                  <a:tcPr marL="68580" marR="68580" marT="0" marB="0"/>
                </a:tc>
                <a:tc>
                  <a:txBody>
                    <a:bodyPr/>
                    <a:lstStyle/>
                    <a:p>
                      <a:pPr algn="r"/>
                      <a:r>
                        <a:rPr lang="en-US" dirty="0" smtClean="0"/>
                        <a:t>885</a:t>
                      </a:r>
                      <a:endParaRPr lang="en-US" dirty="0"/>
                    </a:p>
                  </a:txBody>
                  <a:tcPr marL="68580" marR="68580" marT="0" marB="0"/>
                </a:tc>
              </a:tr>
              <a:tr h="370840">
                <a:tc>
                  <a:txBody>
                    <a:bodyPr/>
                    <a:lstStyle/>
                    <a:p>
                      <a:pPr marL="0" marR="0">
                        <a:spcBef>
                          <a:spcPts val="0"/>
                        </a:spcBef>
                        <a:spcAft>
                          <a:spcPts val="0"/>
                        </a:spcAft>
                      </a:pPr>
                      <a:r>
                        <a:rPr lang="en-US" sz="1600" dirty="0" err="1" smtClean="0">
                          <a:effectLst/>
                          <a:latin typeface="Times New Roman"/>
                          <a:ea typeface="ＭＳ 明朝"/>
                        </a:rPr>
                        <a:t>ExFAT</a:t>
                      </a:r>
                      <a:r>
                        <a:rPr lang="en-US" sz="1600" dirty="0" smtClean="0">
                          <a:effectLst/>
                          <a:latin typeface="Times New Roman"/>
                          <a:ea typeface="ＭＳ 明朝"/>
                        </a:rPr>
                        <a:t> (376/965)</a:t>
                      </a:r>
                      <a:endParaRPr lang="en-US" sz="1600" dirty="0">
                        <a:effectLst/>
                        <a:latin typeface="Times New Roman"/>
                        <a:ea typeface="ＭＳ 明朝"/>
                      </a:endParaRPr>
                    </a:p>
                  </a:txBody>
                  <a:tcPr marL="68580" marR="68580" marT="0" marB="0"/>
                </a:tc>
                <a:tc>
                  <a:txBody>
                    <a:bodyPr/>
                    <a:lstStyle/>
                    <a:p>
                      <a:pPr algn="r"/>
                      <a:r>
                        <a:rPr lang="en-US" dirty="0" smtClean="0"/>
                        <a:t>369</a:t>
                      </a:r>
                      <a:endParaRPr lang="en-US" dirty="0"/>
                    </a:p>
                  </a:txBody>
                  <a:tcPr marL="68580" marR="68580" marT="0" marB="0"/>
                </a:tc>
                <a:tc>
                  <a:txBody>
                    <a:bodyPr/>
                    <a:lstStyle/>
                    <a:p>
                      <a:pPr algn="r"/>
                      <a:r>
                        <a:rPr lang="en-US" dirty="0" smtClean="0"/>
                        <a:t>275</a:t>
                      </a:r>
                      <a:endParaRPr lang="en-US" dirty="0"/>
                    </a:p>
                  </a:txBody>
                  <a:tcPr marL="68580" marR="68580" marT="0" marB="0"/>
                </a:tc>
                <a:tc>
                  <a:txBody>
                    <a:bodyPr/>
                    <a:lstStyle/>
                    <a:p>
                      <a:pPr algn="r"/>
                      <a:r>
                        <a:rPr lang="en-US" dirty="0" smtClean="0"/>
                        <a:t>305</a:t>
                      </a:r>
                      <a:endParaRPr lang="en-US" dirty="0"/>
                    </a:p>
                  </a:txBody>
                  <a:tcPr marL="68580" marR="68580" marT="0" marB="0"/>
                </a:tc>
                <a:tc>
                  <a:txBody>
                    <a:bodyPr/>
                    <a:lstStyle/>
                    <a:p>
                      <a:pPr marL="0" marR="0" algn="r">
                        <a:spcBef>
                          <a:spcPts val="0"/>
                        </a:spcBef>
                        <a:spcAft>
                          <a:spcPts val="0"/>
                        </a:spcAft>
                      </a:pPr>
                      <a:r>
                        <a:rPr lang="en-US" sz="1200" dirty="0">
                          <a:effectLst/>
                          <a:latin typeface="ＭＳ 明朝"/>
                          <a:ea typeface="ＭＳ 明朝"/>
                        </a:rPr>
                        <a:t>☐</a:t>
                      </a:r>
                      <a:endParaRPr lang="en-US" sz="1200" dirty="0">
                        <a:effectLst/>
                        <a:latin typeface="Times New Roman"/>
                        <a:ea typeface="ＭＳ 明朝"/>
                      </a:endParaRPr>
                    </a:p>
                  </a:txBody>
                  <a:tcPr marL="68580" marR="68580" marT="0" marB="0"/>
                </a:tc>
                <a:tc>
                  <a:txBody>
                    <a:bodyPr/>
                    <a:lstStyle/>
                    <a:p>
                      <a:pPr marL="0" marR="0" algn="r">
                        <a:spcBef>
                          <a:spcPts val="0"/>
                        </a:spcBef>
                        <a:spcAft>
                          <a:spcPts val="0"/>
                        </a:spcAft>
                      </a:pPr>
                      <a:r>
                        <a:rPr lang="en-US" sz="1200" dirty="0">
                          <a:effectLst/>
                          <a:latin typeface="ＭＳ 明朝"/>
                          <a:ea typeface="ＭＳ 明朝"/>
                        </a:rPr>
                        <a:t>☐</a:t>
                      </a:r>
                      <a:endParaRPr lang="en-US" sz="1200" dirty="0">
                        <a:effectLst/>
                        <a:latin typeface="Times New Roman"/>
                        <a:ea typeface="ＭＳ 明朝"/>
                      </a:endParaRPr>
                    </a:p>
                  </a:txBody>
                  <a:tcPr marL="68580" marR="68580" marT="0" marB="0"/>
                </a:tc>
                <a:tc>
                  <a:txBody>
                    <a:bodyPr/>
                    <a:lstStyle/>
                    <a:p>
                      <a:pPr algn="r"/>
                      <a:r>
                        <a:rPr lang="en-US" sz="1800" dirty="0" smtClean="0"/>
                        <a:t>370</a:t>
                      </a:r>
                      <a:endParaRPr lang="en-US" sz="1800" dirty="0"/>
                    </a:p>
                  </a:txBody>
                  <a:tcPr marL="68580" marR="68580" marT="0" marB="0"/>
                </a:tc>
              </a:tr>
              <a:tr h="370840">
                <a:tc>
                  <a:txBody>
                    <a:bodyPr/>
                    <a:lstStyle/>
                    <a:p>
                      <a:pPr marL="0" marR="0">
                        <a:spcBef>
                          <a:spcPts val="0"/>
                        </a:spcBef>
                        <a:spcAft>
                          <a:spcPts val="0"/>
                        </a:spcAft>
                      </a:pPr>
                      <a:r>
                        <a:rPr lang="en-US" sz="1600" dirty="0" smtClean="0">
                          <a:effectLst/>
                          <a:latin typeface="Times New Roman"/>
                          <a:ea typeface="ＭＳ 明朝"/>
                        </a:rPr>
                        <a:t>NTFS (371/965)</a:t>
                      </a:r>
                      <a:endParaRPr lang="en-US" sz="1600" dirty="0">
                        <a:effectLst/>
                        <a:latin typeface="Times New Roman"/>
                        <a:ea typeface="ＭＳ 明朝"/>
                      </a:endParaRPr>
                    </a:p>
                  </a:txBody>
                  <a:tcPr marL="68580" marR="68580" marT="0" marB="0"/>
                </a:tc>
                <a:tc>
                  <a:txBody>
                    <a:bodyPr/>
                    <a:lstStyle/>
                    <a:p>
                      <a:pPr algn="r"/>
                      <a:r>
                        <a:rPr lang="en-US" dirty="0" smtClean="0"/>
                        <a:t>374</a:t>
                      </a:r>
                      <a:endParaRPr lang="en-US" dirty="0"/>
                    </a:p>
                  </a:txBody>
                  <a:tcPr marL="68580" marR="68580" marT="0" marB="0"/>
                </a:tc>
                <a:tc>
                  <a:txBody>
                    <a:bodyPr/>
                    <a:lstStyle/>
                    <a:p>
                      <a:pPr algn="r"/>
                      <a:r>
                        <a:rPr lang="en-US" dirty="0" smtClean="0"/>
                        <a:t>374</a:t>
                      </a:r>
                      <a:endParaRPr lang="en-US" dirty="0"/>
                    </a:p>
                  </a:txBody>
                  <a:tcPr marL="68580" marR="68580" marT="0" marB="0"/>
                </a:tc>
                <a:tc>
                  <a:txBody>
                    <a:bodyPr/>
                    <a:lstStyle/>
                    <a:p>
                      <a:pPr algn="r"/>
                      <a:r>
                        <a:rPr lang="en-US" dirty="0" smtClean="0"/>
                        <a:t>353</a:t>
                      </a:r>
                      <a:endParaRPr lang="en-US" dirty="0"/>
                    </a:p>
                  </a:txBody>
                  <a:tcPr marL="68580" marR="68580" marT="0" marB="0"/>
                </a:tc>
                <a:tc>
                  <a:txBody>
                    <a:bodyPr/>
                    <a:lstStyle/>
                    <a:p>
                      <a:pPr algn="r"/>
                      <a:r>
                        <a:rPr lang="en-US" dirty="0" smtClean="0"/>
                        <a:t>374</a:t>
                      </a:r>
                      <a:endParaRPr lang="en-US" dirty="0"/>
                    </a:p>
                  </a:txBody>
                  <a:tcPr marL="68580" marR="68580" marT="0" marB="0"/>
                </a:tc>
                <a:tc>
                  <a:txBody>
                    <a:bodyPr/>
                    <a:lstStyle/>
                    <a:p>
                      <a:pPr algn="r"/>
                      <a:r>
                        <a:rPr lang="en-US" dirty="0" smtClean="0"/>
                        <a:t>374</a:t>
                      </a:r>
                      <a:endParaRPr lang="en-US" dirty="0"/>
                    </a:p>
                  </a:txBody>
                  <a:tcPr marL="68580" marR="68580" marT="0" marB="0"/>
                </a:tc>
                <a:tc>
                  <a:txBody>
                    <a:bodyPr/>
                    <a:lstStyle/>
                    <a:p>
                      <a:pPr algn="r"/>
                      <a:r>
                        <a:rPr lang="en-US" dirty="0" smtClean="0"/>
                        <a:t>374</a:t>
                      </a:r>
                      <a:endParaRPr lang="en-US" dirty="0"/>
                    </a:p>
                  </a:txBody>
                  <a:tcPr marL="68580" marR="68580" marT="0" marB="0"/>
                </a:tc>
              </a:tr>
              <a:tr h="370840">
                <a:tc>
                  <a:txBody>
                    <a:bodyPr/>
                    <a:lstStyle/>
                    <a:p>
                      <a:pPr marL="0" marR="0">
                        <a:spcBef>
                          <a:spcPts val="0"/>
                        </a:spcBef>
                        <a:spcAft>
                          <a:spcPts val="0"/>
                        </a:spcAft>
                      </a:pPr>
                      <a:r>
                        <a:rPr lang="en-US" sz="1600" dirty="0" smtClean="0">
                          <a:effectLst/>
                          <a:latin typeface="Times New Roman"/>
                          <a:ea typeface="ＭＳ 明朝"/>
                        </a:rPr>
                        <a:t>Ext (408/956)</a:t>
                      </a:r>
                      <a:endParaRPr lang="en-US" sz="1600" dirty="0">
                        <a:effectLst/>
                        <a:latin typeface="Times New Roman"/>
                        <a:ea typeface="ＭＳ 明朝"/>
                      </a:endParaRPr>
                    </a:p>
                  </a:txBody>
                  <a:tcPr marL="68580" marR="68580" marT="0" marB="0"/>
                </a:tc>
                <a:tc>
                  <a:txBody>
                    <a:bodyPr/>
                    <a:lstStyle/>
                    <a:p>
                      <a:pPr algn="r"/>
                      <a:r>
                        <a:rPr lang="en-US" dirty="0" smtClean="0"/>
                        <a:t>292</a:t>
                      </a:r>
                      <a:endParaRPr lang="en-US" dirty="0"/>
                    </a:p>
                  </a:txBody>
                  <a:tcPr marL="68580" marR="68580" marT="0" marB="0"/>
                </a:tc>
                <a:tc>
                  <a:txBody>
                    <a:bodyPr/>
                    <a:lstStyle/>
                    <a:p>
                      <a:pPr algn="r"/>
                      <a:r>
                        <a:rPr lang="en-US" dirty="0" smtClean="0"/>
                        <a:t>372</a:t>
                      </a:r>
                      <a:endParaRPr lang="en-US" dirty="0"/>
                    </a:p>
                  </a:txBody>
                  <a:tcPr marL="68580" marR="68580" marT="0" marB="0"/>
                </a:tc>
                <a:tc>
                  <a:txBody>
                    <a:bodyPr/>
                    <a:lstStyle/>
                    <a:p>
                      <a:pPr algn="r"/>
                      <a:r>
                        <a:rPr lang="en-US" dirty="0" smtClean="0"/>
                        <a:t>372</a:t>
                      </a:r>
                      <a:endParaRPr lang="en-US" dirty="0"/>
                    </a:p>
                  </a:txBody>
                  <a:tcPr marL="68580" marR="68580" marT="0" marB="0"/>
                </a:tc>
                <a:tc>
                  <a:txBody>
                    <a:bodyPr/>
                    <a:lstStyle/>
                    <a:p>
                      <a:pPr algn="r"/>
                      <a:r>
                        <a:rPr lang="en-US" dirty="0" smtClean="0"/>
                        <a:t>14</a:t>
                      </a:r>
                      <a:endParaRPr lang="en-US" dirty="0"/>
                    </a:p>
                  </a:txBody>
                  <a:tcPr marL="68580" marR="68580" marT="0" marB="0"/>
                </a:tc>
                <a:tc>
                  <a:txBody>
                    <a:bodyPr/>
                    <a:lstStyle/>
                    <a:p>
                      <a:pPr algn="r"/>
                      <a:r>
                        <a:rPr lang="en-US" dirty="0" smtClean="0"/>
                        <a:t>372</a:t>
                      </a:r>
                      <a:endParaRPr lang="en-US" dirty="0"/>
                    </a:p>
                  </a:txBody>
                  <a:tcPr marL="68580" marR="68580" marT="0" marB="0"/>
                </a:tc>
                <a:tc>
                  <a:txBody>
                    <a:bodyPr/>
                    <a:lstStyle/>
                    <a:p>
                      <a:pPr algn="r"/>
                      <a:r>
                        <a:rPr lang="en-US" dirty="0" smtClean="0"/>
                        <a:t>372</a:t>
                      </a:r>
                      <a:endParaRPr lang="en-US" dirty="0"/>
                    </a:p>
                  </a:txBody>
                  <a:tcPr marL="68580" marR="68580" marT="0" marB="0"/>
                </a:tc>
              </a:tr>
            </a:tbl>
          </a:graphicData>
        </a:graphic>
      </p:graphicFrame>
    </p:spTree>
    <p:extLst>
      <p:ext uri="{BB962C8B-B14F-4D97-AF65-F5344CB8AC3E}">
        <p14:creationId xmlns:p14="http://schemas.microsoft.com/office/powerpoint/2010/main" val="19853081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Anomalies for overwriting Cases by data source</a:t>
            </a:r>
            <a:endParaRPr lang="en-US" dirty="0"/>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24CD1BA-ED2E-5C40-AF20-D0CB3AEAC02C}" type="slidenum">
              <a:rPr lang="en-US" smtClean="0"/>
              <a:t>15</a:t>
            </a:fld>
            <a:endParaRPr lang="en-US"/>
          </a:p>
        </p:txBody>
      </p:sp>
      <p:sp>
        <p:nvSpPr>
          <p:cNvPr id="6" name="Content Placeholder 5"/>
          <p:cNvSpPr>
            <a:spLocks noGrp="1"/>
          </p:cNvSpPr>
          <p:nvPr>
            <p:ph sz="quarter" idx="4294967295"/>
          </p:nvPr>
        </p:nvSpPr>
        <p:spPr>
          <a:xfrm>
            <a:off x="676654" y="4688917"/>
            <a:ext cx="7559987" cy="1583263"/>
          </a:xfrm>
          <a:prstGeom prst="rect">
            <a:avLst/>
          </a:prstGeom>
        </p:spPr>
        <p:txBody>
          <a:bodyPr>
            <a:normAutofit/>
          </a:bodyPr>
          <a:lstStyle/>
          <a:p>
            <a:r>
              <a:rPr lang="en-US" dirty="0" smtClean="0"/>
              <a:t>Lots of recovered files include data from more than one source</a:t>
            </a:r>
          </a:p>
          <a:p>
            <a:r>
              <a:rPr lang="en-US" dirty="0" smtClean="0"/>
              <a:t>NTFS seems best behaved </a:t>
            </a:r>
            <a:endParaRPr lang="en-US" dirty="0"/>
          </a:p>
        </p:txBody>
      </p:sp>
      <p:graphicFrame>
        <p:nvGraphicFramePr>
          <p:cNvPr id="8" name="Content Placeholder 7"/>
          <p:cNvGraphicFramePr>
            <a:graphicFrameLocks noGrp="1"/>
          </p:cNvGraphicFramePr>
          <p:nvPr>
            <p:ph sz="quarter" idx="4294967295"/>
            <p:extLst>
              <p:ext uri="{D42A27DB-BD31-4B8C-83A1-F6EECF244321}">
                <p14:modId xmlns:p14="http://schemas.microsoft.com/office/powerpoint/2010/main" val="972606512"/>
              </p:ext>
            </p:extLst>
          </p:nvPr>
        </p:nvGraphicFramePr>
        <p:xfrm>
          <a:off x="584202" y="1755113"/>
          <a:ext cx="7652442" cy="2799525"/>
        </p:xfrm>
        <a:graphic>
          <a:graphicData uri="http://schemas.openxmlformats.org/drawingml/2006/table">
            <a:tbl>
              <a:tblPr firstRow="1" bandRow="1">
                <a:tableStyleId>{5C22544A-7EE6-4342-B048-85BDC9FD1C3A}</a:tableStyleId>
              </a:tblPr>
              <a:tblGrid>
                <a:gridCol w="1093206"/>
                <a:gridCol w="1093206"/>
                <a:gridCol w="1093206"/>
                <a:gridCol w="1093206"/>
                <a:gridCol w="1093206"/>
                <a:gridCol w="1093206"/>
                <a:gridCol w="1093206"/>
              </a:tblGrid>
              <a:tr h="444081">
                <a:tc gridSpan="7">
                  <a:txBody>
                    <a:bodyPr/>
                    <a:lstStyle/>
                    <a:p>
                      <a:r>
                        <a:rPr lang="en-US" dirty="0" smtClean="0"/>
                        <a:t># multi-</a:t>
                      </a:r>
                      <a:r>
                        <a:rPr lang="en-US" dirty="0" err="1" smtClean="0"/>
                        <a:t>src</a:t>
                      </a:r>
                      <a:r>
                        <a:rPr lang="en-US" dirty="0" smtClean="0"/>
                        <a:t> / # other </a:t>
                      </a:r>
                      <a:r>
                        <a:rPr lang="en-US" dirty="0" err="1" smtClean="0"/>
                        <a:t>src</a:t>
                      </a:r>
                      <a:r>
                        <a:rPr lang="en-US" dirty="0" smtClean="0"/>
                        <a:t> / # Active file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444081">
                <a:tc>
                  <a:txBody>
                    <a:bodyPr/>
                    <a:lstStyle/>
                    <a:p>
                      <a:r>
                        <a:rPr lang="en-US" dirty="0" smtClean="0"/>
                        <a:t>FS</a:t>
                      </a:r>
                      <a:endParaRPr lang="en-US" dirty="0"/>
                    </a:p>
                  </a:txBody>
                  <a:tcPr/>
                </a:tc>
                <a:tc>
                  <a:txBody>
                    <a:bodyPr/>
                    <a:lstStyle/>
                    <a:p>
                      <a:r>
                        <a:rPr lang="en-US" dirty="0" smtClean="0"/>
                        <a:t>1</a:t>
                      </a:r>
                      <a:endParaRPr lang="en-US" dirty="0"/>
                    </a:p>
                  </a:txBody>
                  <a:tcPr/>
                </a:tc>
                <a:tc>
                  <a:txBody>
                    <a:bodyPr/>
                    <a:lstStyle/>
                    <a:p>
                      <a:r>
                        <a:rPr lang="en-US" dirty="0" smtClean="0"/>
                        <a:t>2</a:t>
                      </a:r>
                      <a:endParaRPr lang="en-US" dirty="0"/>
                    </a:p>
                  </a:txBody>
                  <a:tcPr/>
                </a:tc>
                <a:tc>
                  <a:txBody>
                    <a:bodyPr/>
                    <a:lstStyle/>
                    <a:p>
                      <a:r>
                        <a:rPr lang="en-US" dirty="0" smtClean="0"/>
                        <a:t>3</a:t>
                      </a:r>
                      <a:endParaRPr lang="en-US" dirty="0"/>
                    </a:p>
                  </a:txBody>
                  <a:tcPr/>
                </a:tc>
                <a:tc>
                  <a:txBody>
                    <a:bodyPr/>
                    <a:lstStyle/>
                    <a:p>
                      <a:r>
                        <a:rPr lang="en-US" dirty="0" smtClean="0"/>
                        <a:t>4</a:t>
                      </a:r>
                      <a:endParaRPr lang="en-US" dirty="0"/>
                    </a:p>
                  </a:txBody>
                  <a:tcPr/>
                </a:tc>
                <a:tc>
                  <a:txBody>
                    <a:bodyPr/>
                    <a:lstStyle/>
                    <a:p>
                      <a:r>
                        <a:rPr lang="en-US" dirty="0" smtClean="0"/>
                        <a:t>5</a:t>
                      </a:r>
                      <a:endParaRPr lang="en-US" dirty="0"/>
                    </a:p>
                  </a:txBody>
                  <a:tcPr/>
                </a:tc>
                <a:tc>
                  <a:txBody>
                    <a:bodyPr/>
                    <a:lstStyle/>
                    <a:p>
                      <a:r>
                        <a:rPr lang="en-US" dirty="0" smtClean="0"/>
                        <a:t>6</a:t>
                      </a:r>
                      <a:endParaRPr lang="en-US" dirty="0"/>
                    </a:p>
                  </a:txBody>
                  <a:tcPr/>
                </a:tc>
              </a:tr>
              <a:tr h="444081">
                <a:tc>
                  <a:txBody>
                    <a:bodyPr/>
                    <a:lstStyle/>
                    <a:p>
                      <a:r>
                        <a:rPr lang="en-US" dirty="0" smtClean="0"/>
                        <a:t>FAT</a:t>
                      </a:r>
                      <a:endParaRPr lang="en-US" dirty="0"/>
                    </a:p>
                  </a:txBody>
                  <a:tcPr/>
                </a:tc>
                <a:tc>
                  <a:txBody>
                    <a:bodyPr/>
                    <a:lstStyle/>
                    <a:p>
                      <a:pPr algn="r"/>
                      <a:r>
                        <a:rPr lang="en-US" sz="1600" dirty="0" smtClean="0"/>
                        <a:t>304/4/41</a:t>
                      </a:r>
                      <a:endParaRPr lang="en-US" sz="1600" dirty="0"/>
                    </a:p>
                  </a:txBody>
                  <a:tcPr/>
                </a:tc>
                <a:tc>
                  <a:txBody>
                    <a:bodyPr/>
                    <a:lstStyle/>
                    <a:p>
                      <a:pPr algn="r"/>
                      <a:r>
                        <a:rPr lang="en-US" sz="1600" dirty="0" smtClean="0"/>
                        <a:t>183/3/41</a:t>
                      </a:r>
                      <a:endParaRPr lang="en-US" sz="1600" dirty="0"/>
                    </a:p>
                  </a:txBody>
                  <a:tcPr/>
                </a:tc>
                <a:tc>
                  <a:txBody>
                    <a:bodyPr/>
                    <a:lstStyle/>
                    <a:p>
                      <a:pPr algn="r"/>
                      <a:r>
                        <a:rPr lang="en-US" sz="1600" dirty="0" smtClean="0"/>
                        <a:t>309/66/170</a:t>
                      </a:r>
                      <a:endParaRPr lang="en-US" sz="1600" dirty="0"/>
                    </a:p>
                  </a:txBody>
                  <a:tcPr/>
                </a:tc>
                <a:tc>
                  <a:txBody>
                    <a:bodyPr/>
                    <a:lstStyle/>
                    <a:p>
                      <a:pPr algn="r"/>
                      <a:r>
                        <a:rPr lang="en-US" sz="1600" dirty="0" smtClean="0"/>
                        <a:t>269/3/0</a:t>
                      </a:r>
                      <a:endParaRPr lang="en-US" sz="1600" dirty="0"/>
                    </a:p>
                  </a:txBody>
                  <a:tcPr/>
                </a:tc>
                <a:tc>
                  <a:txBody>
                    <a:bodyPr/>
                    <a:lstStyle/>
                    <a:p>
                      <a:pPr algn="r"/>
                      <a:r>
                        <a:rPr lang="en-US" sz="1600" dirty="0" smtClean="0"/>
                        <a:t>269/3/40</a:t>
                      </a:r>
                      <a:endParaRPr lang="en-US" sz="1600" dirty="0"/>
                    </a:p>
                  </a:txBody>
                  <a:tcPr/>
                </a:tc>
                <a:tc>
                  <a:txBody>
                    <a:bodyPr/>
                    <a:lstStyle/>
                    <a:p>
                      <a:pPr algn="r"/>
                      <a:r>
                        <a:rPr lang="en-US" sz="1600" dirty="0" smtClean="0"/>
                        <a:t>297/81/197</a:t>
                      </a:r>
                      <a:endParaRPr lang="en-US" sz="1600" dirty="0"/>
                    </a:p>
                  </a:txBody>
                  <a:tcPr/>
                </a:tc>
              </a:tr>
              <a:tr h="444081">
                <a:tc>
                  <a:txBody>
                    <a:bodyPr/>
                    <a:lstStyle/>
                    <a:p>
                      <a:r>
                        <a:rPr lang="en-US" dirty="0" err="1" smtClean="0"/>
                        <a:t>ExFAT</a:t>
                      </a:r>
                      <a:endParaRPr lang="en-US" dirty="0"/>
                    </a:p>
                  </a:txBody>
                  <a:tcPr/>
                </a:tc>
                <a:tc>
                  <a:txBody>
                    <a:bodyPr/>
                    <a:lstStyle/>
                    <a:p>
                      <a:pPr algn="r"/>
                      <a:r>
                        <a:rPr lang="en-US" sz="1600" dirty="0" smtClean="0"/>
                        <a:t>18/14/16</a:t>
                      </a:r>
                      <a:endParaRPr lang="en-US" sz="1600" dirty="0"/>
                    </a:p>
                  </a:txBody>
                  <a:tcPr/>
                </a:tc>
                <a:tc>
                  <a:txBody>
                    <a:bodyPr/>
                    <a:lstStyle/>
                    <a:p>
                      <a:pPr algn="r"/>
                      <a:r>
                        <a:rPr lang="en-US" sz="1600" dirty="0" smtClean="0"/>
                        <a:t>95/7/94</a:t>
                      </a:r>
                      <a:endParaRPr lang="en-US" sz="1600" dirty="0"/>
                    </a:p>
                  </a:txBody>
                  <a:tcPr/>
                </a:tc>
                <a:tc>
                  <a:txBody>
                    <a:bodyPr/>
                    <a:lstStyle/>
                    <a:p>
                      <a:pPr algn="r"/>
                      <a:r>
                        <a:rPr lang="en-US" sz="1600" dirty="0" smtClean="0"/>
                        <a:t>89/10/88</a:t>
                      </a:r>
                      <a:endParaRPr lang="en-US" sz="1600" dirty="0"/>
                    </a:p>
                  </a:txBody>
                  <a:tcPr/>
                </a:tc>
                <a:tc>
                  <a:txBody>
                    <a:bodyPr/>
                    <a:lstStyle/>
                    <a:p>
                      <a:pPr algn="r"/>
                      <a:r>
                        <a:rPr lang="en-US" sz="1600" dirty="0" smtClean="0"/>
                        <a:t>---</a:t>
                      </a:r>
                      <a:endParaRPr lang="en-US" sz="1600" dirty="0"/>
                    </a:p>
                  </a:txBody>
                  <a:tcPr/>
                </a:tc>
                <a:tc>
                  <a:txBody>
                    <a:bodyPr/>
                    <a:lstStyle/>
                    <a:p>
                      <a:pPr algn="r"/>
                      <a:r>
                        <a:rPr lang="en-US" sz="1600" dirty="0" smtClean="0"/>
                        <a:t>---</a:t>
                      </a:r>
                      <a:endParaRPr lang="en-US" sz="1600" dirty="0"/>
                    </a:p>
                  </a:txBody>
                  <a:tcPr/>
                </a:tc>
                <a:tc>
                  <a:txBody>
                    <a:bodyPr/>
                    <a:lstStyle/>
                    <a:p>
                      <a:pPr algn="r"/>
                      <a:r>
                        <a:rPr lang="en-US" sz="1600" dirty="0" smtClean="0"/>
                        <a:t>18/18/16</a:t>
                      </a:r>
                      <a:endParaRPr lang="en-US" sz="1600" dirty="0"/>
                    </a:p>
                  </a:txBody>
                  <a:tcPr/>
                </a:tc>
              </a:tr>
              <a:tr h="444081">
                <a:tc>
                  <a:txBody>
                    <a:bodyPr/>
                    <a:lstStyle/>
                    <a:p>
                      <a:r>
                        <a:rPr lang="en-US" dirty="0" smtClean="0"/>
                        <a:t>NTFS</a:t>
                      </a:r>
                      <a:endParaRPr lang="en-US" dirty="0"/>
                    </a:p>
                  </a:txBody>
                  <a:tcPr/>
                </a:tc>
                <a:tc>
                  <a:txBody>
                    <a:bodyPr/>
                    <a:lstStyle/>
                    <a:p>
                      <a:pPr algn="r"/>
                      <a:r>
                        <a:rPr lang="en-US" sz="1600" dirty="0" smtClean="0"/>
                        <a:t>24/2/24</a:t>
                      </a:r>
                      <a:endParaRPr lang="en-US" sz="1600" dirty="0"/>
                    </a:p>
                  </a:txBody>
                  <a:tcPr/>
                </a:tc>
                <a:tc>
                  <a:txBody>
                    <a:bodyPr/>
                    <a:lstStyle/>
                    <a:p>
                      <a:pPr algn="r"/>
                      <a:r>
                        <a:rPr lang="en-US" sz="1600" dirty="0" smtClean="0"/>
                        <a:t>21/24/0</a:t>
                      </a:r>
                      <a:endParaRPr lang="en-US" sz="1600" dirty="0"/>
                    </a:p>
                  </a:txBody>
                  <a:tcPr/>
                </a:tc>
                <a:tc>
                  <a:txBody>
                    <a:bodyPr/>
                    <a:lstStyle/>
                    <a:p>
                      <a:pPr algn="r"/>
                      <a:r>
                        <a:rPr lang="en-US" sz="1600" dirty="0" smtClean="0"/>
                        <a:t>29/0/29</a:t>
                      </a:r>
                      <a:endParaRPr lang="en-US" sz="1600" dirty="0"/>
                    </a:p>
                  </a:txBody>
                  <a:tcPr/>
                </a:tc>
                <a:tc>
                  <a:txBody>
                    <a:bodyPr/>
                    <a:lstStyle/>
                    <a:p>
                      <a:pPr algn="r"/>
                      <a:r>
                        <a:rPr lang="en-US" sz="1600" dirty="0" smtClean="0"/>
                        <a:t>21/14/6</a:t>
                      </a:r>
                      <a:endParaRPr lang="en-US" sz="1600" dirty="0"/>
                    </a:p>
                  </a:txBody>
                  <a:tcPr/>
                </a:tc>
                <a:tc>
                  <a:txBody>
                    <a:bodyPr/>
                    <a:lstStyle/>
                    <a:p>
                      <a:pPr algn="r"/>
                      <a:r>
                        <a:rPr lang="en-US" sz="1600" dirty="0" smtClean="0"/>
                        <a:t>24/2/24</a:t>
                      </a:r>
                      <a:endParaRPr lang="en-US" sz="1600" dirty="0"/>
                    </a:p>
                  </a:txBody>
                  <a:tcPr/>
                </a:tc>
                <a:tc>
                  <a:txBody>
                    <a:bodyPr/>
                    <a:lstStyle/>
                    <a:p>
                      <a:pPr algn="r"/>
                      <a:r>
                        <a:rPr lang="en-US" sz="1600" dirty="0" smtClean="0"/>
                        <a:t>24/0/24</a:t>
                      </a:r>
                      <a:endParaRPr lang="en-US" sz="1600" dirty="0"/>
                    </a:p>
                  </a:txBody>
                  <a:tcPr/>
                </a:tc>
              </a:tr>
              <a:tr h="444081">
                <a:tc>
                  <a:txBody>
                    <a:bodyPr/>
                    <a:lstStyle/>
                    <a:p>
                      <a:r>
                        <a:rPr lang="en-US" dirty="0" smtClean="0"/>
                        <a:t>ext2</a:t>
                      </a:r>
                      <a:endParaRPr lang="en-US" dirty="0"/>
                    </a:p>
                  </a:txBody>
                  <a:tcPr/>
                </a:tc>
                <a:tc>
                  <a:txBody>
                    <a:bodyPr/>
                    <a:lstStyle/>
                    <a:p>
                      <a:pPr algn="r"/>
                      <a:r>
                        <a:rPr lang="en-US" sz="1600" dirty="0" smtClean="0"/>
                        <a:t>107/52/9</a:t>
                      </a:r>
                      <a:endParaRPr lang="en-US" sz="1600" dirty="0"/>
                    </a:p>
                  </a:txBody>
                  <a:tcPr/>
                </a:tc>
                <a:tc>
                  <a:txBody>
                    <a:bodyPr/>
                    <a:lstStyle/>
                    <a:p>
                      <a:pPr algn="r"/>
                      <a:r>
                        <a:rPr lang="en-US" sz="1600" dirty="0" smtClean="0"/>
                        <a:t>25/26/0</a:t>
                      </a:r>
                      <a:endParaRPr lang="en-US" sz="1600" dirty="0"/>
                    </a:p>
                  </a:txBody>
                  <a:tcPr/>
                </a:tc>
                <a:tc>
                  <a:txBody>
                    <a:bodyPr/>
                    <a:lstStyle/>
                    <a:p>
                      <a:pPr algn="r"/>
                      <a:r>
                        <a:rPr lang="en-US" sz="1600" dirty="0" smtClean="0"/>
                        <a:t>431/17/426</a:t>
                      </a:r>
                      <a:endParaRPr lang="en-US" sz="1600" dirty="0"/>
                    </a:p>
                  </a:txBody>
                  <a:tcPr/>
                </a:tc>
                <a:tc>
                  <a:txBody>
                    <a:bodyPr/>
                    <a:lstStyle/>
                    <a:p>
                      <a:pPr algn="r"/>
                      <a:r>
                        <a:rPr lang="en-US" sz="1600" dirty="0" smtClean="0"/>
                        <a:t>16/8/17</a:t>
                      </a:r>
                      <a:endParaRPr lang="en-US" sz="1600" dirty="0"/>
                    </a:p>
                  </a:txBody>
                  <a:tcPr/>
                </a:tc>
                <a:tc>
                  <a:txBody>
                    <a:bodyPr/>
                    <a:lstStyle/>
                    <a:p>
                      <a:pPr algn="r"/>
                      <a:r>
                        <a:rPr lang="en-US" sz="1600" dirty="0" smtClean="0"/>
                        <a:t>29/56/162</a:t>
                      </a:r>
                      <a:endParaRPr lang="en-US" sz="1600" dirty="0"/>
                    </a:p>
                  </a:txBody>
                  <a:tcPr/>
                </a:tc>
                <a:tc>
                  <a:txBody>
                    <a:bodyPr/>
                    <a:lstStyle/>
                    <a:p>
                      <a:pPr algn="r"/>
                      <a:r>
                        <a:rPr lang="en-US" sz="1600" dirty="0" smtClean="0"/>
                        <a:t>29/17/24</a:t>
                      </a:r>
                      <a:endParaRPr lang="en-US" sz="1600" dirty="0"/>
                    </a:p>
                  </a:txBody>
                  <a:tcPr/>
                </a:tc>
              </a:tr>
            </a:tbl>
          </a:graphicData>
        </a:graphic>
      </p:graphicFrame>
    </p:spTree>
    <p:extLst>
      <p:ext uri="{BB962C8B-B14F-4D97-AF65-F5344CB8AC3E}">
        <p14:creationId xmlns:p14="http://schemas.microsoft.com/office/powerpoint/2010/main" val="378181312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1831649"/>
            <a:ext cx="7408333" cy="4294514"/>
          </a:xfrm>
        </p:spPr>
        <p:txBody>
          <a:bodyPr>
            <a:normAutofit fontScale="85000" lnSpcReduction="20000"/>
          </a:bodyPr>
          <a:lstStyle/>
          <a:p>
            <a:pPr lvl="0"/>
            <a:r>
              <a:rPr lang="en-US" dirty="0"/>
              <a:t>The residual metadata varies with the file system. For example, file names may be completely or partially lost, pointers to file blocks may be overwritten.</a:t>
            </a:r>
          </a:p>
          <a:p>
            <a:pPr lvl="0"/>
            <a:r>
              <a:rPr lang="en-US" dirty="0"/>
              <a:t>Only the first block of a deleted file is identified </a:t>
            </a:r>
            <a:r>
              <a:rPr lang="en-US" dirty="0" smtClean="0"/>
              <a:t>for FAT file </a:t>
            </a:r>
            <a:r>
              <a:rPr lang="en-US" dirty="0"/>
              <a:t>systems. Some tools guess the location of the remainder of the deleted file; this strategy often leads to recovered files that are mixed from several original files.</a:t>
            </a:r>
          </a:p>
          <a:p>
            <a:pPr lvl="0"/>
            <a:r>
              <a:rPr lang="en-US" dirty="0"/>
              <a:t>The tools sometimes include blocks from active files in a recovered file.</a:t>
            </a:r>
          </a:p>
          <a:p>
            <a:pPr lvl="0"/>
            <a:r>
              <a:rPr lang="en-US" dirty="0"/>
              <a:t>The tools rarely include blocks that have never been allocated to the current file system, i.e., it is not likely that a block from a recovered file was not a part of some file.</a:t>
            </a:r>
          </a:p>
          <a:p>
            <a:pPr lvl="0"/>
            <a:r>
              <a:rPr lang="en-US" dirty="0"/>
              <a:t>Some tools attempt to identify overwritten files. The tools often identify (incorrectly) intact files as overwritten.</a:t>
            </a:r>
          </a:p>
          <a:p>
            <a:pPr lvl="0"/>
            <a:r>
              <a:rPr lang="en-US" dirty="0"/>
              <a:t>Support for </a:t>
            </a:r>
            <a:r>
              <a:rPr lang="en-US" dirty="0" err="1" smtClean="0"/>
              <a:t>ExFAT</a:t>
            </a:r>
            <a:r>
              <a:rPr lang="en-US" dirty="0" smtClean="0"/>
              <a:t>, ext3 </a:t>
            </a:r>
            <a:r>
              <a:rPr lang="en-US" dirty="0"/>
              <a:t>and ext4 is </a:t>
            </a:r>
            <a:r>
              <a:rPr lang="en-US" dirty="0" smtClean="0"/>
              <a:t>sometimes </a:t>
            </a:r>
            <a:r>
              <a:rPr lang="en-US" dirty="0"/>
              <a:t>lacking.</a:t>
            </a:r>
          </a:p>
          <a:p>
            <a:endParaRPr lang="en-US" dirty="0"/>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24CD1BA-ED2E-5C40-AF20-D0CB3AEAC02C}" type="slidenum">
              <a:rPr lang="en-US" smtClean="0"/>
              <a:t>16</a:t>
            </a:fld>
            <a:endParaRPr lang="en-US"/>
          </a:p>
        </p:txBody>
      </p:sp>
      <p:sp>
        <p:nvSpPr>
          <p:cNvPr id="6" name="Title 5"/>
          <p:cNvSpPr>
            <a:spLocks noGrp="1"/>
          </p:cNvSpPr>
          <p:nvPr>
            <p:ph type="title"/>
          </p:nvPr>
        </p:nvSpPr>
        <p:spPr/>
        <p:txBody>
          <a:bodyPr/>
          <a:lstStyle/>
          <a:p>
            <a:r>
              <a:rPr lang="en-US" dirty="0" smtClean="0"/>
              <a:t>Summary</a:t>
            </a:r>
            <a:endParaRPr lang="en-US" dirty="0"/>
          </a:p>
        </p:txBody>
      </p:sp>
    </p:spTree>
    <p:extLst>
      <p:ext uri="{BB962C8B-B14F-4D97-AF65-F5344CB8AC3E}">
        <p14:creationId xmlns:p14="http://schemas.microsoft.com/office/powerpoint/2010/main" val="35431482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r>
              <a:rPr lang="en-US" smtClean="0"/>
              <a:t>2/21/13</a:t>
            </a:r>
            <a:endParaRPr lang="en-US"/>
          </a:p>
        </p:txBody>
      </p:sp>
      <p:sp>
        <p:nvSpPr>
          <p:cNvPr id="5" name="Footer Placeholder 4"/>
          <p:cNvSpPr>
            <a:spLocks noGrp="1"/>
          </p:cNvSpPr>
          <p:nvPr>
            <p:ph type="ftr" sz="quarter" idx="11"/>
          </p:nvPr>
        </p:nvSpPr>
        <p:spPr/>
        <p:txBody>
          <a:bodyPr/>
          <a:lstStyle/>
          <a:p>
            <a:pPr>
              <a:defRPr/>
            </a:pPr>
            <a:r>
              <a:rPr lang="en-US" smtClean="0"/>
              <a:t>AAFS -- Washington</a:t>
            </a:r>
            <a:endParaRPr lang="en-US"/>
          </a:p>
        </p:txBody>
      </p:sp>
      <p:sp>
        <p:nvSpPr>
          <p:cNvPr id="6" name="Slide Number Placeholder 5"/>
          <p:cNvSpPr>
            <a:spLocks noGrp="1"/>
          </p:cNvSpPr>
          <p:nvPr>
            <p:ph type="sldNum" sz="quarter" idx="12"/>
          </p:nvPr>
        </p:nvSpPr>
        <p:spPr/>
        <p:txBody>
          <a:bodyPr/>
          <a:lstStyle/>
          <a:p>
            <a:pPr>
              <a:defRPr/>
            </a:pPr>
            <a:fld id="{9C086A95-8610-EE4D-9AB9-9505BF842EC6}" type="slidenum">
              <a:rPr lang="en-US"/>
              <a:pPr>
                <a:defRPr/>
              </a:pPr>
              <a:t>17</a:t>
            </a:fld>
            <a:endParaRPr lang="en-US"/>
          </a:p>
        </p:txBody>
      </p:sp>
      <p:sp>
        <p:nvSpPr>
          <p:cNvPr id="14745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dirty="0">
                <a:solidFill>
                  <a:schemeClr val="tx1">
                    <a:lumMod val="75000"/>
                    <a:lumOff val="25000"/>
                  </a:schemeClr>
                </a:solidFill>
                <a:ea typeface="+mj-ea"/>
                <a:cs typeface="+mj-cs"/>
              </a:rPr>
              <a:t>Project Sponsors (aka Steering Committee)</a:t>
            </a:r>
          </a:p>
        </p:txBody>
      </p:sp>
      <p:sp>
        <p:nvSpPr>
          <p:cNvPr id="37894" name="Rectangle 3"/>
          <p:cNvSpPr>
            <a:spLocks noGrp="1" noChangeArrowheads="1"/>
          </p:cNvSpPr>
          <p:nvPr>
            <p:ph type="body" idx="1"/>
          </p:nvPr>
        </p:nvSpPr>
        <p:spPr/>
        <p:txBody>
          <a:bodyPr/>
          <a:lstStyle/>
          <a:p>
            <a:pPr eaLnBrk="1" hangingPunct="1">
              <a:lnSpc>
                <a:spcPct val="80000"/>
              </a:lnSpc>
            </a:pPr>
            <a:r>
              <a:rPr lang="en-US" sz="2600" dirty="0">
                <a:ea typeface="ＭＳ Ｐゴシック" pitchFamily="34" charset="-128"/>
                <a:cs typeface="ＭＳ Ｐゴシック" pitchFamily="34" charset="-128"/>
              </a:rPr>
              <a:t>National Institute of Justice (Major funding</a:t>
            </a:r>
            <a:r>
              <a:rPr lang="en-US" sz="2600" dirty="0" smtClean="0">
                <a:ea typeface="ＭＳ Ｐゴシック" pitchFamily="34" charset="-128"/>
                <a:cs typeface="ＭＳ Ｐゴシック" pitchFamily="34" charset="-128"/>
              </a:rPr>
              <a:t>)</a:t>
            </a:r>
          </a:p>
          <a:p>
            <a:pPr>
              <a:lnSpc>
                <a:spcPct val="80000"/>
              </a:lnSpc>
            </a:pPr>
            <a:r>
              <a:rPr lang="en-US" sz="2600" dirty="0">
                <a:ea typeface="ＭＳ Ｐゴシック" pitchFamily="34" charset="-128"/>
                <a:cs typeface="ＭＳ Ｐゴシック" pitchFamily="34" charset="-128"/>
              </a:rPr>
              <a:t>Homeland Security (Major funding</a:t>
            </a:r>
            <a:r>
              <a:rPr lang="en-US" sz="2600" dirty="0" smtClean="0">
                <a:ea typeface="ＭＳ Ｐゴシック" pitchFamily="34" charset="-128"/>
                <a:cs typeface="ＭＳ Ｐゴシック" pitchFamily="34" charset="-128"/>
              </a:rPr>
              <a:t>)</a:t>
            </a:r>
            <a:endParaRPr lang="en-US" sz="2600" dirty="0">
              <a:ea typeface="ＭＳ Ｐゴシック" pitchFamily="34" charset="-128"/>
              <a:cs typeface="ＭＳ Ｐゴシック" pitchFamily="34" charset="-128"/>
            </a:endParaRPr>
          </a:p>
          <a:p>
            <a:pPr eaLnBrk="1" hangingPunct="1">
              <a:lnSpc>
                <a:spcPct val="80000"/>
              </a:lnSpc>
            </a:pPr>
            <a:r>
              <a:rPr lang="en-US" sz="2600" dirty="0">
                <a:ea typeface="ＭＳ Ｐゴシック" pitchFamily="34" charset="-128"/>
                <a:cs typeface="ＭＳ Ｐゴシック" pitchFamily="34" charset="-128"/>
              </a:rPr>
              <a:t>FBI (Additional funding)</a:t>
            </a:r>
          </a:p>
          <a:p>
            <a:pPr eaLnBrk="1" hangingPunct="1">
              <a:lnSpc>
                <a:spcPct val="80000"/>
              </a:lnSpc>
            </a:pPr>
            <a:r>
              <a:rPr lang="en-US" sz="2600" dirty="0">
                <a:ea typeface="ＭＳ Ｐゴシック" pitchFamily="34" charset="-128"/>
                <a:cs typeface="ＭＳ Ｐゴシック" pitchFamily="34" charset="-128"/>
              </a:rPr>
              <a:t>Department of Defense, DCCI (Equipment and support)</a:t>
            </a:r>
          </a:p>
          <a:p>
            <a:pPr eaLnBrk="1" hangingPunct="1">
              <a:lnSpc>
                <a:spcPct val="80000"/>
              </a:lnSpc>
            </a:pPr>
            <a:r>
              <a:rPr lang="en-US" sz="2600" dirty="0" smtClean="0">
                <a:ea typeface="ＭＳ Ｐゴシック" pitchFamily="34" charset="-128"/>
                <a:cs typeface="ＭＳ Ｐゴシック" pitchFamily="34" charset="-128"/>
              </a:rPr>
              <a:t>State </a:t>
            </a:r>
            <a:r>
              <a:rPr lang="en-US" sz="2600" dirty="0">
                <a:ea typeface="ＭＳ Ｐゴシック" pitchFamily="34" charset="-128"/>
                <a:cs typeface="ＭＳ Ｐゴシック" pitchFamily="34" charset="-128"/>
              </a:rPr>
              <a:t>&amp; Local agencies (Technical input)</a:t>
            </a:r>
          </a:p>
          <a:p>
            <a:pPr eaLnBrk="1" hangingPunct="1">
              <a:lnSpc>
                <a:spcPct val="80000"/>
              </a:lnSpc>
            </a:pPr>
            <a:r>
              <a:rPr lang="en-US" sz="2600" dirty="0" smtClean="0">
                <a:ea typeface="ＭＳ Ｐゴシック" pitchFamily="34" charset="-128"/>
                <a:cs typeface="ＭＳ Ｐゴシック" pitchFamily="34" charset="-128"/>
              </a:rPr>
              <a:t>Other federal agencies (</a:t>
            </a:r>
            <a:r>
              <a:rPr lang="en-US" sz="2600" dirty="0">
                <a:ea typeface="ＭＳ Ｐゴシック" pitchFamily="34" charset="-128"/>
                <a:cs typeface="ＭＳ Ｐゴシック" pitchFamily="34" charset="-128"/>
              </a:rPr>
              <a:t>Technical input)</a:t>
            </a:r>
          </a:p>
          <a:p>
            <a:pPr eaLnBrk="1" hangingPunct="1">
              <a:lnSpc>
                <a:spcPct val="80000"/>
              </a:lnSpc>
            </a:pPr>
            <a:r>
              <a:rPr lang="en-US" sz="2600" dirty="0">
                <a:ea typeface="ＭＳ Ｐゴシック" pitchFamily="34" charset="-128"/>
                <a:cs typeface="ＭＳ Ｐゴシック" pitchFamily="34" charset="-128"/>
              </a:rPr>
              <a:t>NIST/OLES (Program management)</a:t>
            </a:r>
          </a:p>
        </p:txBody>
      </p:sp>
    </p:spTree>
    <p:extLst>
      <p:ext uri="{BB962C8B-B14F-4D97-AF65-F5344CB8AC3E}">
        <p14:creationId xmlns:p14="http://schemas.microsoft.com/office/powerpoint/2010/main" val="36036151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p>
            <a:r>
              <a:rPr lang="en-US" dirty="0" smtClean="0"/>
              <a:t>Disclaimer</a:t>
            </a:r>
            <a:endParaRPr lang="en-US" dirty="0"/>
          </a:p>
        </p:txBody>
      </p:sp>
      <p:sp>
        <p:nvSpPr>
          <p:cNvPr id="3" name="Content Placeholder 2"/>
          <p:cNvSpPr>
            <a:spLocks noGrp="1"/>
          </p:cNvSpPr>
          <p:nvPr>
            <p:ph idx="1"/>
          </p:nvPr>
        </p:nvSpPr>
        <p:spPr>
          <a:xfrm>
            <a:off x="457200" y="1855971"/>
            <a:ext cx="8229600" cy="2652008"/>
          </a:xfrm>
        </p:spPr>
        <p:txBody>
          <a:bodyPr numCol="1">
            <a:spAutoFit/>
          </a:bodyPr>
          <a:lstStyle/>
          <a:p>
            <a:pPr>
              <a:buNone/>
            </a:pPr>
            <a:r>
              <a:rPr lang="en-US" dirty="0" smtClean="0">
                <a:ea typeface="ＭＳ Ｐゴシック" charset="-128"/>
                <a:cs typeface="ＭＳ Ｐゴシック" charset="-128"/>
              </a:rPr>
              <a:t> </a:t>
            </a:r>
            <a:r>
              <a:rPr lang="en-US" sz="2000" dirty="0" smtClean="0">
                <a:ea typeface="ＭＳ Ｐゴシック" charset="-128"/>
                <a:cs typeface="ＭＳ Ｐゴシック" charset="-128"/>
              </a:rPr>
              <a:t>Certain trade names and company products are mentioned in the text or identified. In no case does such identification imply recommendation or endorsement by the National Institute of Standards and Technology, nor does it imply that the products are necessarily the best available for the purpose.</a:t>
            </a:r>
            <a:endParaRPr lang="en-US" sz="2000" dirty="0"/>
          </a:p>
        </p:txBody>
      </p:sp>
      <p:sp>
        <p:nvSpPr>
          <p:cNvPr id="7" name="Date Placeholder 6"/>
          <p:cNvSpPr>
            <a:spLocks noGrp="1"/>
          </p:cNvSpPr>
          <p:nvPr>
            <p:ph type="dt" sz="half" idx="10"/>
          </p:nvPr>
        </p:nvSpPr>
        <p:spPr/>
        <p:txBody>
          <a:bodyPr/>
          <a:lstStyle/>
          <a:p>
            <a:r>
              <a:rPr lang="en-US" smtClean="0"/>
              <a:t>2/21/13</a:t>
            </a:r>
            <a:endParaRPr lang="en-US"/>
          </a:p>
        </p:txBody>
      </p:sp>
      <p:sp>
        <p:nvSpPr>
          <p:cNvPr id="8" name="Slide Number Placeholder 7"/>
          <p:cNvSpPr>
            <a:spLocks noGrp="1"/>
          </p:cNvSpPr>
          <p:nvPr>
            <p:ph type="sldNum" sz="quarter" idx="12"/>
          </p:nvPr>
        </p:nvSpPr>
        <p:spPr/>
        <p:txBody>
          <a:bodyPr/>
          <a:lstStyle/>
          <a:p>
            <a:fld id="{805A2BD8-5B67-3042-8B66-BDD8679F4654}" type="slidenum">
              <a:rPr lang="en-US" smtClean="0"/>
              <a:pPr/>
              <a:t>18</a:t>
            </a:fld>
            <a:endParaRPr lang="en-US"/>
          </a:p>
        </p:txBody>
      </p:sp>
      <p:sp>
        <p:nvSpPr>
          <p:cNvPr id="9" name="Footer Placeholder 8"/>
          <p:cNvSpPr>
            <a:spLocks noGrp="1"/>
          </p:cNvSpPr>
          <p:nvPr>
            <p:ph type="ftr" sz="quarter" idx="11"/>
          </p:nvPr>
        </p:nvSpPr>
        <p:spPr/>
        <p:txBody>
          <a:bodyPr/>
          <a:lstStyle/>
          <a:p>
            <a:r>
              <a:rPr lang="en-US" smtClean="0"/>
              <a:t>AAFS -- Washington</a:t>
            </a:r>
            <a:endParaRPr lang="en-US"/>
          </a:p>
        </p:txBody>
      </p:sp>
    </p:spTree>
    <p:extLst>
      <p:ext uri="{BB962C8B-B14F-4D97-AF65-F5344CB8AC3E}">
        <p14:creationId xmlns:p14="http://schemas.microsoft.com/office/powerpoint/2010/main" val="32961949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p:txBody>
          <a:bodyPr/>
          <a:lstStyle/>
          <a:p>
            <a:pPr eaLnBrk="1" hangingPunct="1"/>
            <a:r>
              <a:rPr lang="en-US" smtClean="0"/>
              <a:t>Contact Information</a:t>
            </a:r>
          </a:p>
        </p:txBody>
      </p:sp>
      <p:sp>
        <p:nvSpPr>
          <p:cNvPr id="61443" name="Date Placeholder 3"/>
          <p:cNvSpPr>
            <a:spLocks noGrp="1"/>
          </p:cNvSpPr>
          <p:nvPr>
            <p:ph type="dt" sz="quarter" idx="10"/>
          </p:nvPr>
        </p:nvSpPr>
        <p:spPr>
          <a:noFill/>
        </p:spPr>
        <p:txBody>
          <a:bodyPr/>
          <a:lstStyle/>
          <a:p>
            <a:r>
              <a:rPr lang="en-US" smtClean="0">
                <a:latin typeface="Arial" pitchFamily="34" charset="0"/>
                <a:ea typeface="ＭＳ Ｐゴシック" pitchFamily="34" charset="-128"/>
                <a:cs typeface="ＭＳ Ｐゴシック" pitchFamily="34" charset="-128"/>
              </a:rPr>
              <a:t>2/21/13</a:t>
            </a:r>
            <a:endParaRPr lang="en-US">
              <a:latin typeface="Arial" pitchFamily="34" charset="0"/>
              <a:ea typeface="ＭＳ Ｐゴシック" pitchFamily="34" charset="-128"/>
              <a:cs typeface="ＭＳ Ｐゴシック" pitchFamily="34" charset="-128"/>
            </a:endParaRPr>
          </a:p>
        </p:txBody>
      </p:sp>
      <p:sp>
        <p:nvSpPr>
          <p:cNvPr id="61444" name="Footer Placeholder 4"/>
          <p:cNvSpPr>
            <a:spLocks noGrp="1"/>
          </p:cNvSpPr>
          <p:nvPr>
            <p:ph type="ftr" sz="quarter" idx="11"/>
          </p:nvPr>
        </p:nvSpPr>
        <p:spPr>
          <a:noFill/>
        </p:spPr>
        <p:txBody>
          <a:bodyPr/>
          <a:lstStyle/>
          <a:p>
            <a:r>
              <a:rPr lang="en-US" smtClean="0">
                <a:latin typeface="Arial" pitchFamily="34" charset="0"/>
                <a:ea typeface="ＭＳ Ｐゴシック" pitchFamily="34" charset="-128"/>
                <a:cs typeface="ＭＳ Ｐゴシック" pitchFamily="34" charset="-128"/>
              </a:rPr>
              <a:t>AAFS -- Washington</a:t>
            </a:r>
            <a:endParaRPr lang="en-US">
              <a:latin typeface="Arial" pitchFamily="34" charset="0"/>
              <a:ea typeface="ＭＳ Ｐゴシック" pitchFamily="34" charset="-128"/>
              <a:cs typeface="ＭＳ Ｐゴシック" pitchFamily="34" charset="-128"/>
            </a:endParaRPr>
          </a:p>
        </p:txBody>
      </p:sp>
      <p:sp>
        <p:nvSpPr>
          <p:cNvPr id="61445" name="Slide Number Placeholder 5"/>
          <p:cNvSpPr>
            <a:spLocks noGrp="1"/>
          </p:cNvSpPr>
          <p:nvPr>
            <p:ph type="sldNum" sz="quarter" idx="12"/>
          </p:nvPr>
        </p:nvSpPr>
        <p:spPr>
          <a:noFill/>
        </p:spPr>
        <p:txBody>
          <a:bodyPr/>
          <a:lstStyle/>
          <a:p>
            <a:fld id="{F7A7EC5E-4A21-1A47-977A-B767DDA5428D}" type="slidenum">
              <a:rPr lang="en-US">
                <a:latin typeface="Arial" pitchFamily="34" charset="0"/>
                <a:ea typeface="ＭＳ Ｐゴシック" pitchFamily="34" charset="-128"/>
                <a:cs typeface="ＭＳ Ｐゴシック" pitchFamily="34" charset="-128"/>
              </a:rPr>
              <a:pPr/>
              <a:t>19</a:t>
            </a:fld>
            <a:endParaRPr lang="en-US">
              <a:latin typeface="Arial" pitchFamily="34" charset="0"/>
              <a:ea typeface="ＭＳ Ｐゴシック" pitchFamily="34" charset="-128"/>
              <a:cs typeface="ＭＳ Ｐゴシック" pitchFamily="34" charset="-128"/>
            </a:endParaRPr>
          </a:p>
        </p:txBody>
      </p:sp>
      <p:sp>
        <p:nvSpPr>
          <p:cNvPr id="61446" name="TextBox 6"/>
          <p:cNvSpPr txBox="1">
            <a:spLocks noChangeArrowheads="1"/>
          </p:cNvSpPr>
          <p:nvPr/>
        </p:nvSpPr>
        <p:spPr bwMode="auto">
          <a:xfrm>
            <a:off x="914400" y="4275138"/>
            <a:ext cx="6905625" cy="922338"/>
          </a:xfrm>
          <a:prstGeom prst="rect">
            <a:avLst/>
          </a:prstGeom>
          <a:noFill/>
          <a:ln w="9525">
            <a:noFill/>
            <a:miter lim="800000"/>
            <a:headEnd/>
            <a:tailEnd/>
          </a:ln>
        </p:spPr>
        <p:txBody>
          <a:bodyPr>
            <a:prstTxWarp prst="textNoShape">
              <a:avLst/>
            </a:prstTxWarp>
            <a:spAutoFit/>
          </a:bodyPr>
          <a:lstStyle/>
          <a:p>
            <a:r>
              <a:rPr lang="en-US" dirty="0">
                <a:latin typeface="Candara" pitchFamily="34" charset="0"/>
              </a:rPr>
              <a:t>Sue </a:t>
            </a:r>
            <a:r>
              <a:rPr lang="en-US" dirty="0" err="1">
                <a:latin typeface="Candara" pitchFamily="34" charset="0"/>
              </a:rPr>
              <a:t>Ballou</a:t>
            </a:r>
            <a:r>
              <a:rPr lang="en-US" dirty="0">
                <a:latin typeface="Candara" pitchFamily="34" charset="0"/>
              </a:rPr>
              <a:t>, Office of Law Enforcement Standards</a:t>
            </a:r>
          </a:p>
          <a:p>
            <a:r>
              <a:rPr lang="en-US" dirty="0">
                <a:latin typeface="Candara" pitchFamily="34" charset="0"/>
              </a:rPr>
              <a:t>Steering Committee representative for State/Local Law Enforcement</a:t>
            </a:r>
          </a:p>
          <a:p>
            <a:r>
              <a:rPr lang="en-US" dirty="0" err="1">
                <a:latin typeface="Candara" pitchFamily="34" charset="0"/>
              </a:rPr>
              <a:t>Susan.ballou@nist.gov</a:t>
            </a:r>
            <a:endParaRPr lang="en-US" dirty="0">
              <a:latin typeface="Candara" pitchFamily="34" charset="0"/>
            </a:endParaRPr>
          </a:p>
        </p:txBody>
      </p:sp>
      <p:sp>
        <p:nvSpPr>
          <p:cNvPr id="61447" name="TextBox 7"/>
          <p:cNvSpPr txBox="1">
            <a:spLocks noChangeArrowheads="1"/>
          </p:cNvSpPr>
          <p:nvPr/>
        </p:nvSpPr>
        <p:spPr bwMode="auto">
          <a:xfrm>
            <a:off x="1109663" y="2071688"/>
            <a:ext cx="6586537" cy="1815882"/>
          </a:xfrm>
          <a:prstGeom prst="rect">
            <a:avLst/>
          </a:prstGeom>
          <a:noFill/>
          <a:ln w="9525">
            <a:noFill/>
            <a:miter lim="800000"/>
            <a:headEnd/>
            <a:tailEnd/>
          </a:ln>
        </p:spPr>
        <p:txBody>
          <a:bodyPr>
            <a:prstTxWarp prst="textNoShape">
              <a:avLst/>
            </a:prstTxWarp>
            <a:spAutoFit/>
          </a:bodyPr>
          <a:lstStyle/>
          <a:p>
            <a:pPr algn="ctr"/>
            <a:r>
              <a:rPr lang="en-US" sz="2800" dirty="0">
                <a:latin typeface="Candara" pitchFamily="34" charset="0"/>
              </a:rPr>
              <a:t>Jim Lyle</a:t>
            </a:r>
          </a:p>
          <a:p>
            <a:pPr algn="ctr"/>
            <a:r>
              <a:rPr lang="en-US" sz="2800" dirty="0">
                <a:latin typeface="Candara" pitchFamily="34" charset="0"/>
                <a:hlinkClick r:id="rId2"/>
              </a:rPr>
              <a:t>jlyle@nist.</a:t>
            </a:r>
            <a:r>
              <a:rPr lang="en-US" sz="2800" dirty="0" smtClean="0">
                <a:latin typeface="Candara" pitchFamily="34" charset="0"/>
                <a:hlinkClick r:id="rId2"/>
              </a:rPr>
              <a:t>gov</a:t>
            </a:r>
            <a:endParaRPr lang="en-US" sz="2800" dirty="0" smtClean="0">
              <a:latin typeface="Candara" pitchFamily="34" charset="0"/>
            </a:endParaRPr>
          </a:p>
          <a:p>
            <a:pPr algn="ctr"/>
            <a:r>
              <a:rPr lang="en-US" sz="2800" dirty="0" smtClean="0">
                <a:latin typeface="Candara" pitchFamily="34" charset="0"/>
                <a:hlinkClick r:id="rId3"/>
              </a:rPr>
              <a:t>http://www.cftt.nist.gov</a:t>
            </a:r>
            <a:endParaRPr lang="en-US" sz="2800" dirty="0" smtClean="0">
              <a:latin typeface="Candara" pitchFamily="34" charset="0"/>
            </a:endParaRPr>
          </a:p>
          <a:p>
            <a:pPr algn="ctr"/>
            <a:r>
              <a:rPr lang="en-US" sz="2800" dirty="0" smtClean="0">
                <a:latin typeface="Candara" pitchFamily="34" charset="0"/>
                <a:hlinkClick r:id="rId4"/>
              </a:rPr>
              <a:t>http://www/cfreds.nist.gov</a:t>
            </a:r>
            <a:endParaRPr lang="en-US" sz="2800" dirty="0">
              <a:latin typeface="Candara" pitchFamily="34" charset="0"/>
            </a:endParaRPr>
          </a:p>
        </p:txBody>
      </p:sp>
    </p:spTree>
    <p:extLst>
      <p:ext uri="{BB962C8B-B14F-4D97-AF65-F5344CB8AC3E}">
        <p14:creationId xmlns:p14="http://schemas.microsoft.com/office/powerpoint/2010/main" val="2185668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Develop specifications for testing forensic tools</a:t>
            </a:r>
          </a:p>
          <a:p>
            <a:pPr lvl="1"/>
            <a:r>
              <a:rPr lang="en-US" dirty="0" smtClean="0"/>
              <a:t>Disk Imaging</a:t>
            </a:r>
          </a:p>
          <a:p>
            <a:pPr lvl="1"/>
            <a:r>
              <a:rPr lang="en-US" dirty="0" smtClean="0"/>
              <a:t>Write Blocking</a:t>
            </a:r>
          </a:p>
          <a:p>
            <a:pPr lvl="1"/>
            <a:r>
              <a:rPr lang="en-US" dirty="0" smtClean="0"/>
              <a:t>Drive erase for reuse</a:t>
            </a:r>
          </a:p>
          <a:p>
            <a:pPr lvl="1"/>
            <a:r>
              <a:rPr lang="en-US" dirty="0" smtClean="0"/>
              <a:t>Metadata based deleted file recovery</a:t>
            </a:r>
          </a:p>
          <a:p>
            <a:pPr lvl="1"/>
            <a:r>
              <a:rPr lang="en-US" dirty="0" smtClean="0"/>
              <a:t>Other specs in development</a:t>
            </a:r>
          </a:p>
          <a:p>
            <a:r>
              <a:rPr lang="en-US" dirty="0" smtClean="0"/>
              <a:t>Submit test reports to NIJ for publication ~90</a:t>
            </a:r>
            <a:endParaRPr lang="en-US" dirty="0"/>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224CD1BA-ED2E-5C40-AF20-D0CB3AEAC02C}" type="slidenum">
              <a:rPr lang="en-US" smtClean="0"/>
              <a:t>2</a:t>
            </a:fld>
            <a:endParaRPr lang="en-US"/>
          </a:p>
        </p:txBody>
      </p:sp>
      <p:sp>
        <p:nvSpPr>
          <p:cNvPr id="2" name="Title 1"/>
          <p:cNvSpPr>
            <a:spLocks noGrp="1"/>
          </p:cNvSpPr>
          <p:nvPr>
            <p:ph type="title"/>
          </p:nvPr>
        </p:nvSpPr>
        <p:spPr/>
        <p:txBody>
          <a:bodyPr/>
          <a:lstStyle/>
          <a:p>
            <a:r>
              <a:rPr lang="en-US" dirty="0" smtClean="0"/>
              <a:t>CFTT</a:t>
            </a:r>
            <a:endParaRPr lang="en-US" dirty="0"/>
          </a:p>
        </p:txBody>
      </p:sp>
    </p:spTree>
    <p:extLst>
      <p:ext uri="{BB962C8B-B14F-4D97-AF65-F5344CB8AC3E}">
        <p14:creationId xmlns:p14="http://schemas.microsoft.com/office/powerpoint/2010/main" val="7955894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Deleted file recovery (DFR)</a:t>
            </a:r>
          </a:p>
          <a:p>
            <a:pPr lvl="1"/>
            <a:r>
              <a:rPr lang="en-US" dirty="0" smtClean="0"/>
              <a:t>Metadata based (from directory, </a:t>
            </a:r>
            <a:r>
              <a:rPr lang="en-US" dirty="0" err="1" smtClean="0"/>
              <a:t>i</a:t>
            </a:r>
            <a:r>
              <a:rPr lang="en-US" dirty="0" smtClean="0"/>
              <a:t>-node, MFT, etc.) – now</a:t>
            </a:r>
          </a:p>
          <a:p>
            <a:pPr lvl="1"/>
            <a:r>
              <a:rPr lang="en-US" dirty="0" smtClean="0"/>
              <a:t>Signature based (aka file carving) – next</a:t>
            </a:r>
          </a:p>
          <a:p>
            <a:r>
              <a:rPr lang="en-US" dirty="0" smtClean="0"/>
              <a:t>Tested six popular tools</a:t>
            </a:r>
          </a:p>
          <a:p>
            <a:r>
              <a:rPr lang="en-US" dirty="0" smtClean="0"/>
              <a:t>Test reports are being drafted for publication later this year</a:t>
            </a:r>
            <a:endParaRPr lang="en-US" dirty="0"/>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3</a:t>
            </a:fld>
            <a:endParaRPr lang="en-US"/>
          </a:p>
        </p:txBody>
      </p:sp>
      <p:sp>
        <p:nvSpPr>
          <p:cNvPr id="2" name="Title 1"/>
          <p:cNvSpPr>
            <a:spLocks noGrp="1"/>
          </p:cNvSpPr>
          <p:nvPr>
            <p:ph type="title"/>
          </p:nvPr>
        </p:nvSpPr>
        <p:spPr/>
        <p:txBody>
          <a:bodyPr/>
          <a:lstStyle/>
          <a:p>
            <a:r>
              <a:rPr lang="en-US" dirty="0" smtClean="0"/>
              <a:t>Deleted File Recovery</a:t>
            </a:r>
            <a:endParaRPr lang="en-US" dirty="0"/>
          </a:p>
        </p:txBody>
      </p:sp>
    </p:spTree>
    <p:extLst>
      <p:ext uri="{BB962C8B-B14F-4D97-AF65-F5344CB8AC3E}">
        <p14:creationId xmlns:p14="http://schemas.microsoft.com/office/powerpoint/2010/main" val="30623346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t>The presentation will impact the forensic community by: </a:t>
            </a:r>
            <a:br>
              <a:rPr lang="en-US" dirty="0" smtClean="0"/>
            </a:br>
            <a:endParaRPr lang="en-US" dirty="0" smtClean="0"/>
          </a:p>
          <a:p>
            <a:r>
              <a:rPr lang="en-US" dirty="0" smtClean="0"/>
              <a:t>increase awareness in the community of ability of tool testing to reveal anomalies in tool behavior</a:t>
            </a:r>
          </a:p>
          <a:p>
            <a:r>
              <a:rPr lang="en-US" dirty="0" smtClean="0"/>
              <a:t>help the forensic practitioner recognize tool limitations </a:t>
            </a:r>
          </a:p>
          <a:p>
            <a:endParaRPr lang="en-US" dirty="0"/>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224CD1BA-ED2E-5C40-AF20-D0CB3AEAC02C}" type="slidenum">
              <a:rPr lang="en-US" smtClean="0"/>
              <a:t>4</a:t>
            </a:fld>
            <a:endParaRPr lang="en-US"/>
          </a:p>
        </p:txBody>
      </p:sp>
      <p:sp>
        <p:nvSpPr>
          <p:cNvPr id="2" name="Title 1"/>
          <p:cNvSpPr>
            <a:spLocks noGrp="1"/>
          </p:cNvSpPr>
          <p:nvPr>
            <p:ph type="title"/>
          </p:nvPr>
        </p:nvSpPr>
        <p:spPr/>
        <p:txBody>
          <a:bodyPr/>
          <a:lstStyle/>
          <a:p>
            <a:r>
              <a:rPr lang="en-US" dirty="0" smtClean="0"/>
              <a:t>Talk Goals</a:t>
            </a:r>
            <a:endParaRPr lang="en-US" dirty="0"/>
          </a:p>
        </p:txBody>
      </p:sp>
    </p:spTree>
    <p:extLst>
      <p:ext uri="{BB962C8B-B14F-4D97-AF65-F5344CB8AC3E}">
        <p14:creationId xmlns:p14="http://schemas.microsoft.com/office/powerpoint/2010/main" val="1280942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Metadata relationships</a:t>
            </a:r>
          </a:p>
          <a:p>
            <a:r>
              <a:rPr lang="en-US" dirty="0" smtClean="0"/>
              <a:t>Test suite</a:t>
            </a:r>
          </a:p>
          <a:p>
            <a:r>
              <a:rPr lang="en-US" dirty="0" smtClean="0"/>
              <a:t>Identifying Supported file systems</a:t>
            </a:r>
          </a:p>
          <a:p>
            <a:r>
              <a:rPr lang="en-US" dirty="0" smtClean="0"/>
              <a:t>Consider if there is fragmentation, but intact</a:t>
            </a:r>
          </a:p>
          <a:p>
            <a:r>
              <a:rPr lang="en-US" dirty="0" smtClean="0"/>
              <a:t>Overwriting</a:t>
            </a:r>
          </a:p>
          <a:p>
            <a:r>
              <a:rPr lang="en-US" dirty="0" smtClean="0"/>
              <a:t>Chaos</a:t>
            </a:r>
          </a:p>
          <a:p>
            <a:r>
              <a:rPr lang="en-US" dirty="0" smtClean="0"/>
              <a:t>Summary </a:t>
            </a:r>
            <a:endParaRPr lang="en-US" dirty="0"/>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224CD1BA-ED2E-5C40-AF20-D0CB3AEAC02C}" type="slidenum">
              <a:rPr lang="en-US" smtClean="0"/>
              <a:t>5</a:t>
            </a:fld>
            <a:endParaRPr lang="en-US"/>
          </a:p>
        </p:txBody>
      </p:sp>
      <p:sp>
        <p:nvSpPr>
          <p:cNvPr id="2" name="Title 1"/>
          <p:cNvSpPr>
            <a:spLocks noGrp="1"/>
          </p:cNvSpPr>
          <p:nvPr>
            <p:ph type="title"/>
          </p:nvPr>
        </p:nvSpPr>
        <p:spPr/>
        <p:txBody>
          <a:bodyPr/>
          <a:lstStyle/>
          <a:p>
            <a:r>
              <a:rPr lang="en-US" dirty="0" smtClean="0"/>
              <a:t>Remainder of Talk</a:t>
            </a:r>
            <a:endParaRPr lang="en-US" dirty="0"/>
          </a:p>
        </p:txBody>
      </p:sp>
    </p:spTree>
    <p:extLst>
      <p:ext uri="{BB962C8B-B14F-4D97-AF65-F5344CB8AC3E}">
        <p14:creationId xmlns:p14="http://schemas.microsoft.com/office/powerpoint/2010/main" val="1187587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Metadata relationships with data</a:t>
            </a:r>
            <a:endParaRPr lang="en-US" dirty="0"/>
          </a:p>
        </p:txBody>
      </p:sp>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5" name="Slide Number Placeholder 4"/>
          <p:cNvSpPr>
            <a:spLocks noGrp="1"/>
          </p:cNvSpPr>
          <p:nvPr>
            <p:ph type="sldNum" sz="quarter" idx="12"/>
          </p:nvPr>
        </p:nvSpPr>
        <p:spPr/>
        <p:txBody>
          <a:bodyPr/>
          <a:lstStyle/>
          <a:p>
            <a:fld id="{2AF816F5-D046-F943-A181-2D90CF2FAA22}" type="slidenum">
              <a:rPr lang="en-US" smtClean="0"/>
              <a:t>6</a:t>
            </a:fld>
            <a:endParaRPr lang="en-US"/>
          </a:p>
        </p:txBody>
      </p:sp>
      <p:graphicFrame>
        <p:nvGraphicFramePr>
          <p:cNvPr id="8" name="Content Placeholder 7"/>
          <p:cNvGraphicFramePr>
            <a:graphicFrameLocks noGrp="1"/>
          </p:cNvGraphicFramePr>
          <p:nvPr>
            <p:ph sz="quarter" idx="13"/>
            <p:extLst>
              <p:ext uri="{D42A27DB-BD31-4B8C-83A1-F6EECF244321}">
                <p14:modId xmlns:p14="http://schemas.microsoft.com/office/powerpoint/2010/main" val="525933193"/>
              </p:ext>
            </p:extLst>
          </p:nvPr>
        </p:nvGraphicFramePr>
        <p:xfrm>
          <a:off x="4800600" y="1704794"/>
          <a:ext cx="3657600" cy="1854200"/>
        </p:xfrm>
        <a:graphic>
          <a:graphicData uri="http://schemas.openxmlformats.org/drawingml/2006/table">
            <a:tbl>
              <a:tblPr firstRow="1" bandRow="1">
                <a:tableStyleId>{2D5ABB26-0587-4C30-8999-92F81FD0307C}</a:tableStyleId>
              </a:tblPr>
              <a:tblGrid>
                <a:gridCol w="3657600"/>
              </a:tblGrid>
              <a:tr h="370840">
                <a:tc>
                  <a:txBody>
                    <a:bodyPr/>
                    <a:lstStyle/>
                    <a:p>
                      <a:endParaRPr lang="en-US" dirty="0"/>
                    </a:p>
                  </a:txBody>
                  <a:tcPr/>
                </a:tc>
              </a:tr>
              <a:tr h="370840">
                <a:tc>
                  <a:txBody>
                    <a:bodyPr/>
                    <a:lstStyle/>
                    <a:p>
                      <a:endParaRPr lang="en-US" dirty="0"/>
                    </a:p>
                  </a:txBody>
                  <a:tcPr/>
                </a:tc>
              </a:tr>
              <a:tr h="370840">
                <a:tc>
                  <a:txBody>
                    <a:bodyPr/>
                    <a:lstStyle/>
                    <a:p>
                      <a:endParaRPr lang="en-US"/>
                    </a:p>
                  </a:txBody>
                  <a:tcPr/>
                </a:tc>
              </a:tr>
              <a:tr h="370840">
                <a:tc>
                  <a:txBody>
                    <a:bodyPr/>
                    <a:lstStyle/>
                    <a:p>
                      <a:endParaRPr lang="en-US"/>
                    </a:p>
                  </a:txBody>
                  <a:tcPr/>
                </a:tc>
              </a:tr>
              <a:tr h="370840">
                <a:tc>
                  <a:txBody>
                    <a:bodyPr/>
                    <a:lstStyle/>
                    <a:p>
                      <a:endParaRPr lang="en-US" dirty="0"/>
                    </a:p>
                  </a:txBody>
                  <a:tcPr/>
                </a:tc>
              </a:tr>
            </a:tbl>
          </a:graphicData>
        </a:graphic>
      </p:graphicFrame>
      <p:sp>
        <p:nvSpPr>
          <p:cNvPr id="9" name="Rectangle 8"/>
          <p:cNvSpPr/>
          <p:nvPr/>
        </p:nvSpPr>
        <p:spPr>
          <a:xfrm>
            <a:off x="1639496" y="1549810"/>
            <a:ext cx="1316624" cy="663037"/>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Active Metadata</a:t>
            </a:r>
            <a:endParaRPr lang="en-US" dirty="0"/>
          </a:p>
        </p:txBody>
      </p:sp>
      <p:sp>
        <p:nvSpPr>
          <p:cNvPr id="13" name="Rectangle 12"/>
          <p:cNvSpPr/>
          <p:nvPr/>
        </p:nvSpPr>
        <p:spPr>
          <a:xfrm>
            <a:off x="3811595" y="1549810"/>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18" name="Rectangle 17"/>
          <p:cNvSpPr/>
          <p:nvPr/>
        </p:nvSpPr>
        <p:spPr>
          <a:xfrm>
            <a:off x="5622654" y="1549810"/>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grpSp>
        <p:nvGrpSpPr>
          <p:cNvPr id="53" name="Group 52"/>
          <p:cNvGrpSpPr/>
          <p:nvPr/>
        </p:nvGrpSpPr>
        <p:grpSpPr>
          <a:xfrm>
            <a:off x="1086721" y="2743712"/>
            <a:ext cx="2724874" cy="663037"/>
            <a:chOff x="863218" y="2080675"/>
            <a:chExt cx="2724874" cy="663037"/>
          </a:xfrm>
        </p:grpSpPr>
        <p:sp>
          <p:nvSpPr>
            <p:cNvPr id="16" name="Rectangle 15"/>
            <p:cNvSpPr/>
            <p:nvPr/>
          </p:nvSpPr>
          <p:spPr>
            <a:xfrm>
              <a:off x="2660308" y="2080675"/>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26" name="Rectangle 25"/>
            <p:cNvSpPr/>
            <p:nvPr/>
          </p:nvSpPr>
          <p:spPr>
            <a:xfrm>
              <a:off x="863218" y="2080675"/>
              <a:ext cx="1316624" cy="663037"/>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Active Metadata</a:t>
              </a:r>
              <a:endParaRPr lang="en-US" dirty="0"/>
            </a:p>
          </p:txBody>
        </p:sp>
      </p:grpSp>
      <p:cxnSp>
        <p:nvCxnSpPr>
          <p:cNvPr id="28" name="Straight Arrow Connector 27"/>
          <p:cNvCxnSpPr>
            <a:stCxn id="26" idx="3"/>
            <a:endCxn id="16" idx="1"/>
          </p:cNvCxnSpPr>
          <p:nvPr/>
        </p:nvCxnSpPr>
        <p:spPr>
          <a:xfrm>
            <a:off x="2403345" y="3075231"/>
            <a:ext cx="480466" cy="0"/>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nvGrpSpPr>
          <p:cNvPr id="52" name="Group 51"/>
          <p:cNvGrpSpPr/>
          <p:nvPr/>
        </p:nvGrpSpPr>
        <p:grpSpPr>
          <a:xfrm>
            <a:off x="685800" y="3903515"/>
            <a:ext cx="4936854" cy="672375"/>
            <a:chOff x="1647589" y="2969660"/>
            <a:chExt cx="4936854" cy="672375"/>
          </a:xfrm>
        </p:grpSpPr>
        <p:sp>
          <p:nvSpPr>
            <p:cNvPr id="14" name="Rectangle 13"/>
            <p:cNvSpPr/>
            <p:nvPr/>
          </p:nvSpPr>
          <p:spPr>
            <a:xfrm>
              <a:off x="3588696" y="2978998"/>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20" name="Rectangle 19"/>
            <p:cNvSpPr/>
            <p:nvPr/>
          </p:nvSpPr>
          <p:spPr>
            <a:xfrm>
              <a:off x="5267819" y="2978998"/>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sp>
          <p:nvSpPr>
            <p:cNvPr id="25" name="Rectangle 24"/>
            <p:cNvSpPr/>
            <p:nvPr/>
          </p:nvSpPr>
          <p:spPr>
            <a:xfrm>
              <a:off x="1647589" y="2969660"/>
              <a:ext cx="1316624" cy="663037"/>
            </a:xfrm>
            <a:prstGeom prst="rec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Active Metadata</a:t>
              </a:r>
              <a:endParaRPr lang="en-US" dirty="0"/>
            </a:p>
          </p:txBody>
        </p:sp>
        <p:cxnSp>
          <p:nvCxnSpPr>
            <p:cNvPr id="34" name="Straight Arrow Connector 33"/>
            <p:cNvCxnSpPr>
              <a:stCxn id="20" idx="1"/>
              <a:endCxn id="14" idx="3"/>
            </p:cNvCxnSpPr>
            <p:nvPr/>
          </p:nvCxnSpPr>
          <p:spPr>
            <a:xfrm flipH="1">
              <a:off x="4516480" y="3310517"/>
              <a:ext cx="751339" cy="0"/>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36" name="Straight Arrow Connector 35"/>
            <p:cNvCxnSpPr>
              <a:stCxn id="25" idx="3"/>
              <a:endCxn id="14" idx="1"/>
            </p:cNvCxnSpPr>
            <p:nvPr/>
          </p:nvCxnSpPr>
          <p:spPr>
            <a:xfrm>
              <a:off x="2964213" y="3301179"/>
              <a:ext cx="624483" cy="9338"/>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51" name="Group 50"/>
          <p:cNvGrpSpPr/>
          <p:nvPr/>
        </p:nvGrpSpPr>
        <p:grpSpPr>
          <a:xfrm>
            <a:off x="3065820" y="4970412"/>
            <a:ext cx="4937828" cy="684081"/>
            <a:chOff x="1647589" y="4045895"/>
            <a:chExt cx="4937828" cy="684081"/>
          </a:xfrm>
        </p:grpSpPr>
        <p:sp>
          <p:nvSpPr>
            <p:cNvPr id="15" name="Rectangle 14"/>
            <p:cNvSpPr/>
            <p:nvPr/>
          </p:nvSpPr>
          <p:spPr>
            <a:xfrm>
              <a:off x="3498488" y="4045895"/>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sp>
          <p:nvSpPr>
            <p:cNvPr id="19" name="Rectangle 18"/>
            <p:cNvSpPr/>
            <p:nvPr/>
          </p:nvSpPr>
          <p:spPr>
            <a:xfrm>
              <a:off x="5268793" y="4066939"/>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sp>
          <p:nvSpPr>
            <p:cNvPr id="21" name="Rectangle 20"/>
            <p:cNvSpPr/>
            <p:nvPr/>
          </p:nvSpPr>
          <p:spPr>
            <a:xfrm>
              <a:off x="1647589" y="4045895"/>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cxnSp>
          <p:nvCxnSpPr>
            <p:cNvPr id="32" name="Straight Arrow Connector 31"/>
            <p:cNvCxnSpPr>
              <a:stCxn id="21" idx="3"/>
            </p:cNvCxnSpPr>
            <p:nvPr/>
          </p:nvCxnSpPr>
          <p:spPr>
            <a:xfrm>
              <a:off x="2964213" y="4377414"/>
              <a:ext cx="534275" cy="21044"/>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cxnSp>
          <p:nvCxnSpPr>
            <p:cNvPr id="46" name="Straight Arrow Connector 45"/>
            <p:cNvCxnSpPr>
              <a:stCxn id="19" idx="1"/>
              <a:endCxn id="15" idx="3"/>
            </p:cNvCxnSpPr>
            <p:nvPr/>
          </p:nvCxnSpPr>
          <p:spPr>
            <a:xfrm flipH="1" flipV="1">
              <a:off x="4426272" y="4377414"/>
              <a:ext cx="842521" cy="21044"/>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grpSp>
        <p:nvGrpSpPr>
          <p:cNvPr id="55" name="Group 54"/>
          <p:cNvGrpSpPr/>
          <p:nvPr/>
        </p:nvGrpSpPr>
        <p:grpSpPr>
          <a:xfrm>
            <a:off x="4800600" y="2743712"/>
            <a:ext cx="3086929" cy="663037"/>
            <a:chOff x="4426272" y="2080675"/>
            <a:chExt cx="3086929" cy="663037"/>
          </a:xfrm>
        </p:grpSpPr>
        <p:sp>
          <p:nvSpPr>
            <p:cNvPr id="12" name="Rectangle 11"/>
            <p:cNvSpPr/>
            <p:nvPr/>
          </p:nvSpPr>
          <p:spPr>
            <a:xfrm>
              <a:off x="6585417" y="2080675"/>
              <a:ext cx="927784" cy="663037"/>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Data</a:t>
              </a:r>
              <a:endParaRPr lang="en-US" dirty="0"/>
            </a:p>
          </p:txBody>
        </p:sp>
        <p:grpSp>
          <p:nvGrpSpPr>
            <p:cNvPr id="54" name="Group 53"/>
            <p:cNvGrpSpPr/>
            <p:nvPr/>
          </p:nvGrpSpPr>
          <p:grpSpPr>
            <a:xfrm>
              <a:off x="4426272" y="2080675"/>
              <a:ext cx="2159145" cy="663037"/>
              <a:chOff x="4426272" y="2080675"/>
              <a:chExt cx="2159145" cy="663037"/>
            </a:xfrm>
          </p:grpSpPr>
          <p:sp>
            <p:nvSpPr>
              <p:cNvPr id="17" name="Rectangle 16"/>
              <p:cNvSpPr/>
              <p:nvPr/>
            </p:nvSpPr>
            <p:spPr>
              <a:xfrm>
                <a:off x="4426272" y="2080675"/>
                <a:ext cx="1316624" cy="663037"/>
              </a:xfrm>
              <a:prstGeom prst="rect">
                <a:avLst/>
              </a:prstGeom>
              <a:solidFill>
                <a:schemeClr val="accent5">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Residual Metadata</a:t>
                </a:r>
                <a:endParaRPr lang="en-US" dirty="0"/>
              </a:p>
            </p:txBody>
          </p:sp>
          <p:cxnSp>
            <p:nvCxnSpPr>
              <p:cNvPr id="48" name="Straight Arrow Connector 47"/>
              <p:cNvCxnSpPr>
                <a:stCxn id="17" idx="3"/>
                <a:endCxn id="12" idx="1"/>
              </p:cNvCxnSpPr>
              <p:nvPr/>
            </p:nvCxnSpPr>
            <p:spPr>
              <a:xfrm>
                <a:off x="5742896" y="2412194"/>
                <a:ext cx="842521" cy="0"/>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grpSp>
      </p:grpSp>
    </p:spTree>
    <p:extLst>
      <p:ext uri="{BB962C8B-B14F-4D97-AF65-F5344CB8AC3E}">
        <p14:creationId xmlns:p14="http://schemas.microsoft.com/office/powerpoint/2010/main" val="3947374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3970638" cy="3342502"/>
          </a:xfrm>
        </p:spPr>
        <p:txBody>
          <a:bodyPr>
            <a:normAutofit fontScale="62500" lnSpcReduction="20000"/>
          </a:bodyPr>
          <a:lstStyle/>
          <a:p>
            <a:pPr marL="0" indent="0">
              <a:lnSpc>
                <a:spcPct val="120000"/>
              </a:lnSpc>
              <a:buNone/>
            </a:pPr>
            <a:r>
              <a:rPr lang="en-US" b="1" dirty="0"/>
              <a:t>DFR-01.	Recover one non-fragmented file.</a:t>
            </a:r>
          </a:p>
          <a:p>
            <a:pPr marL="0" indent="0">
              <a:lnSpc>
                <a:spcPct val="120000"/>
              </a:lnSpc>
              <a:buNone/>
            </a:pPr>
            <a:r>
              <a:rPr lang="en-US" dirty="0"/>
              <a:t>DFR-02.	Recover file with two fragments.</a:t>
            </a:r>
          </a:p>
          <a:p>
            <a:pPr marL="0" indent="0">
              <a:lnSpc>
                <a:spcPct val="120000"/>
              </a:lnSpc>
              <a:buNone/>
            </a:pPr>
            <a:r>
              <a:rPr lang="en-US" b="1" dirty="0"/>
              <a:t>DFR-03.	Recover file with multiple </a:t>
            </a:r>
            <a:r>
              <a:rPr lang="en-US" b="1" dirty="0" smtClean="0"/>
              <a:t>frags</a:t>
            </a:r>
            <a:r>
              <a:rPr lang="en-US" b="1" dirty="0"/>
              <a:t>.</a:t>
            </a:r>
          </a:p>
          <a:p>
            <a:pPr marL="0" indent="0">
              <a:lnSpc>
                <a:spcPct val="120000"/>
              </a:lnSpc>
              <a:buNone/>
            </a:pPr>
            <a:r>
              <a:rPr lang="en-US" dirty="0"/>
              <a:t>DFR-04.	Recover </a:t>
            </a:r>
            <a:r>
              <a:rPr lang="en-US" dirty="0" smtClean="0"/>
              <a:t>files with non</a:t>
            </a:r>
            <a:r>
              <a:rPr lang="en-US" dirty="0"/>
              <a:t>-ASCII </a:t>
            </a:r>
            <a:r>
              <a:rPr lang="en-US" dirty="0" smtClean="0"/>
              <a:t>names</a:t>
            </a:r>
            <a:r>
              <a:rPr lang="en-US" dirty="0"/>
              <a:t>.</a:t>
            </a:r>
          </a:p>
          <a:p>
            <a:pPr marL="0" indent="0">
              <a:lnSpc>
                <a:spcPct val="120000"/>
              </a:lnSpc>
              <a:buNone/>
            </a:pPr>
            <a:r>
              <a:rPr lang="en-US" dirty="0"/>
              <a:t>DFR-05.	Recover several fragmented files.</a:t>
            </a:r>
          </a:p>
          <a:p>
            <a:pPr marL="0" indent="0">
              <a:lnSpc>
                <a:spcPct val="120000"/>
              </a:lnSpc>
              <a:buNone/>
            </a:pPr>
            <a:r>
              <a:rPr lang="en-US" dirty="0"/>
              <a:t>DFR-06.	Recover one large file.</a:t>
            </a:r>
          </a:p>
          <a:p>
            <a:pPr marL="0" indent="0">
              <a:lnSpc>
                <a:spcPct val="120000"/>
              </a:lnSpc>
              <a:buNone/>
            </a:pPr>
            <a:r>
              <a:rPr lang="en-US" dirty="0"/>
              <a:t>DFR-07.	Recover one overwritten file.</a:t>
            </a:r>
          </a:p>
          <a:p>
            <a:pPr marL="0" indent="0">
              <a:lnSpc>
                <a:spcPct val="120000"/>
              </a:lnSpc>
              <a:buNone/>
            </a:pPr>
            <a:r>
              <a:rPr lang="en-US" dirty="0"/>
              <a:t>DFR-08.	Recover several overwritten files.</a:t>
            </a:r>
          </a:p>
          <a:p>
            <a:pPr marL="0" indent="0">
              <a:lnSpc>
                <a:spcPct val="120000"/>
              </a:lnSpc>
              <a:buNone/>
            </a:pPr>
            <a:r>
              <a:rPr lang="en-US" dirty="0"/>
              <a:t>DFR-09.	Recover </a:t>
            </a:r>
            <a:r>
              <a:rPr lang="en-US" dirty="0" smtClean="0"/>
              <a:t>1000 files </a:t>
            </a:r>
            <a:r>
              <a:rPr lang="en-US" dirty="0"/>
              <a:t>no overwrite.</a:t>
            </a:r>
          </a:p>
          <a:p>
            <a:pPr marL="0" indent="0">
              <a:lnSpc>
                <a:spcPct val="120000"/>
              </a:lnSpc>
              <a:buNone/>
            </a:pPr>
            <a:endParaRPr lang="en-US" dirty="0"/>
          </a:p>
        </p:txBody>
      </p:sp>
      <p:sp>
        <p:nvSpPr>
          <p:cNvPr id="4" name="Date Placeholder 3"/>
          <p:cNvSpPr>
            <a:spLocks noGrp="1"/>
          </p:cNvSpPr>
          <p:nvPr>
            <p:ph type="dt" sz="half" idx="10"/>
          </p:nvPr>
        </p:nvSpPr>
        <p:spPr/>
        <p:txBody>
          <a:bodyPr/>
          <a:lstStyle/>
          <a:p>
            <a:r>
              <a:rPr lang="en-US" smtClean="0"/>
              <a:t>2/21/13</a:t>
            </a:r>
            <a:endParaRPr lang="en-US"/>
          </a:p>
        </p:txBody>
      </p:sp>
      <p:sp>
        <p:nvSpPr>
          <p:cNvPr id="5" name="Footer Placeholder 4"/>
          <p:cNvSpPr>
            <a:spLocks noGrp="1"/>
          </p:cNvSpPr>
          <p:nvPr>
            <p:ph type="ftr" sz="quarter" idx="11"/>
          </p:nvPr>
        </p:nvSpPr>
        <p:spPr/>
        <p:txBody>
          <a:bodyPr/>
          <a:lstStyle/>
          <a:p>
            <a:r>
              <a:rPr lang="en-US" smtClean="0"/>
              <a:t>AAFS -- Washington</a:t>
            </a:r>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7</a:t>
            </a:fld>
            <a:endParaRPr lang="en-US"/>
          </a:p>
        </p:txBody>
      </p:sp>
      <p:sp>
        <p:nvSpPr>
          <p:cNvPr id="2" name="Title 1"/>
          <p:cNvSpPr>
            <a:spLocks noGrp="1"/>
          </p:cNvSpPr>
          <p:nvPr>
            <p:ph type="title"/>
          </p:nvPr>
        </p:nvSpPr>
        <p:spPr/>
        <p:txBody>
          <a:bodyPr/>
          <a:lstStyle/>
          <a:p>
            <a:r>
              <a:rPr lang="en-US" dirty="0" smtClean="0"/>
              <a:t>17 </a:t>
            </a:r>
            <a:r>
              <a:rPr lang="en-US" dirty="0" err="1" smtClean="0"/>
              <a:t>BaseTest</a:t>
            </a:r>
            <a:r>
              <a:rPr lang="en-US" dirty="0" smtClean="0"/>
              <a:t> Cases</a:t>
            </a:r>
            <a:endParaRPr lang="en-US" dirty="0"/>
          </a:p>
        </p:txBody>
      </p:sp>
      <p:sp>
        <p:nvSpPr>
          <p:cNvPr id="7" name="TextBox 6"/>
          <p:cNvSpPr txBox="1"/>
          <p:nvPr/>
        </p:nvSpPr>
        <p:spPr>
          <a:xfrm>
            <a:off x="4489622" y="1915983"/>
            <a:ext cx="3961026" cy="2062103"/>
          </a:xfrm>
          <a:prstGeom prst="rect">
            <a:avLst/>
          </a:prstGeom>
          <a:noFill/>
        </p:spPr>
        <p:txBody>
          <a:bodyPr wrap="square" rtlCol="0">
            <a:spAutoFit/>
          </a:bodyPr>
          <a:lstStyle/>
          <a:p>
            <a:r>
              <a:rPr lang="en-US" sz="1600" dirty="0"/>
              <a:t>DFR-10.	Recover </a:t>
            </a:r>
            <a:r>
              <a:rPr lang="en-US" sz="1600" dirty="0" smtClean="0"/>
              <a:t>1000  </a:t>
            </a:r>
            <a:r>
              <a:rPr lang="en-US" sz="1600" dirty="0"/>
              <a:t>files</a:t>
            </a:r>
            <a:r>
              <a:rPr lang="en-US" sz="1600" dirty="0" smtClean="0"/>
              <a:t>, overwritten</a:t>
            </a:r>
            <a:r>
              <a:rPr lang="en-US" sz="1600" dirty="0"/>
              <a:t>.</a:t>
            </a:r>
          </a:p>
          <a:p>
            <a:r>
              <a:rPr lang="en-US" sz="1600" dirty="0"/>
              <a:t>DFR-11.	Recover one </a:t>
            </a:r>
            <a:r>
              <a:rPr lang="en-US" sz="1600" dirty="0" smtClean="0"/>
              <a:t>directory</a:t>
            </a:r>
            <a:r>
              <a:rPr lang="en-US" sz="1600" dirty="0"/>
              <a:t>.</a:t>
            </a:r>
          </a:p>
          <a:p>
            <a:r>
              <a:rPr lang="en-US" sz="1600" dirty="0"/>
              <a:t>DFR-12.	Recover </a:t>
            </a:r>
            <a:r>
              <a:rPr lang="en-US" sz="1600" dirty="0" smtClean="0"/>
              <a:t>multiple directories.</a:t>
            </a:r>
            <a:endParaRPr lang="en-US" sz="1600" dirty="0"/>
          </a:p>
          <a:p>
            <a:r>
              <a:rPr lang="en-US" sz="1600" dirty="0"/>
              <a:t>DFR-13.	Recover random </a:t>
            </a:r>
            <a:r>
              <a:rPr lang="en-US" sz="1600" dirty="0" smtClean="0"/>
              <a:t>activity</a:t>
            </a:r>
            <a:r>
              <a:rPr lang="en-US" sz="1600" dirty="0"/>
              <a:t>.</a:t>
            </a:r>
          </a:p>
          <a:p>
            <a:r>
              <a:rPr lang="en-US" sz="1600" dirty="0"/>
              <a:t>DFR-14.	Recover other file system object.</a:t>
            </a:r>
          </a:p>
          <a:p>
            <a:r>
              <a:rPr lang="en-US" sz="1600" dirty="0"/>
              <a:t>DFR-15.	List one of each </a:t>
            </a:r>
            <a:r>
              <a:rPr lang="en-US" sz="1600" dirty="0" smtClean="0"/>
              <a:t>object</a:t>
            </a:r>
            <a:r>
              <a:rPr lang="en-US" sz="1600" dirty="0"/>
              <a:t>.</a:t>
            </a:r>
          </a:p>
          <a:p>
            <a:r>
              <a:rPr lang="en-US" sz="1600" dirty="0"/>
              <a:t>DFR-16.	List a large number of files.</a:t>
            </a:r>
          </a:p>
          <a:p>
            <a:r>
              <a:rPr lang="en-US" sz="1600" dirty="0"/>
              <a:t>DFR-17.	List deep file paths.</a:t>
            </a:r>
          </a:p>
        </p:txBody>
      </p:sp>
      <p:sp>
        <p:nvSpPr>
          <p:cNvPr id="8" name="TextBox 7"/>
          <p:cNvSpPr txBox="1"/>
          <p:nvPr/>
        </p:nvSpPr>
        <p:spPr>
          <a:xfrm>
            <a:off x="1042940" y="4590876"/>
            <a:ext cx="3095719" cy="1477328"/>
          </a:xfrm>
          <a:prstGeom prst="rect">
            <a:avLst/>
          </a:prstGeom>
          <a:noFill/>
        </p:spPr>
        <p:txBody>
          <a:bodyPr wrap="none" rtlCol="0">
            <a:spAutoFit/>
          </a:bodyPr>
          <a:lstStyle/>
          <a:p>
            <a:r>
              <a:rPr lang="en-US" dirty="0" smtClean="0"/>
              <a:t>At least 4 images per case:</a:t>
            </a:r>
          </a:p>
          <a:p>
            <a:pPr marL="342900" indent="-342900">
              <a:buFont typeface="+mj-lt"/>
              <a:buAutoNum type="arabicPeriod"/>
            </a:pPr>
            <a:r>
              <a:rPr lang="en-US" dirty="0" smtClean="0"/>
              <a:t>FAT: FAT12, FAT16 &amp; FAT32</a:t>
            </a:r>
          </a:p>
          <a:p>
            <a:pPr marL="342900" indent="-342900">
              <a:buFont typeface="+mj-lt"/>
              <a:buAutoNum type="arabicPeriod"/>
            </a:pPr>
            <a:r>
              <a:rPr lang="en-US" dirty="0" err="1" smtClean="0"/>
              <a:t>ExFAT</a:t>
            </a:r>
            <a:endParaRPr lang="en-US" dirty="0" smtClean="0"/>
          </a:p>
          <a:p>
            <a:pPr marL="342900" indent="-342900">
              <a:buFont typeface="+mj-lt"/>
              <a:buAutoNum type="arabicPeriod"/>
            </a:pPr>
            <a:r>
              <a:rPr lang="en-US" dirty="0" smtClean="0"/>
              <a:t>NTFS</a:t>
            </a:r>
          </a:p>
          <a:p>
            <a:pPr marL="342900" indent="-342900">
              <a:buFont typeface="+mj-lt"/>
              <a:buAutoNum type="arabicPeriod"/>
            </a:pPr>
            <a:r>
              <a:rPr lang="en-US" dirty="0" smtClean="0"/>
              <a:t>EXT: ext2, ext3 &amp; ext4</a:t>
            </a:r>
            <a:endParaRPr lang="en-US" dirty="0"/>
          </a:p>
        </p:txBody>
      </p:sp>
      <p:sp>
        <p:nvSpPr>
          <p:cNvPr id="9" name="TextBox 8"/>
          <p:cNvSpPr txBox="1"/>
          <p:nvPr/>
        </p:nvSpPr>
        <p:spPr>
          <a:xfrm>
            <a:off x="4792541" y="4590876"/>
            <a:ext cx="2454518" cy="1477328"/>
          </a:xfrm>
          <a:prstGeom prst="rect">
            <a:avLst/>
          </a:prstGeom>
          <a:noFill/>
        </p:spPr>
        <p:txBody>
          <a:bodyPr wrap="none" rtlCol="0">
            <a:spAutoFit/>
          </a:bodyPr>
          <a:lstStyle/>
          <a:p>
            <a:r>
              <a:rPr lang="en-US" dirty="0" smtClean="0"/>
              <a:t>Some one-off images:</a:t>
            </a:r>
          </a:p>
          <a:p>
            <a:pPr marL="285750" indent="-285750">
              <a:buFont typeface="Arial"/>
              <a:buChar char="•"/>
            </a:pPr>
            <a:r>
              <a:rPr lang="en-US" dirty="0" smtClean="0"/>
              <a:t>NTFS compressed</a:t>
            </a:r>
          </a:p>
          <a:p>
            <a:pPr marL="285750" indent="-285750">
              <a:buFont typeface="Arial"/>
              <a:buChar char="•"/>
            </a:pPr>
            <a:r>
              <a:rPr lang="en-US" dirty="0" smtClean="0"/>
              <a:t>NTFS file in MFT</a:t>
            </a:r>
          </a:p>
          <a:p>
            <a:pPr marL="285750" indent="-285750">
              <a:buFont typeface="Arial"/>
              <a:buChar char="•"/>
            </a:pPr>
            <a:r>
              <a:rPr lang="en-US" dirty="0" smtClean="0"/>
              <a:t>HFS+ file listing</a:t>
            </a:r>
          </a:p>
          <a:p>
            <a:pPr marL="285750" indent="-285750">
              <a:buFont typeface="Arial"/>
              <a:buChar char="•"/>
            </a:pPr>
            <a:r>
              <a:rPr lang="en-US" dirty="0" smtClean="0"/>
              <a:t>Recycle bin/trash can</a:t>
            </a:r>
            <a:endParaRPr lang="en-US" dirty="0"/>
          </a:p>
        </p:txBody>
      </p:sp>
    </p:spTree>
    <p:extLst>
      <p:ext uri="{BB962C8B-B14F-4D97-AF65-F5344CB8AC3E}">
        <p14:creationId xmlns:p14="http://schemas.microsoft.com/office/powerpoint/2010/main" val="19435396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Supported File Systems</a:t>
            </a:r>
            <a:endParaRPr lang="en-US" dirty="0"/>
          </a:p>
        </p:txBody>
      </p:sp>
      <p:sp>
        <p:nvSpPr>
          <p:cNvPr id="5" name="Date Placeholder 4"/>
          <p:cNvSpPr>
            <a:spLocks noGrp="1"/>
          </p:cNvSpPr>
          <p:nvPr>
            <p:ph type="dt" sz="half" idx="10"/>
          </p:nvPr>
        </p:nvSpPr>
        <p:spPr/>
        <p:txBody>
          <a:bodyPr/>
          <a:lstStyle/>
          <a:p>
            <a:r>
              <a:rPr lang="en-US" smtClean="0"/>
              <a:t>2/21/13</a:t>
            </a:r>
            <a:endParaRPr lang="en-US"/>
          </a:p>
        </p:txBody>
      </p:sp>
      <p:sp>
        <p:nvSpPr>
          <p:cNvPr id="6" name="Footer Placeholder 5"/>
          <p:cNvSpPr>
            <a:spLocks noGrp="1"/>
          </p:cNvSpPr>
          <p:nvPr>
            <p:ph type="ftr" sz="quarter" idx="11"/>
          </p:nvPr>
        </p:nvSpPr>
        <p:spPr/>
        <p:txBody>
          <a:bodyPr/>
          <a:lstStyle/>
          <a:p>
            <a:r>
              <a:rPr lang="en-US" smtClean="0"/>
              <a:t>AAFS -- Washington</a:t>
            </a:r>
            <a:endParaRPr lang="en-US"/>
          </a:p>
        </p:txBody>
      </p:sp>
      <p:sp>
        <p:nvSpPr>
          <p:cNvPr id="7" name="Slide Number Placeholder 6"/>
          <p:cNvSpPr>
            <a:spLocks noGrp="1"/>
          </p:cNvSpPr>
          <p:nvPr>
            <p:ph type="sldNum" sz="quarter" idx="12"/>
          </p:nvPr>
        </p:nvSpPr>
        <p:spPr/>
        <p:txBody>
          <a:bodyPr/>
          <a:lstStyle/>
          <a:p>
            <a:fld id="{224CD1BA-ED2E-5C40-AF20-D0CB3AEAC02C}" type="slidenum">
              <a:rPr lang="en-US" smtClean="0"/>
              <a:t>8</a:t>
            </a:fld>
            <a:endParaRPr lang="en-US"/>
          </a:p>
        </p:txBody>
      </p:sp>
      <p:graphicFrame>
        <p:nvGraphicFramePr>
          <p:cNvPr id="4" name="Table 3"/>
          <p:cNvGraphicFramePr>
            <a:graphicFrameLocks noGrp="1"/>
          </p:cNvGraphicFramePr>
          <p:nvPr>
            <p:extLst>
              <p:ext uri="{D42A27DB-BD31-4B8C-83A1-F6EECF244321}">
                <p14:modId xmlns:p14="http://schemas.microsoft.com/office/powerpoint/2010/main" val="1511886285"/>
              </p:ext>
            </p:extLst>
          </p:nvPr>
        </p:nvGraphicFramePr>
        <p:xfrm>
          <a:off x="1433663" y="3033621"/>
          <a:ext cx="6095999" cy="2966720"/>
        </p:xfrm>
        <a:graphic>
          <a:graphicData uri="http://schemas.openxmlformats.org/drawingml/2006/table">
            <a:tbl>
              <a:tblPr firstRow="1" bandRow="1">
                <a:tableStyleId>{5C22544A-7EE6-4342-B048-85BDC9FD1C3A}</a:tableStyleId>
              </a:tblPr>
              <a:tblGrid>
                <a:gridCol w="870857"/>
                <a:gridCol w="870857"/>
                <a:gridCol w="870857"/>
                <a:gridCol w="870857"/>
                <a:gridCol w="870857"/>
                <a:gridCol w="870857"/>
                <a:gridCol w="870857"/>
              </a:tblGrid>
              <a:tr h="370840">
                <a:tc>
                  <a:txBody>
                    <a:bodyPr/>
                    <a:lstStyle/>
                    <a:p>
                      <a:r>
                        <a:rPr lang="en-US" dirty="0" smtClean="0"/>
                        <a:t>FS</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r>
                        <a:rPr lang="en-US" dirty="0" smtClean="0"/>
                        <a:t>6</a:t>
                      </a:r>
                      <a:endParaRPr lang="en-US" dirty="0"/>
                    </a:p>
                  </a:txBody>
                  <a:tcPr/>
                </a:tc>
              </a:tr>
              <a:tr h="370840">
                <a:tc>
                  <a:txBody>
                    <a:bodyPr/>
                    <a:lstStyle/>
                    <a:p>
                      <a:r>
                        <a:rPr lang="en-US" dirty="0" smtClean="0"/>
                        <a:t>ext2</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r>
              <a:tr h="370840">
                <a:tc>
                  <a:txBody>
                    <a:bodyPr/>
                    <a:lstStyle/>
                    <a:p>
                      <a:r>
                        <a:rPr lang="en-US" dirty="0" smtClean="0"/>
                        <a:t>ext3</a:t>
                      </a: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r>
              <a:tr h="370840">
                <a:tc>
                  <a:txBody>
                    <a:bodyPr/>
                    <a:lstStyle/>
                    <a:p>
                      <a:r>
                        <a:rPr lang="en-US" dirty="0" smtClean="0"/>
                        <a:t>ext4</a:t>
                      </a:r>
                      <a:endParaRPr lang="en-US" dirty="0"/>
                    </a:p>
                  </a:txBody>
                  <a:tcPr/>
                </a:tc>
                <a:tc>
                  <a:txBody>
                    <a:bodyPr/>
                    <a:lstStyle/>
                    <a:p>
                      <a:pPr algn="ctr"/>
                      <a:endParaRPr lang="en-US"/>
                    </a:p>
                  </a:txBody>
                  <a:tcPr/>
                </a:tc>
                <a:tc>
                  <a:txBody>
                    <a:bodyPr/>
                    <a:lstStyle/>
                    <a:p>
                      <a:pPr algn="ctr"/>
                      <a:endParaRPr lang="en-US" dirty="0"/>
                    </a:p>
                  </a:txBody>
                  <a:tcPr/>
                </a:tc>
                <a:tc>
                  <a:txBody>
                    <a:bodyPr/>
                    <a:lstStyle/>
                    <a:p>
                      <a:pPr algn="ctr"/>
                      <a:endParaRPr lang="en-US" dirty="0"/>
                    </a:p>
                  </a:txBody>
                  <a:tcPr/>
                </a:tc>
                <a:tc>
                  <a:txBody>
                    <a:bodyPr/>
                    <a:lstStyle/>
                    <a:p>
                      <a:pPr algn="ctr"/>
                      <a:endParaRPr lang="en-US"/>
                    </a:p>
                  </a:txBody>
                  <a:tcPr/>
                </a:tc>
                <a:tc>
                  <a:txBody>
                    <a:bodyPr/>
                    <a:lstStyle/>
                    <a:p>
                      <a:pPr algn="ctr"/>
                      <a:endParaRPr lang="en-US"/>
                    </a:p>
                  </a:txBody>
                  <a:tcPr/>
                </a:tc>
                <a:tc>
                  <a:txBody>
                    <a:bodyPr/>
                    <a:lstStyle/>
                    <a:p>
                      <a:pPr algn="ctr"/>
                      <a:endParaRPr lang="en-US"/>
                    </a:p>
                  </a:txBody>
                  <a:tcPr/>
                </a:tc>
              </a:tr>
              <a:tr h="370840">
                <a:tc>
                  <a:txBody>
                    <a:bodyPr/>
                    <a:lstStyle/>
                    <a:p>
                      <a:r>
                        <a:rPr lang="en-US" dirty="0" smtClean="0"/>
                        <a:t>FAT</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latin typeface="Zapf Dingbats"/>
                          <a:ea typeface="Zapf Dingbats"/>
                          <a:cs typeface="Zapf Dingbats"/>
                          <a:sym typeface="Zapf Dingbats"/>
                        </a:rPr>
                        <a:t>✔</a:t>
                      </a:r>
                      <a:endParaRPr lang="en-US" dirty="0" smtClean="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r>
              <a:tr h="370840">
                <a:tc>
                  <a:txBody>
                    <a:bodyPr/>
                    <a:lstStyle/>
                    <a:p>
                      <a:r>
                        <a:rPr lang="en-US" dirty="0" smtClean="0"/>
                        <a:t>NTFS</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r>
              <a:tr h="370840">
                <a:tc>
                  <a:txBody>
                    <a:bodyPr/>
                    <a:lstStyle/>
                    <a:p>
                      <a:r>
                        <a:rPr lang="en-US" dirty="0" err="1" smtClean="0"/>
                        <a:t>ExFAT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c>
                  <a:txBody>
                    <a:bodyPr/>
                    <a:lstStyle/>
                    <a:p>
                      <a:pPr algn="ctr"/>
                      <a:endParaRPr lang="en-US"/>
                    </a:p>
                  </a:txBody>
                  <a:tcPr/>
                </a:tc>
                <a:tc>
                  <a:txBody>
                    <a:bodyPr/>
                    <a:lstStyle/>
                    <a:p>
                      <a:pPr algn="ctr"/>
                      <a:endParaRPr lang="en-US" dirty="0"/>
                    </a:p>
                  </a:txBody>
                  <a:tcPr/>
                </a:tc>
                <a:tc>
                  <a:txBody>
                    <a:bodyPr/>
                    <a:lstStyle/>
                    <a:p>
                      <a:pPr algn="ctr"/>
                      <a:r>
                        <a:rPr lang="en-US" dirty="0" smtClean="0">
                          <a:latin typeface="Zapf Dingbats"/>
                          <a:ea typeface="Zapf Dingbats"/>
                          <a:cs typeface="Zapf Dingbats"/>
                          <a:sym typeface="Zapf Dingbats"/>
                        </a:rPr>
                        <a:t>✔</a:t>
                      </a:r>
                      <a:endParaRPr lang="en-US" dirty="0"/>
                    </a:p>
                  </a:txBody>
                  <a:tcPr/>
                </a:tc>
              </a:tr>
              <a:tr h="370840">
                <a:tc>
                  <a:txBody>
                    <a:bodyPr/>
                    <a:lstStyle/>
                    <a:p>
                      <a:r>
                        <a:rPr lang="en-US" dirty="0" smtClean="0"/>
                        <a:t>HFS+</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
        <p:nvSpPr>
          <p:cNvPr id="3" name="TextBox 2"/>
          <p:cNvSpPr txBox="1"/>
          <p:nvPr/>
        </p:nvSpPr>
        <p:spPr>
          <a:xfrm>
            <a:off x="1433663" y="1704946"/>
            <a:ext cx="6095999" cy="923330"/>
          </a:xfrm>
          <a:prstGeom prst="rect">
            <a:avLst/>
          </a:prstGeom>
          <a:noFill/>
        </p:spPr>
        <p:txBody>
          <a:bodyPr wrap="square" rtlCol="0">
            <a:spAutoFit/>
          </a:bodyPr>
          <a:lstStyle/>
          <a:p>
            <a:r>
              <a:rPr lang="en-US" dirty="0" smtClean="0"/>
              <a:t>Determine supported file systems by trying a simple case –</a:t>
            </a:r>
          </a:p>
          <a:p>
            <a:endParaRPr lang="en-US" dirty="0"/>
          </a:p>
          <a:p>
            <a:r>
              <a:rPr lang="en-US" dirty="0" smtClean="0"/>
              <a:t>Delete a single file, see if the six tools recovers anything</a:t>
            </a:r>
            <a:endParaRPr lang="en-US" dirty="0"/>
          </a:p>
        </p:txBody>
      </p:sp>
    </p:spTree>
    <p:extLst>
      <p:ext uri="{BB962C8B-B14F-4D97-AF65-F5344CB8AC3E}">
        <p14:creationId xmlns:p14="http://schemas.microsoft.com/office/powerpoint/2010/main" val="4107411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780969731"/>
              </p:ext>
            </p:extLst>
          </p:nvPr>
        </p:nvGraphicFramePr>
        <p:xfrm>
          <a:off x="1205582" y="2678868"/>
          <a:ext cx="7612064" cy="370840"/>
        </p:xfrm>
        <a:graphic>
          <a:graphicData uri="http://schemas.openxmlformats.org/drawingml/2006/table">
            <a:tbl>
              <a:tblPr firstRow="1" bandRow="1">
                <a:tableStyleId>{5C22544A-7EE6-4342-B048-85BDC9FD1C3A}</a:tableStyleId>
              </a:tblPr>
              <a:tblGrid>
                <a:gridCol w="951508"/>
                <a:gridCol w="951508"/>
                <a:gridCol w="951508"/>
                <a:gridCol w="951508"/>
                <a:gridCol w="951508"/>
                <a:gridCol w="951508"/>
                <a:gridCol w="951508"/>
                <a:gridCol w="951508"/>
              </a:tblGrid>
              <a:tr h="370840">
                <a:tc>
                  <a:txBody>
                    <a:bodyPr/>
                    <a:lstStyle/>
                    <a:p>
                      <a:r>
                        <a:rPr lang="en-US" dirty="0" smtClean="0"/>
                        <a:t>A</a:t>
                      </a:r>
                      <a:endParaRPr lang="en-US" dirty="0"/>
                    </a:p>
                  </a:txBody>
                  <a:tcPr>
                    <a:solidFill>
                      <a:schemeClr val="accent2"/>
                    </a:solidFill>
                  </a:tcPr>
                </a:tc>
                <a:tc>
                  <a:txBody>
                    <a:bodyPr/>
                    <a:lstStyle/>
                    <a:p>
                      <a:r>
                        <a:rPr lang="en-US" dirty="0" smtClean="0"/>
                        <a:t>B1</a:t>
                      </a:r>
                      <a:endParaRPr lang="en-US" dirty="0"/>
                    </a:p>
                  </a:txBody>
                  <a:tcPr>
                    <a:solidFill>
                      <a:schemeClr val="accent5"/>
                    </a:solidFill>
                  </a:tcPr>
                </a:tc>
                <a:tc>
                  <a:txBody>
                    <a:bodyPr/>
                    <a:lstStyle/>
                    <a:p>
                      <a:r>
                        <a:rPr lang="en-US" dirty="0" smtClean="0"/>
                        <a:t>C</a:t>
                      </a:r>
                      <a:endParaRPr lang="en-US" dirty="0"/>
                    </a:p>
                  </a:txBody>
                  <a:tcPr>
                    <a:solidFill>
                      <a:schemeClr val="accent2"/>
                    </a:solidFill>
                  </a:tcPr>
                </a:tc>
                <a:tc>
                  <a:txBody>
                    <a:bodyPr/>
                    <a:lstStyle/>
                    <a:p>
                      <a:r>
                        <a:rPr lang="en-US" dirty="0" smtClean="0"/>
                        <a:t>B2</a:t>
                      </a:r>
                      <a:endParaRPr lang="en-US" dirty="0"/>
                    </a:p>
                  </a:txBody>
                  <a:tcPr>
                    <a:solidFill>
                      <a:schemeClr val="accent5"/>
                    </a:solidFill>
                  </a:tcPr>
                </a:tc>
                <a:tc>
                  <a:txBody>
                    <a:bodyPr/>
                    <a:lstStyle/>
                    <a:p>
                      <a:r>
                        <a:rPr lang="en-US" dirty="0" smtClean="0"/>
                        <a:t>D</a:t>
                      </a:r>
                      <a:endParaRPr lang="en-US" dirty="0"/>
                    </a:p>
                  </a:txBody>
                  <a:tcPr>
                    <a:solidFill>
                      <a:schemeClr val="accent2"/>
                    </a:solidFill>
                  </a:tcPr>
                </a:tc>
                <a:tc>
                  <a:txBody>
                    <a:bodyPr/>
                    <a:lstStyle/>
                    <a:p>
                      <a:r>
                        <a:rPr lang="en-US" dirty="0" smtClean="0"/>
                        <a:t>B3</a:t>
                      </a:r>
                      <a:endParaRPr lang="en-US" dirty="0"/>
                    </a:p>
                  </a:txBody>
                  <a:tcPr>
                    <a:solidFill>
                      <a:schemeClr val="accent5"/>
                    </a:solidFill>
                  </a:tcPr>
                </a:tc>
                <a:tc>
                  <a:txBody>
                    <a:bodyPr/>
                    <a:lstStyle/>
                    <a:p>
                      <a:r>
                        <a:rPr lang="en-US" dirty="0" smtClean="0"/>
                        <a:t>E</a:t>
                      </a:r>
                      <a:endParaRPr lang="en-US" dirty="0"/>
                    </a:p>
                  </a:txBody>
                  <a:tcPr>
                    <a:solidFill>
                      <a:schemeClr val="accent2"/>
                    </a:solidFill>
                  </a:tcPr>
                </a:tc>
                <a:tc>
                  <a:txBody>
                    <a:bodyPr/>
                    <a:lstStyle/>
                    <a:p>
                      <a:r>
                        <a:rPr lang="en-US" dirty="0" smtClean="0"/>
                        <a:t>B4</a:t>
                      </a:r>
                      <a:endParaRPr lang="en-US" dirty="0"/>
                    </a:p>
                  </a:txBody>
                  <a:tcPr>
                    <a:solidFill>
                      <a:schemeClr val="accent5"/>
                    </a:solidFill>
                  </a:tcPr>
                </a:tc>
              </a:tr>
            </a:tbl>
          </a:graphicData>
        </a:graphic>
      </p:graphicFrame>
      <p:sp>
        <p:nvSpPr>
          <p:cNvPr id="3" name="Date Placeholder 2"/>
          <p:cNvSpPr>
            <a:spLocks noGrp="1"/>
          </p:cNvSpPr>
          <p:nvPr>
            <p:ph type="dt" sz="half" idx="10"/>
          </p:nvPr>
        </p:nvSpPr>
        <p:spPr/>
        <p:txBody>
          <a:bodyPr/>
          <a:lstStyle/>
          <a:p>
            <a:r>
              <a:rPr lang="en-US" smtClean="0"/>
              <a:t>2/21/13</a:t>
            </a:r>
            <a:endParaRPr lang="en-US"/>
          </a:p>
        </p:txBody>
      </p:sp>
      <p:sp>
        <p:nvSpPr>
          <p:cNvPr id="4" name="Footer Placeholder 3"/>
          <p:cNvSpPr>
            <a:spLocks noGrp="1"/>
          </p:cNvSpPr>
          <p:nvPr>
            <p:ph type="ftr" sz="quarter" idx="11"/>
          </p:nvPr>
        </p:nvSpPr>
        <p:spPr/>
        <p:txBody>
          <a:bodyPr/>
          <a:lstStyle/>
          <a:p>
            <a:r>
              <a:rPr lang="en-US" smtClean="0"/>
              <a:t>AAFS -- Washington</a:t>
            </a:r>
            <a:endParaRPr lang="en-US"/>
          </a:p>
        </p:txBody>
      </p:sp>
      <p:sp>
        <p:nvSpPr>
          <p:cNvPr id="9" name="Slide Number Placeholder 8"/>
          <p:cNvSpPr>
            <a:spLocks noGrp="1"/>
          </p:cNvSpPr>
          <p:nvPr>
            <p:ph type="sldNum" sz="quarter" idx="12"/>
          </p:nvPr>
        </p:nvSpPr>
        <p:spPr/>
        <p:txBody>
          <a:bodyPr/>
          <a:lstStyle/>
          <a:p>
            <a:fld id="{224CD1BA-ED2E-5C40-AF20-D0CB3AEAC02C}" type="slidenum">
              <a:rPr lang="en-US" smtClean="0"/>
              <a:t>9</a:t>
            </a:fld>
            <a:endParaRPr lang="en-US"/>
          </a:p>
        </p:txBody>
      </p:sp>
      <p:sp>
        <p:nvSpPr>
          <p:cNvPr id="2" name="Title 1"/>
          <p:cNvSpPr>
            <a:spLocks noGrp="1"/>
          </p:cNvSpPr>
          <p:nvPr>
            <p:ph type="title"/>
          </p:nvPr>
        </p:nvSpPr>
        <p:spPr/>
        <p:txBody>
          <a:bodyPr/>
          <a:lstStyle/>
          <a:p>
            <a:r>
              <a:rPr lang="en-US" dirty="0" smtClean="0"/>
              <a:t>FAT Fragmentation</a:t>
            </a:r>
            <a:endParaRPr lang="en-US" dirty="0"/>
          </a:p>
        </p:txBody>
      </p:sp>
      <p:sp>
        <p:nvSpPr>
          <p:cNvPr id="6" name="TextBox 5"/>
          <p:cNvSpPr txBox="1"/>
          <p:nvPr/>
        </p:nvSpPr>
        <p:spPr>
          <a:xfrm>
            <a:off x="1292718" y="1751054"/>
            <a:ext cx="6066707" cy="923330"/>
          </a:xfrm>
          <a:prstGeom prst="rect">
            <a:avLst/>
          </a:prstGeom>
          <a:noFill/>
        </p:spPr>
        <p:txBody>
          <a:bodyPr wrap="square" rtlCol="0">
            <a:spAutoFit/>
          </a:bodyPr>
          <a:lstStyle/>
          <a:p>
            <a:r>
              <a:rPr lang="en-US" dirty="0" smtClean="0"/>
              <a:t>Case FAT-03 -- Recover a file in 4 fragments</a:t>
            </a:r>
          </a:p>
          <a:p>
            <a:endParaRPr lang="en-US" dirty="0"/>
          </a:p>
          <a:p>
            <a:r>
              <a:rPr lang="en-US" dirty="0" smtClean="0"/>
              <a:t>Layout: A, C, D &amp; E are active files; B is deleted</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667357984"/>
              </p:ext>
            </p:extLst>
          </p:nvPr>
        </p:nvGraphicFramePr>
        <p:xfrm>
          <a:off x="5266080" y="3381539"/>
          <a:ext cx="3408740" cy="2595880"/>
        </p:xfrm>
        <a:graphic>
          <a:graphicData uri="http://schemas.openxmlformats.org/drawingml/2006/table">
            <a:tbl>
              <a:tblPr firstRow="1" bandRow="1">
                <a:tableStyleId>{5C22544A-7EE6-4342-B048-85BDC9FD1C3A}</a:tableStyleId>
              </a:tblPr>
              <a:tblGrid>
                <a:gridCol w="681748"/>
                <a:gridCol w="681748"/>
                <a:gridCol w="681748"/>
                <a:gridCol w="681748"/>
                <a:gridCol w="681748"/>
              </a:tblGrid>
              <a:tr h="370840">
                <a:tc>
                  <a:txBody>
                    <a:bodyPr/>
                    <a:lstStyle/>
                    <a:p>
                      <a:r>
                        <a:rPr lang="en-US" dirty="0" smtClean="0"/>
                        <a:t>Tool</a:t>
                      </a:r>
                      <a:endParaRPr lang="en-US" dirty="0"/>
                    </a:p>
                  </a:txBody>
                  <a:tcPr/>
                </a:tc>
                <a:tc gridSpan="4">
                  <a:txBody>
                    <a:bodyPr/>
                    <a:lstStyle/>
                    <a:p>
                      <a:r>
                        <a:rPr lang="en-US" dirty="0" smtClean="0"/>
                        <a:t>Recovered File</a:t>
                      </a:r>
                      <a:endParaRPr lang="en-US" dirty="0"/>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70840">
                <a:tc>
                  <a:txBody>
                    <a:bodyPr/>
                    <a:lstStyle/>
                    <a:p>
                      <a:r>
                        <a:rPr lang="en-US" dirty="0" smtClean="0"/>
                        <a:t>1</a:t>
                      </a:r>
                      <a:endParaRPr lang="en-US" dirty="0"/>
                    </a:p>
                  </a:txBody>
                  <a:tcPr/>
                </a:tc>
                <a:tc>
                  <a:txBody>
                    <a:bodyPr/>
                    <a:lstStyle/>
                    <a:p>
                      <a:r>
                        <a:rPr lang="en-US" dirty="0" smtClean="0"/>
                        <a:t>B1</a:t>
                      </a:r>
                      <a:endParaRPr lang="en-US" dirty="0"/>
                    </a:p>
                  </a:txBody>
                  <a:tcPr/>
                </a:tc>
                <a:tc>
                  <a:txBody>
                    <a:bodyPr/>
                    <a:lstStyle/>
                    <a:p>
                      <a:r>
                        <a:rPr lang="en-US" dirty="0" smtClean="0"/>
                        <a:t>B2</a:t>
                      </a:r>
                      <a:endParaRPr lang="en-US" dirty="0"/>
                    </a:p>
                  </a:txBody>
                  <a:tcPr/>
                </a:tc>
                <a:tc>
                  <a:txBody>
                    <a:bodyPr/>
                    <a:lstStyle/>
                    <a:p>
                      <a:r>
                        <a:rPr lang="en-US" dirty="0" smtClean="0"/>
                        <a:t>B3</a:t>
                      </a:r>
                      <a:endParaRPr lang="en-US" dirty="0"/>
                    </a:p>
                  </a:txBody>
                  <a:tcPr/>
                </a:tc>
                <a:tc>
                  <a:txBody>
                    <a:bodyPr/>
                    <a:lstStyle/>
                    <a:p>
                      <a:r>
                        <a:rPr lang="en-US" dirty="0" smtClean="0"/>
                        <a:t>B4</a:t>
                      </a:r>
                      <a:endParaRPr lang="en-US" dirty="0"/>
                    </a:p>
                  </a:txBody>
                  <a:tcPr/>
                </a:tc>
              </a:tr>
              <a:tr h="370840">
                <a:tc>
                  <a:txBody>
                    <a:bodyPr/>
                    <a:lstStyle/>
                    <a:p>
                      <a:r>
                        <a:rPr lang="en-US" dirty="0" smtClean="0"/>
                        <a:t>2</a:t>
                      </a:r>
                      <a:endParaRPr lang="en-US" dirty="0"/>
                    </a:p>
                  </a:txBody>
                  <a:tcPr/>
                </a:tc>
                <a:tc>
                  <a:txBody>
                    <a:bodyPr/>
                    <a:lstStyle/>
                    <a:p>
                      <a:r>
                        <a:rPr lang="en-US" dirty="0" smtClean="0"/>
                        <a:t>B1</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r>
                        <a:rPr lang="en-US" dirty="0" smtClean="0"/>
                        <a:t>3</a:t>
                      </a:r>
                      <a:endParaRPr lang="en-US" dirty="0"/>
                    </a:p>
                  </a:txBody>
                  <a:tcPr/>
                </a:tc>
                <a:tc>
                  <a:txBody>
                    <a:bodyPr/>
                    <a:lstStyle/>
                    <a:p>
                      <a:r>
                        <a:rPr lang="en-US" dirty="0" smtClean="0"/>
                        <a:t>B1</a:t>
                      </a:r>
                      <a:endParaRPr lang="en-US" dirty="0"/>
                    </a:p>
                  </a:txBody>
                  <a:tcPr/>
                </a:tc>
                <a:tc>
                  <a:txBody>
                    <a:bodyPr/>
                    <a:lstStyle/>
                    <a:p>
                      <a:r>
                        <a:rPr lang="en-US" dirty="0" smtClean="0"/>
                        <a:t>C(1)</a:t>
                      </a:r>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4</a:t>
                      </a:r>
                      <a:endParaRPr lang="en-US" dirty="0"/>
                    </a:p>
                  </a:txBody>
                  <a:tcPr/>
                </a:tc>
                <a:tc>
                  <a:txBody>
                    <a:bodyPr/>
                    <a:lstStyle/>
                    <a:p>
                      <a:r>
                        <a:rPr lang="en-US" dirty="0" smtClean="0"/>
                        <a:t>B1</a:t>
                      </a:r>
                      <a:endParaRPr lang="en-US" dirty="0"/>
                    </a:p>
                  </a:txBody>
                  <a:tcPr/>
                </a:tc>
                <a:tc>
                  <a:txBody>
                    <a:bodyPr/>
                    <a:lstStyle/>
                    <a:p>
                      <a:r>
                        <a:rPr lang="en-US" dirty="0" smtClean="0"/>
                        <a:t>B2</a:t>
                      </a:r>
                      <a:endParaRPr lang="en-US" dirty="0"/>
                    </a:p>
                  </a:txBody>
                  <a:tcPr/>
                </a:tc>
                <a:tc>
                  <a:txBody>
                    <a:bodyPr/>
                    <a:lstStyle/>
                    <a:p>
                      <a:r>
                        <a:rPr lang="en-US" dirty="0" smtClean="0"/>
                        <a:t>B3</a:t>
                      </a:r>
                      <a:endParaRPr lang="en-US" dirty="0"/>
                    </a:p>
                  </a:txBody>
                  <a:tcPr/>
                </a:tc>
                <a:tc>
                  <a:txBody>
                    <a:bodyPr/>
                    <a:lstStyle/>
                    <a:p>
                      <a:r>
                        <a:rPr lang="en-US" dirty="0" smtClean="0"/>
                        <a:t>B4</a:t>
                      </a:r>
                      <a:endParaRPr lang="en-US" dirty="0"/>
                    </a:p>
                  </a:txBody>
                  <a:tcPr/>
                </a:tc>
              </a:tr>
              <a:tr h="370840">
                <a:tc>
                  <a:txBody>
                    <a:bodyPr/>
                    <a:lstStyle/>
                    <a:p>
                      <a:r>
                        <a:rPr lang="en-US" dirty="0" smtClean="0"/>
                        <a:t>5</a:t>
                      </a:r>
                      <a:endParaRPr lang="en-US" dirty="0"/>
                    </a:p>
                  </a:txBody>
                  <a:tcPr/>
                </a:tc>
                <a:tc>
                  <a:txBody>
                    <a:bodyPr/>
                    <a:lstStyle/>
                    <a:p>
                      <a:r>
                        <a:rPr lang="en-US" dirty="0" smtClean="0"/>
                        <a:t>B1</a:t>
                      </a:r>
                      <a:endParaRPr lang="en-US" dirty="0"/>
                    </a:p>
                  </a:txBody>
                  <a:tcPr/>
                </a:tc>
                <a:tc>
                  <a:txBody>
                    <a:bodyPr/>
                    <a:lstStyle/>
                    <a:p>
                      <a:r>
                        <a:rPr lang="en-US" dirty="0" smtClean="0"/>
                        <a:t>B2</a:t>
                      </a:r>
                      <a:endParaRPr lang="en-US" dirty="0"/>
                    </a:p>
                  </a:txBody>
                  <a:tcPr/>
                </a:tc>
                <a:tc>
                  <a:txBody>
                    <a:bodyPr/>
                    <a:lstStyle/>
                    <a:p>
                      <a:r>
                        <a:rPr lang="en-US" dirty="0" smtClean="0"/>
                        <a:t>B3</a:t>
                      </a:r>
                      <a:endParaRPr lang="en-US" dirty="0"/>
                    </a:p>
                  </a:txBody>
                  <a:tcPr/>
                </a:tc>
                <a:tc>
                  <a:txBody>
                    <a:bodyPr/>
                    <a:lstStyle/>
                    <a:p>
                      <a:r>
                        <a:rPr lang="en-US" dirty="0" smtClean="0"/>
                        <a:t>B4</a:t>
                      </a:r>
                      <a:endParaRPr lang="en-US" dirty="0"/>
                    </a:p>
                  </a:txBody>
                  <a:tcPr/>
                </a:tc>
              </a:tr>
              <a:tr h="370840">
                <a:tc>
                  <a:txBody>
                    <a:bodyPr/>
                    <a:lstStyle/>
                    <a:p>
                      <a:r>
                        <a:rPr lang="en-US" dirty="0" smtClean="0"/>
                        <a:t>6</a:t>
                      </a:r>
                      <a:endParaRPr lang="en-US" dirty="0"/>
                    </a:p>
                  </a:txBody>
                  <a:tcPr/>
                </a:tc>
                <a:tc>
                  <a:txBody>
                    <a:bodyPr/>
                    <a:lstStyle/>
                    <a:p>
                      <a:r>
                        <a:rPr lang="en-US" dirty="0" smtClean="0"/>
                        <a:t>B1</a:t>
                      </a:r>
                      <a:endParaRPr lang="en-US" dirty="0"/>
                    </a:p>
                  </a:txBody>
                  <a:tcPr/>
                </a:tc>
                <a:tc>
                  <a:txBody>
                    <a:bodyPr/>
                    <a:lstStyle/>
                    <a:p>
                      <a:r>
                        <a:rPr lang="en-US" dirty="0" smtClean="0"/>
                        <a:t>C</a:t>
                      </a:r>
                      <a:endParaRPr lang="en-US" dirty="0"/>
                    </a:p>
                  </a:txBody>
                  <a:tcPr/>
                </a:tc>
                <a:tc>
                  <a:txBody>
                    <a:bodyPr/>
                    <a:lstStyle/>
                    <a:p>
                      <a:r>
                        <a:rPr lang="en-US" dirty="0" smtClean="0"/>
                        <a:t>B2</a:t>
                      </a:r>
                      <a:endParaRPr lang="en-US" dirty="0"/>
                    </a:p>
                  </a:txBody>
                  <a:tcPr/>
                </a:tc>
                <a:tc>
                  <a:txBody>
                    <a:bodyPr/>
                    <a:lstStyle/>
                    <a:p>
                      <a:r>
                        <a:rPr lang="en-US" dirty="0" smtClean="0"/>
                        <a:t>D</a:t>
                      </a:r>
                      <a:endParaRPr lang="en-US" dirty="0"/>
                    </a:p>
                  </a:txBody>
                  <a:tcPr/>
                </a:tc>
              </a:tr>
            </a:tbl>
          </a:graphicData>
        </a:graphic>
      </p:graphicFrame>
      <p:sp>
        <p:nvSpPr>
          <p:cNvPr id="8" name="TextBox 7"/>
          <p:cNvSpPr txBox="1"/>
          <p:nvPr/>
        </p:nvSpPr>
        <p:spPr>
          <a:xfrm>
            <a:off x="1184740" y="3381539"/>
            <a:ext cx="3691304" cy="2585323"/>
          </a:xfrm>
          <a:prstGeom prst="rect">
            <a:avLst/>
          </a:prstGeom>
          <a:noFill/>
        </p:spPr>
        <p:txBody>
          <a:bodyPr wrap="square" rtlCol="0">
            <a:spAutoFit/>
          </a:bodyPr>
          <a:lstStyle/>
          <a:p>
            <a:r>
              <a:rPr lang="en-US" dirty="0" smtClean="0"/>
              <a:t>Results:</a:t>
            </a:r>
          </a:p>
          <a:p>
            <a:pPr marL="285750" indent="-285750">
              <a:buFont typeface="Arial"/>
              <a:buChar char="•"/>
            </a:pPr>
            <a:r>
              <a:rPr lang="en-US" dirty="0" smtClean="0"/>
              <a:t>Three tools recovered entire file</a:t>
            </a:r>
          </a:p>
          <a:p>
            <a:pPr marL="285750" indent="-285750">
              <a:buFont typeface="Arial"/>
              <a:buChar char="•"/>
            </a:pPr>
            <a:r>
              <a:rPr lang="en-US" dirty="0" smtClean="0"/>
              <a:t>One tool stopped after first cluster</a:t>
            </a:r>
          </a:p>
          <a:p>
            <a:pPr marL="285750" indent="-285750">
              <a:buFont typeface="Arial"/>
              <a:buChar char="•"/>
            </a:pPr>
            <a:r>
              <a:rPr lang="en-US" dirty="0" smtClean="0"/>
              <a:t>One tool included part of an active file</a:t>
            </a:r>
          </a:p>
          <a:p>
            <a:pPr marL="285750" indent="-285750">
              <a:buFont typeface="Arial"/>
              <a:buChar char="•"/>
            </a:pPr>
            <a:r>
              <a:rPr lang="en-US" dirty="0" smtClean="0"/>
              <a:t>One tool recovered two fragments and two clusters from active files</a:t>
            </a:r>
            <a:endParaRPr lang="en-US" dirty="0"/>
          </a:p>
        </p:txBody>
      </p:sp>
    </p:spTree>
    <p:extLst>
      <p:ext uri="{BB962C8B-B14F-4D97-AF65-F5344CB8AC3E}">
        <p14:creationId xmlns:p14="http://schemas.microsoft.com/office/powerpoint/2010/main" val="26728087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624</TotalTime>
  <Words>1162</Words>
  <Application>Microsoft Office PowerPoint</Application>
  <PresentationFormat>On-screen Show (4:3)</PresentationFormat>
  <Paragraphs>484</Paragraphs>
  <Slides>19</Slides>
  <Notes>1</Notes>
  <HiddenSlides>1</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Waveform</vt:lpstr>
      <vt:lpstr>Deleted File Recovery Tool Testing Results</vt:lpstr>
      <vt:lpstr>CFTT</vt:lpstr>
      <vt:lpstr>Deleted File Recovery</vt:lpstr>
      <vt:lpstr>Talk Goals</vt:lpstr>
      <vt:lpstr>Remainder of Talk</vt:lpstr>
      <vt:lpstr>Metadata relationships with data</vt:lpstr>
      <vt:lpstr>17 BaseTest Cases</vt:lpstr>
      <vt:lpstr>Supported File Systems</vt:lpstr>
      <vt:lpstr>FAT Fragmentation</vt:lpstr>
      <vt:lpstr>Fragmentation – Other File Systems</vt:lpstr>
      <vt:lpstr>Summary for non-overwriting Cases</vt:lpstr>
      <vt:lpstr>Anomalies for non-overwriting Cases by data source</vt:lpstr>
      <vt:lpstr>Overwrite Cases: Data &amp; Metadata</vt:lpstr>
      <vt:lpstr>Summary for Overwriting Cases</vt:lpstr>
      <vt:lpstr>Anomalies for overwriting Cases by data source</vt:lpstr>
      <vt:lpstr>Summary</vt:lpstr>
      <vt:lpstr>Project Sponsors (aka Steering Committee)</vt:lpstr>
      <vt:lpstr>Disclaimer</vt:lpstr>
      <vt:lpstr>Contact Information</vt:lpstr>
    </vt:vector>
  </TitlesOfParts>
  <Company>NIST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Deleted File Recovery Tool Testing Results</dc:title>
  <dc:creator>James Lyle</dc:creator>
  <cp:lastModifiedBy>Allen, Thelma A.</cp:lastModifiedBy>
  <cp:revision>25</cp:revision>
  <dcterms:created xsi:type="dcterms:W3CDTF">2013-02-19T00:41:40Z</dcterms:created>
  <dcterms:modified xsi:type="dcterms:W3CDTF">2013-02-22T14:49:25Z</dcterms:modified>
</cp:coreProperties>
</file>