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94" r:id="rId2"/>
    <p:sldId id="341" r:id="rId3"/>
    <p:sldId id="271" r:id="rId4"/>
    <p:sldId id="338" r:id="rId5"/>
    <p:sldId id="261" r:id="rId6"/>
    <p:sldId id="339" r:id="rId7"/>
    <p:sldId id="335" r:id="rId8"/>
    <p:sldId id="331" r:id="rId9"/>
    <p:sldId id="332" r:id="rId10"/>
    <p:sldId id="337" r:id="rId11"/>
    <p:sldId id="334" r:id="rId12"/>
    <p:sldId id="295" r:id="rId13"/>
    <p:sldId id="318" r:id="rId14"/>
    <p:sldId id="328" r:id="rId15"/>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h Olexsak" initials="SO"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4C4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40" autoAdjust="0"/>
    <p:restoredTop sz="92475" autoAdjust="0"/>
  </p:normalViewPr>
  <p:slideViewPr>
    <p:cSldViewPr>
      <p:cViewPr>
        <p:scale>
          <a:sx n="100" d="100"/>
          <a:sy n="100" d="100"/>
        </p:scale>
        <p:origin x="-2022" y="-2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4D2595-F9B5-4199-8FF1-F29E6CE56710}"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136B5B65-B3E4-4580-9BCB-8BAE6815AC73}">
      <dgm:prSet phldrT="[Text]" custT="1"/>
      <dgm:spPr>
        <a:solidFill>
          <a:schemeClr val="accent3">
            <a:lumMod val="50000"/>
          </a:schemeClr>
        </a:solidFill>
      </dgm:spPr>
      <dgm:t>
        <a:bodyPr/>
        <a:lstStyle/>
        <a:p>
          <a:r>
            <a:rPr lang="en-US" sz="2800" b="0" dirty="0" smtClean="0"/>
            <a:t>Strategic Programs</a:t>
          </a:r>
          <a:endParaRPr lang="en-US" sz="2800" b="0" dirty="0"/>
        </a:p>
      </dgm:t>
    </dgm:pt>
    <dgm:pt modelId="{FEDED5D3-DA7F-4C78-B76D-A4D80C816952}" type="parTrans" cxnId="{B16DA147-7A38-4336-8C7E-573F633F174F}">
      <dgm:prSet/>
      <dgm:spPr/>
      <dgm:t>
        <a:bodyPr/>
        <a:lstStyle/>
        <a:p>
          <a:endParaRPr lang="en-US"/>
        </a:p>
      </dgm:t>
    </dgm:pt>
    <dgm:pt modelId="{EEFDC2BB-DA56-47FE-B8DC-2F22803F21A5}" type="sibTrans" cxnId="{B16DA147-7A38-4336-8C7E-573F633F174F}">
      <dgm:prSet/>
      <dgm:spPr/>
      <dgm:t>
        <a:bodyPr/>
        <a:lstStyle/>
        <a:p>
          <a:endParaRPr lang="en-US"/>
        </a:p>
      </dgm:t>
    </dgm:pt>
    <dgm:pt modelId="{DCA4F4C8-F361-44E5-8751-0CF433CAB009}">
      <dgm:prSet phldrT="[Text]" custT="1"/>
      <dgm:spPr>
        <a:solidFill>
          <a:schemeClr val="accent3">
            <a:lumMod val="50000"/>
          </a:schemeClr>
        </a:solidFill>
      </dgm:spPr>
      <dgm:t>
        <a:bodyPr/>
        <a:lstStyle/>
        <a:p>
          <a:r>
            <a:rPr lang="en-US" sz="1400" b="1" dirty="0" smtClean="0"/>
            <a:t>Strategic Priorities</a:t>
          </a:r>
        </a:p>
        <a:p>
          <a:r>
            <a:rPr lang="en-US" sz="1400" b="1" dirty="0" smtClean="0"/>
            <a:t>and Analysis</a:t>
          </a:r>
          <a:endParaRPr lang="en-US" sz="1400" b="1" dirty="0"/>
        </a:p>
      </dgm:t>
    </dgm:pt>
    <dgm:pt modelId="{437D37FA-059E-4FC7-8404-85606E5BC195}" type="parTrans" cxnId="{482A8F73-6AC6-4FD9-AD04-320E3A5DE400}">
      <dgm:prSet/>
      <dgm:spPr/>
      <dgm:t>
        <a:bodyPr/>
        <a:lstStyle/>
        <a:p>
          <a:endParaRPr lang="en-US"/>
        </a:p>
      </dgm:t>
    </dgm:pt>
    <dgm:pt modelId="{44488E33-B8BC-4886-9CDC-8953F08F645F}" type="sibTrans" cxnId="{482A8F73-6AC6-4FD9-AD04-320E3A5DE400}">
      <dgm:prSet/>
      <dgm:spPr/>
      <dgm:t>
        <a:bodyPr/>
        <a:lstStyle/>
        <a:p>
          <a:endParaRPr lang="en-US"/>
        </a:p>
      </dgm:t>
    </dgm:pt>
    <dgm:pt modelId="{1182B90B-8FE4-4D44-9D60-1D564EE17DE3}">
      <dgm:prSet phldrT="[Text]" custT="1"/>
      <dgm:spPr>
        <a:solidFill>
          <a:schemeClr val="accent3">
            <a:lumMod val="50000"/>
          </a:schemeClr>
        </a:solidFill>
        <a:ln w="57150">
          <a:solidFill>
            <a:schemeClr val="bg1"/>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b="1" dirty="0" smtClean="0"/>
            <a:t>Innovation and Deployment</a:t>
          </a:r>
        </a:p>
      </dgm:t>
    </dgm:pt>
    <dgm:pt modelId="{CF1D9DE2-D544-4D30-880A-FC8D02D42E96}" type="parTrans" cxnId="{4F82D119-2238-435A-9D51-BF41EBD7EEB7}">
      <dgm:prSet/>
      <dgm:spPr/>
      <dgm:t>
        <a:bodyPr/>
        <a:lstStyle/>
        <a:p>
          <a:endParaRPr lang="en-US"/>
        </a:p>
      </dgm:t>
    </dgm:pt>
    <dgm:pt modelId="{033B80B4-C4C5-4944-A3B0-943874CC561B}" type="sibTrans" cxnId="{4F82D119-2238-435A-9D51-BF41EBD7EEB7}">
      <dgm:prSet/>
      <dgm:spPr/>
      <dgm:t>
        <a:bodyPr/>
        <a:lstStyle/>
        <a:p>
          <a:endParaRPr lang="en-US"/>
        </a:p>
      </dgm:t>
    </dgm:pt>
    <dgm:pt modelId="{B20B5CA1-8109-4293-A511-32A5175FA8D3}">
      <dgm:prSet phldrT="[Text]" custT="1"/>
      <dgm:spPr>
        <a:solidFill>
          <a:schemeClr val="accent3">
            <a:lumMod val="5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b="1" dirty="0" smtClean="0"/>
            <a:t>International</a:t>
          </a:r>
        </a:p>
      </dgm:t>
    </dgm:pt>
    <dgm:pt modelId="{31309F2B-745E-4E3B-AD8F-9B23495CBC59}" type="parTrans" cxnId="{9CCE2FB8-1350-4B03-936A-686890420412}">
      <dgm:prSet/>
      <dgm:spPr/>
      <dgm:t>
        <a:bodyPr/>
        <a:lstStyle/>
        <a:p>
          <a:endParaRPr lang="en-US"/>
        </a:p>
      </dgm:t>
    </dgm:pt>
    <dgm:pt modelId="{6E72F636-8768-4F0F-8101-3A8C8B361561}" type="sibTrans" cxnId="{9CCE2FB8-1350-4B03-936A-686890420412}">
      <dgm:prSet/>
      <dgm:spPr/>
      <dgm:t>
        <a:bodyPr/>
        <a:lstStyle/>
        <a:p>
          <a:endParaRPr lang="en-US"/>
        </a:p>
      </dgm:t>
    </dgm:pt>
    <dgm:pt modelId="{58E4C15C-EBD6-4A90-82E1-0FB4EA2B7AC6}">
      <dgm:prSet phldrT="[Text]" custT="1"/>
      <dgm:spPr>
        <a:solidFill>
          <a:schemeClr val="accent3">
            <a:lumMod val="50000"/>
          </a:schemeClr>
        </a:solidFill>
      </dgm:spPr>
      <dgm:t>
        <a:bodyPr/>
        <a:lstStyle/>
        <a:p>
          <a:r>
            <a:rPr lang="en-US" sz="1400" b="1" dirty="0" smtClean="0"/>
            <a:t>Communications</a:t>
          </a:r>
        </a:p>
        <a:p>
          <a:r>
            <a:rPr lang="en-US" sz="1400" b="1" dirty="0" smtClean="0"/>
            <a:t>and Outreach</a:t>
          </a:r>
          <a:endParaRPr lang="en-US" sz="1400" b="1" dirty="0"/>
        </a:p>
      </dgm:t>
    </dgm:pt>
    <dgm:pt modelId="{2A37B3FE-E8C6-4E03-92A7-683CBEFFC69D}" type="parTrans" cxnId="{F9B62FA6-DC64-4619-9A7D-289D31F77A89}">
      <dgm:prSet/>
      <dgm:spPr>
        <a:solidFill>
          <a:schemeClr val="accent4">
            <a:lumMod val="50000"/>
          </a:schemeClr>
        </a:solidFill>
      </dgm:spPr>
      <dgm:t>
        <a:bodyPr/>
        <a:lstStyle/>
        <a:p>
          <a:endParaRPr lang="en-US"/>
        </a:p>
      </dgm:t>
    </dgm:pt>
    <dgm:pt modelId="{5C09B06B-50CB-4D6C-B5E1-03EA7A3E026B}" type="sibTrans" cxnId="{F9B62FA6-DC64-4619-9A7D-289D31F77A89}">
      <dgm:prSet/>
      <dgm:spPr/>
      <dgm:t>
        <a:bodyPr/>
        <a:lstStyle/>
        <a:p>
          <a:endParaRPr lang="en-US"/>
        </a:p>
      </dgm:t>
    </dgm:pt>
    <dgm:pt modelId="{95B00DA7-7427-411F-92FC-7D301D00C162}" type="pres">
      <dgm:prSet presAssocID="{0D4D2595-F9B5-4199-8FF1-F29E6CE56710}" presName="Name0" presStyleCnt="0">
        <dgm:presLayoutVars>
          <dgm:chPref val="1"/>
          <dgm:dir/>
          <dgm:animOne val="branch"/>
          <dgm:animLvl val="lvl"/>
          <dgm:resizeHandles val="exact"/>
        </dgm:presLayoutVars>
      </dgm:prSet>
      <dgm:spPr/>
      <dgm:t>
        <a:bodyPr/>
        <a:lstStyle/>
        <a:p>
          <a:endParaRPr lang="en-US"/>
        </a:p>
      </dgm:t>
    </dgm:pt>
    <dgm:pt modelId="{45703C73-CCD9-4F84-8100-C15C1CEF03F8}" type="pres">
      <dgm:prSet presAssocID="{136B5B65-B3E4-4580-9BCB-8BAE6815AC73}" presName="root1" presStyleCnt="0"/>
      <dgm:spPr/>
    </dgm:pt>
    <dgm:pt modelId="{24CB4637-45D2-44ED-8D40-C25F3E1C6D3C}" type="pres">
      <dgm:prSet presAssocID="{136B5B65-B3E4-4580-9BCB-8BAE6815AC73}" presName="LevelOneTextNode" presStyleLbl="node0" presStyleIdx="0" presStyleCnt="1">
        <dgm:presLayoutVars>
          <dgm:chPref val="3"/>
        </dgm:presLayoutVars>
      </dgm:prSet>
      <dgm:spPr/>
      <dgm:t>
        <a:bodyPr/>
        <a:lstStyle/>
        <a:p>
          <a:endParaRPr lang="en-US"/>
        </a:p>
      </dgm:t>
    </dgm:pt>
    <dgm:pt modelId="{0901B893-BB48-48E8-BC37-8A85AAED3411}" type="pres">
      <dgm:prSet presAssocID="{136B5B65-B3E4-4580-9BCB-8BAE6815AC73}" presName="level2hierChild" presStyleCnt="0"/>
      <dgm:spPr/>
    </dgm:pt>
    <dgm:pt modelId="{8B35A20C-E9E2-40DB-9F58-A2A0A833D821}" type="pres">
      <dgm:prSet presAssocID="{437D37FA-059E-4FC7-8404-85606E5BC195}" presName="conn2-1" presStyleLbl="parChTrans1D2" presStyleIdx="0" presStyleCnt="4"/>
      <dgm:spPr/>
      <dgm:t>
        <a:bodyPr/>
        <a:lstStyle/>
        <a:p>
          <a:endParaRPr lang="en-US"/>
        </a:p>
      </dgm:t>
    </dgm:pt>
    <dgm:pt modelId="{B0B9642D-8C2D-405E-A773-14AF3AABE143}" type="pres">
      <dgm:prSet presAssocID="{437D37FA-059E-4FC7-8404-85606E5BC195}" presName="connTx" presStyleLbl="parChTrans1D2" presStyleIdx="0" presStyleCnt="4"/>
      <dgm:spPr/>
      <dgm:t>
        <a:bodyPr/>
        <a:lstStyle/>
        <a:p>
          <a:endParaRPr lang="en-US"/>
        </a:p>
      </dgm:t>
    </dgm:pt>
    <dgm:pt modelId="{0FA1AB51-2706-4AD3-873F-9F7A27DECFAE}" type="pres">
      <dgm:prSet presAssocID="{DCA4F4C8-F361-44E5-8751-0CF433CAB009}" presName="root2" presStyleCnt="0"/>
      <dgm:spPr/>
    </dgm:pt>
    <dgm:pt modelId="{032FAA96-7804-4E94-84E7-968069C23551}" type="pres">
      <dgm:prSet presAssocID="{DCA4F4C8-F361-44E5-8751-0CF433CAB009}" presName="LevelTwoTextNode" presStyleLbl="node2" presStyleIdx="0" presStyleCnt="4" custScaleX="75876">
        <dgm:presLayoutVars>
          <dgm:chPref val="3"/>
        </dgm:presLayoutVars>
      </dgm:prSet>
      <dgm:spPr/>
      <dgm:t>
        <a:bodyPr/>
        <a:lstStyle/>
        <a:p>
          <a:endParaRPr lang="en-US"/>
        </a:p>
      </dgm:t>
    </dgm:pt>
    <dgm:pt modelId="{0B0EBF6A-F467-407C-90C0-95654C5FEAAB}" type="pres">
      <dgm:prSet presAssocID="{DCA4F4C8-F361-44E5-8751-0CF433CAB009}" presName="level3hierChild" presStyleCnt="0"/>
      <dgm:spPr/>
    </dgm:pt>
    <dgm:pt modelId="{407D85BF-EF9F-44D4-BE10-04D5219D785B}" type="pres">
      <dgm:prSet presAssocID="{CF1D9DE2-D544-4D30-880A-FC8D02D42E96}" presName="conn2-1" presStyleLbl="parChTrans1D2" presStyleIdx="1" presStyleCnt="4"/>
      <dgm:spPr/>
      <dgm:t>
        <a:bodyPr/>
        <a:lstStyle/>
        <a:p>
          <a:endParaRPr lang="en-US"/>
        </a:p>
      </dgm:t>
    </dgm:pt>
    <dgm:pt modelId="{913212E4-28E6-41D9-848A-339ABBDA46DF}" type="pres">
      <dgm:prSet presAssocID="{CF1D9DE2-D544-4D30-880A-FC8D02D42E96}" presName="connTx" presStyleLbl="parChTrans1D2" presStyleIdx="1" presStyleCnt="4"/>
      <dgm:spPr/>
      <dgm:t>
        <a:bodyPr/>
        <a:lstStyle/>
        <a:p>
          <a:endParaRPr lang="en-US"/>
        </a:p>
      </dgm:t>
    </dgm:pt>
    <dgm:pt modelId="{B0051F92-0BD5-49AC-8FD5-9134BA94EABD}" type="pres">
      <dgm:prSet presAssocID="{1182B90B-8FE4-4D44-9D60-1D564EE17DE3}" presName="root2" presStyleCnt="0"/>
      <dgm:spPr/>
    </dgm:pt>
    <dgm:pt modelId="{7B56AEAB-BE38-4B53-BEED-814E9C91DA36}" type="pres">
      <dgm:prSet presAssocID="{1182B90B-8FE4-4D44-9D60-1D564EE17DE3}" presName="LevelTwoTextNode" presStyleLbl="node2" presStyleIdx="1" presStyleCnt="4" custScaleX="75876">
        <dgm:presLayoutVars>
          <dgm:chPref val="3"/>
        </dgm:presLayoutVars>
      </dgm:prSet>
      <dgm:spPr/>
      <dgm:t>
        <a:bodyPr/>
        <a:lstStyle/>
        <a:p>
          <a:endParaRPr lang="en-US"/>
        </a:p>
      </dgm:t>
    </dgm:pt>
    <dgm:pt modelId="{BC7F9144-A7D9-4D3D-9B5E-67ACB2708310}" type="pres">
      <dgm:prSet presAssocID="{1182B90B-8FE4-4D44-9D60-1D564EE17DE3}" presName="level3hierChild" presStyleCnt="0"/>
      <dgm:spPr/>
    </dgm:pt>
    <dgm:pt modelId="{FBE38E28-42C5-416E-A670-0E90D611F89F}" type="pres">
      <dgm:prSet presAssocID="{31309F2B-745E-4E3B-AD8F-9B23495CBC59}" presName="conn2-1" presStyleLbl="parChTrans1D2" presStyleIdx="2" presStyleCnt="4"/>
      <dgm:spPr/>
      <dgm:t>
        <a:bodyPr/>
        <a:lstStyle/>
        <a:p>
          <a:endParaRPr lang="en-US"/>
        </a:p>
      </dgm:t>
    </dgm:pt>
    <dgm:pt modelId="{620A94BD-A3E4-4478-91C1-A822F7968FC8}" type="pres">
      <dgm:prSet presAssocID="{31309F2B-745E-4E3B-AD8F-9B23495CBC59}" presName="connTx" presStyleLbl="parChTrans1D2" presStyleIdx="2" presStyleCnt="4"/>
      <dgm:spPr/>
      <dgm:t>
        <a:bodyPr/>
        <a:lstStyle/>
        <a:p>
          <a:endParaRPr lang="en-US"/>
        </a:p>
      </dgm:t>
    </dgm:pt>
    <dgm:pt modelId="{3FF072B5-709A-4E84-AEA0-64D853A87775}" type="pres">
      <dgm:prSet presAssocID="{B20B5CA1-8109-4293-A511-32A5175FA8D3}" presName="root2" presStyleCnt="0"/>
      <dgm:spPr/>
    </dgm:pt>
    <dgm:pt modelId="{A26A6EFF-BCE4-40EB-8EE3-A70673122042}" type="pres">
      <dgm:prSet presAssocID="{B20B5CA1-8109-4293-A511-32A5175FA8D3}" presName="LevelTwoTextNode" presStyleLbl="node2" presStyleIdx="2" presStyleCnt="4" custScaleX="75876">
        <dgm:presLayoutVars>
          <dgm:chPref val="3"/>
        </dgm:presLayoutVars>
      </dgm:prSet>
      <dgm:spPr/>
      <dgm:t>
        <a:bodyPr/>
        <a:lstStyle/>
        <a:p>
          <a:endParaRPr lang="en-US"/>
        </a:p>
      </dgm:t>
    </dgm:pt>
    <dgm:pt modelId="{F194B841-090A-4DBA-BC78-FE3FF6740F62}" type="pres">
      <dgm:prSet presAssocID="{B20B5CA1-8109-4293-A511-32A5175FA8D3}" presName="level3hierChild" presStyleCnt="0"/>
      <dgm:spPr/>
    </dgm:pt>
    <dgm:pt modelId="{917E5C1C-B768-43F4-BA27-5EC9AD6CAD6B}" type="pres">
      <dgm:prSet presAssocID="{2A37B3FE-E8C6-4E03-92A7-683CBEFFC69D}" presName="conn2-1" presStyleLbl="parChTrans1D2" presStyleIdx="3" presStyleCnt="4"/>
      <dgm:spPr/>
      <dgm:t>
        <a:bodyPr/>
        <a:lstStyle/>
        <a:p>
          <a:endParaRPr lang="en-US"/>
        </a:p>
      </dgm:t>
    </dgm:pt>
    <dgm:pt modelId="{0DD94240-7308-4BED-A0AE-6E828E29B86A}" type="pres">
      <dgm:prSet presAssocID="{2A37B3FE-E8C6-4E03-92A7-683CBEFFC69D}" presName="connTx" presStyleLbl="parChTrans1D2" presStyleIdx="3" presStyleCnt="4"/>
      <dgm:spPr/>
      <dgm:t>
        <a:bodyPr/>
        <a:lstStyle/>
        <a:p>
          <a:endParaRPr lang="en-US"/>
        </a:p>
      </dgm:t>
    </dgm:pt>
    <dgm:pt modelId="{C5FB4FFF-1377-4CEC-9393-6D3F53D3F2AF}" type="pres">
      <dgm:prSet presAssocID="{58E4C15C-EBD6-4A90-82E1-0FB4EA2B7AC6}" presName="root2" presStyleCnt="0"/>
      <dgm:spPr/>
    </dgm:pt>
    <dgm:pt modelId="{8BCA3495-C30D-4FB2-96C4-114594933872}" type="pres">
      <dgm:prSet presAssocID="{58E4C15C-EBD6-4A90-82E1-0FB4EA2B7AC6}" presName="LevelTwoTextNode" presStyleLbl="node2" presStyleIdx="3" presStyleCnt="4" custScaleX="75876">
        <dgm:presLayoutVars>
          <dgm:chPref val="3"/>
        </dgm:presLayoutVars>
      </dgm:prSet>
      <dgm:spPr/>
      <dgm:t>
        <a:bodyPr/>
        <a:lstStyle/>
        <a:p>
          <a:endParaRPr lang="en-US"/>
        </a:p>
      </dgm:t>
    </dgm:pt>
    <dgm:pt modelId="{8A68E174-08EF-46D1-8747-26EC0BCE5CDA}" type="pres">
      <dgm:prSet presAssocID="{58E4C15C-EBD6-4A90-82E1-0FB4EA2B7AC6}" presName="level3hierChild" presStyleCnt="0"/>
      <dgm:spPr/>
    </dgm:pt>
  </dgm:ptLst>
  <dgm:cxnLst>
    <dgm:cxn modelId="{AC0663AF-F4E0-49D4-8BE5-AB6DF84C9A75}" type="presOf" srcId="{31309F2B-745E-4E3B-AD8F-9B23495CBC59}" destId="{620A94BD-A3E4-4478-91C1-A822F7968FC8}" srcOrd="1" destOrd="0" presId="urn:microsoft.com/office/officeart/2008/layout/HorizontalMultiLevelHierarchy"/>
    <dgm:cxn modelId="{38FB9DBE-08C3-4D0B-813F-0F6F750AAA9B}" type="presOf" srcId="{CF1D9DE2-D544-4D30-880A-FC8D02D42E96}" destId="{407D85BF-EF9F-44D4-BE10-04D5219D785B}" srcOrd="0" destOrd="0" presId="urn:microsoft.com/office/officeart/2008/layout/HorizontalMultiLevelHierarchy"/>
    <dgm:cxn modelId="{F6B4E477-7B08-4513-AAD8-8A6D9714A231}" type="presOf" srcId="{1182B90B-8FE4-4D44-9D60-1D564EE17DE3}" destId="{7B56AEAB-BE38-4B53-BEED-814E9C91DA36}" srcOrd="0" destOrd="0" presId="urn:microsoft.com/office/officeart/2008/layout/HorizontalMultiLevelHierarchy"/>
    <dgm:cxn modelId="{9CCE2FB8-1350-4B03-936A-686890420412}" srcId="{136B5B65-B3E4-4580-9BCB-8BAE6815AC73}" destId="{B20B5CA1-8109-4293-A511-32A5175FA8D3}" srcOrd="2" destOrd="0" parTransId="{31309F2B-745E-4E3B-AD8F-9B23495CBC59}" sibTransId="{6E72F636-8768-4F0F-8101-3A8C8B361561}"/>
    <dgm:cxn modelId="{4F82D119-2238-435A-9D51-BF41EBD7EEB7}" srcId="{136B5B65-B3E4-4580-9BCB-8BAE6815AC73}" destId="{1182B90B-8FE4-4D44-9D60-1D564EE17DE3}" srcOrd="1" destOrd="0" parTransId="{CF1D9DE2-D544-4D30-880A-FC8D02D42E96}" sibTransId="{033B80B4-C4C5-4944-A3B0-943874CC561B}"/>
    <dgm:cxn modelId="{F9B62FA6-DC64-4619-9A7D-289D31F77A89}" srcId="{136B5B65-B3E4-4580-9BCB-8BAE6815AC73}" destId="{58E4C15C-EBD6-4A90-82E1-0FB4EA2B7AC6}" srcOrd="3" destOrd="0" parTransId="{2A37B3FE-E8C6-4E03-92A7-683CBEFFC69D}" sibTransId="{5C09B06B-50CB-4D6C-B5E1-03EA7A3E026B}"/>
    <dgm:cxn modelId="{0BC6972A-2107-4E22-AEC7-B4E0F548A92C}" type="presOf" srcId="{437D37FA-059E-4FC7-8404-85606E5BC195}" destId="{B0B9642D-8C2D-405E-A773-14AF3AABE143}" srcOrd="1" destOrd="0" presId="urn:microsoft.com/office/officeart/2008/layout/HorizontalMultiLevelHierarchy"/>
    <dgm:cxn modelId="{95CE2091-C9E9-4234-9D34-FE06D6A4F82A}" type="presOf" srcId="{0D4D2595-F9B5-4199-8FF1-F29E6CE56710}" destId="{95B00DA7-7427-411F-92FC-7D301D00C162}" srcOrd="0" destOrd="0" presId="urn:microsoft.com/office/officeart/2008/layout/HorizontalMultiLevelHierarchy"/>
    <dgm:cxn modelId="{121E2B52-3DC4-4504-9BC5-7192F2ADD1C2}" type="presOf" srcId="{2A37B3FE-E8C6-4E03-92A7-683CBEFFC69D}" destId="{917E5C1C-B768-43F4-BA27-5EC9AD6CAD6B}" srcOrd="0" destOrd="0" presId="urn:microsoft.com/office/officeart/2008/layout/HorizontalMultiLevelHierarchy"/>
    <dgm:cxn modelId="{B16DA147-7A38-4336-8C7E-573F633F174F}" srcId="{0D4D2595-F9B5-4199-8FF1-F29E6CE56710}" destId="{136B5B65-B3E4-4580-9BCB-8BAE6815AC73}" srcOrd="0" destOrd="0" parTransId="{FEDED5D3-DA7F-4C78-B76D-A4D80C816952}" sibTransId="{EEFDC2BB-DA56-47FE-B8DC-2F22803F21A5}"/>
    <dgm:cxn modelId="{8D9D7036-7E01-41CD-9871-18C4CF670BB1}" type="presOf" srcId="{B20B5CA1-8109-4293-A511-32A5175FA8D3}" destId="{A26A6EFF-BCE4-40EB-8EE3-A70673122042}" srcOrd="0" destOrd="0" presId="urn:microsoft.com/office/officeart/2008/layout/HorizontalMultiLevelHierarchy"/>
    <dgm:cxn modelId="{D87F2D51-E61D-430B-A433-52C73E34666F}" type="presOf" srcId="{136B5B65-B3E4-4580-9BCB-8BAE6815AC73}" destId="{24CB4637-45D2-44ED-8D40-C25F3E1C6D3C}" srcOrd="0" destOrd="0" presId="urn:microsoft.com/office/officeart/2008/layout/HorizontalMultiLevelHierarchy"/>
    <dgm:cxn modelId="{482A8F73-6AC6-4FD9-AD04-320E3A5DE400}" srcId="{136B5B65-B3E4-4580-9BCB-8BAE6815AC73}" destId="{DCA4F4C8-F361-44E5-8751-0CF433CAB009}" srcOrd="0" destOrd="0" parTransId="{437D37FA-059E-4FC7-8404-85606E5BC195}" sibTransId="{44488E33-B8BC-4886-9CDC-8953F08F645F}"/>
    <dgm:cxn modelId="{F58C3443-7321-4ADA-AA98-FF6C47A6E473}" type="presOf" srcId="{2A37B3FE-E8C6-4E03-92A7-683CBEFFC69D}" destId="{0DD94240-7308-4BED-A0AE-6E828E29B86A}" srcOrd="1" destOrd="0" presId="urn:microsoft.com/office/officeart/2008/layout/HorizontalMultiLevelHierarchy"/>
    <dgm:cxn modelId="{A4C777DD-107A-4A60-8AF0-2F0473BAA12E}" type="presOf" srcId="{31309F2B-745E-4E3B-AD8F-9B23495CBC59}" destId="{FBE38E28-42C5-416E-A670-0E90D611F89F}" srcOrd="0" destOrd="0" presId="urn:microsoft.com/office/officeart/2008/layout/HorizontalMultiLevelHierarchy"/>
    <dgm:cxn modelId="{4358D044-3BF7-4742-93F9-BDBC3D81426F}" type="presOf" srcId="{DCA4F4C8-F361-44E5-8751-0CF433CAB009}" destId="{032FAA96-7804-4E94-84E7-968069C23551}" srcOrd="0" destOrd="0" presId="urn:microsoft.com/office/officeart/2008/layout/HorizontalMultiLevelHierarchy"/>
    <dgm:cxn modelId="{B7D44232-2CA9-4E55-8037-393D12D7DBC2}" type="presOf" srcId="{437D37FA-059E-4FC7-8404-85606E5BC195}" destId="{8B35A20C-E9E2-40DB-9F58-A2A0A833D821}" srcOrd="0" destOrd="0" presId="urn:microsoft.com/office/officeart/2008/layout/HorizontalMultiLevelHierarchy"/>
    <dgm:cxn modelId="{8FCE051A-20B6-4724-9384-A63856B66190}" type="presOf" srcId="{58E4C15C-EBD6-4A90-82E1-0FB4EA2B7AC6}" destId="{8BCA3495-C30D-4FB2-96C4-114594933872}" srcOrd="0" destOrd="0" presId="urn:microsoft.com/office/officeart/2008/layout/HorizontalMultiLevelHierarchy"/>
    <dgm:cxn modelId="{24E77E83-24CB-403F-AD0E-95CAE9D0108C}" type="presOf" srcId="{CF1D9DE2-D544-4D30-880A-FC8D02D42E96}" destId="{913212E4-28E6-41D9-848A-339ABBDA46DF}" srcOrd="1" destOrd="0" presId="urn:microsoft.com/office/officeart/2008/layout/HorizontalMultiLevelHierarchy"/>
    <dgm:cxn modelId="{C19FC495-8A88-4BF2-9BE1-E73B425FCAA0}" type="presParOf" srcId="{95B00DA7-7427-411F-92FC-7D301D00C162}" destId="{45703C73-CCD9-4F84-8100-C15C1CEF03F8}" srcOrd="0" destOrd="0" presId="urn:microsoft.com/office/officeart/2008/layout/HorizontalMultiLevelHierarchy"/>
    <dgm:cxn modelId="{224BE7CF-47E2-4401-9944-DB5001AE408D}" type="presParOf" srcId="{45703C73-CCD9-4F84-8100-C15C1CEF03F8}" destId="{24CB4637-45D2-44ED-8D40-C25F3E1C6D3C}" srcOrd="0" destOrd="0" presId="urn:microsoft.com/office/officeart/2008/layout/HorizontalMultiLevelHierarchy"/>
    <dgm:cxn modelId="{F967BCDB-A5E9-4909-81BE-10F72A5F6FA6}" type="presParOf" srcId="{45703C73-CCD9-4F84-8100-C15C1CEF03F8}" destId="{0901B893-BB48-48E8-BC37-8A85AAED3411}" srcOrd="1" destOrd="0" presId="urn:microsoft.com/office/officeart/2008/layout/HorizontalMultiLevelHierarchy"/>
    <dgm:cxn modelId="{E05D6AA7-5913-4BFE-8CD2-89712B443385}" type="presParOf" srcId="{0901B893-BB48-48E8-BC37-8A85AAED3411}" destId="{8B35A20C-E9E2-40DB-9F58-A2A0A833D821}" srcOrd="0" destOrd="0" presId="urn:microsoft.com/office/officeart/2008/layout/HorizontalMultiLevelHierarchy"/>
    <dgm:cxn modelId="{52554E2F-1BF1-4633-B4D7-A39400F537E6}" type="presParOf" srcId="{8B35A20C-E9E2-40DB-9F58-A2A0A833D821}" destId="{B0B9642D-8C2D-405E-A773-14AF3AABE143}" srcOrd="0" destOrd="0" presId="urn:microsoft.com/office/officeart/2008/layout/HorizontalMultiLevelHierarchy"/>
    <dgm:cxn modelId="{B2F8B04B-7457-4F11-9D02-0C086A51F251}" type="presParOf" srcId="{0901B893-BB48-48E8-BC37-8A85AAED3411}" destId="{0FA1AB51-2706-4AD3-873F-9F7A27DECFAE}" srcOrd="1" destOrd="0" presId="urn:microsoft.com/office/officeart/2008/layout/HorizontalMultiLevelHierarchy"/>
    <dgm:cxn modelId="{A6E56B32-92F1-4B48-8003-81AF09AA0A8C}" type="presParOf" srcId="{0FA1AB51-2706-4AD3-873F-9F7A27DECFAE}" destId="{032FAA96-7804-4E94-84E7-968069C23551}" srcOrd="0" destOrd="0" presId="urn:microsoft.com/office/officeart/2008/layout/HorizontalMultiLevelHierarchy"/>
    <dgm:cxn modelId="{CE7B2B73-8B97-42B2-BEA9-DAAFBAA4C45E}" type="presParOf" srcId="{0FA1AB51-2706-4AD3-873F-9F7A27DECFAE}" destId="{0B0EBF6A-F467-407C-90C0-95654C5FEAAB}" srcOrd="1" destOrd="0" presId="urn:microsoft.com/office/officeart/2008/layout/HorizontalMultiLevelHierarchy"/>
    <dgm:cxn modelId="{4480B005-D057-4CC0-B9C6-A8F71A4DEC49}" type="presParOf" srcId="{0901B893-BB48-48E8-BC37-8A85AAED3411}" destId="{407D85BF-EF9F-44D4-BE10-04D5219D785B}" srcOrd="2" destOrd="0" presId="urn:microsoft.com/office/officeart/2008/layout/HorizontalMultiLevelHierarchy"/>
    <dgm:cxn modelId="{EEF64217-683F-40EF-BF0F-4C565427AC5D}" type="presParOf" srcId="{407D85BF-EF9F-44D4-BE10-04D5219D785B}" destId="{913212E4-28E6-41D9-848A-339ABBDA46DF}" srcOrd="0" destOrd="0" presId="urn:microsoft.com/office/officeart/2008/layout/HorizontalMultiLevelHierarchy"/>
    <dgm:cxn modelId="{E2A866E8-323B-4EBD-9D15-4E071117A8A4}" type="presParOf" srcId="{0901B893-BB48-48E8-BC37-8A85AAED3411}" destId="{B0051F92-0BD5-49AC-8FD5-9134BA94EABD}" srcOrd="3" destOrd="0" presId="urn:microsoft.com/office/officeart/2008/layout/HorizontalMultiLevelHierarchy"/>
    <dgm:cxn modelId="{2CC72A4E-9550-4345-8258-8A7EED670085}" type="presParOf" srcId="{B0051F92-0BD5-49AC-8FD5-9134BA94EABD}" destId="{7B56AEAB-BE38-4B53-BEED-814E9C91DA36}" srcOrd="0" destOrd="0" presId="urn:microsoft.com/office/officeart/2008/layout/HorizontalMultiLevelHierarchy"/>
    <dgm:cxn modelId="{C2438B7C-5288-4619-AFC3-3832B14620DF}" type="presParOf" srcId="{B0051F92-0BD5-49AC-8FD5-9134BA94EABD}" destId="{BC7F9144-A7D9-4D3D-9B5E-67ACB2708310}" srcOrd="1" destOrd="0" presId="urn:microsoft.com/office/officeart/2008/layout/HorizontalMultiLevelHierarchy"/>
    <dgm:cxn modelId="{0E559090-83EF-49B0-BA72-BD6148C484EA}" type="presParOf" srcId="{0901B893-BB48-48E8-BC37-8A85AAED3411}" destId="{FBE38E28-42C5-416E-A670-0E90D611F89F}" srcOrd="4" destOrd="0" presId="urn:microsoft.com/office/officeart/2008/layout/HorizontalMultiLevelHierarchy"/>
    <dgm:cxn modelId="{46489855-0698-410C-B3B1-69E8F892D8C9}" type="presParOf" srcId="{FBE38E28-42C5-416E-A670-0E90D611F89F}" destId="{620A94BD-A3E4-4478-91C1-A822F7968FC8}" srcOrd="0" destOrd="0" presId="urn:microsoft.com/office/officeart/2008/layout/HorizontalMultiLevelHierarchy"/>
    <dgm:cxn modelId="{448F791E-E5C0-470D-AAD3-28F92EF661DF}" type="presParOf" srcId="{0901B893-BB48-48E8-BC37-8A85AAED3411}" destId="{3FF072B5-709A-4E84-AEA0-64D853A87775}" srcOrd="5" destOrd="0" presId="urn:microsoft.com/office/officeart/2008/layout/HorizontalMultiLevelHierarchy"/>
    <dgm:cxn modelId="{F4280836-8B31-4743-A1BD-14E3FFD9800F}" type="presParOf" srcId="{3FF072B5-709A-4E84-AEA0-64D853A87775}" destId="{A26A6EFF-BCE4-40EB-8EE3-A70673122042}" srcOrd="0" destOrd="0" presId="urn:microsoft.com/office/officeart/2008/layout/HorizontalMultiLevelHierarchy"/>
    <dgm:cxn modelId="{D6738732-24FF-4A6E-80EF-CAB0D038C343}" type="presParOf" srcId="{3FF072B5-709A-4E84-AEA0-64D853A87775}" destId="{F194B841-090A-4DBA-BC78-FE3FF6740F62}" srcOrd="1" destOrd="0" presId="urn:microsoft.com/office/officeart/2008/layout/HorizontalMultiLevelHierarchy"/>
    <dgm:cxn modelId="{9244EE66-8B8C-4A99-940C-970EE74F91A8}" type="presParOf" srcId="{0901B893-BB48-48E8-BC37-8A85AAED3411}" destId="{917E5C1C-B768-43F4-BA27-5EC9AD6CAD6B}" srcOrd="6" destOrd="0" presId="urn:microsoft.com/office/officeart/2008/layout/HorizontalMultiLevelHierarchy"/>
    <dgm:cxn modelId="{7DBBDF2B-C3E6-4486-9E23-49E50533C2C4}" type="presParOf" srcId="{917E5C1C-B768-43F4-BA27-5EC9AD6CAD6B}" destId="{0DD94240-7308-4BED-A0AE-6E828E29B86A}" srcOrd="0" destOrd="0" presId="urn:microsoft.com/office/officeart/2008/layout/HorizontalMultiLevelHierarchy"/>
    <dgm:cxn modelId="{22233F0F-E03A-4DF6-B399-07E64CB35456}" type="presParOf" srcId="{0901B893-BB48-48E8-BC37-8A85AAED3411}" destId="{C5FB4FFF-1377-4CEC-9393-6D3F53D3F2AF}" srcOrd="7" destOrd="0" presId="urn:microsoft.com/office/officeart/2008/layout/HorizontalMultiLevelHierarchy"/>
    <dgm:cxn modelId="{69C4615F-794B-4E55-B8A7-4E17DF4B321C}" type="presParOf" srcId="{C5FB4FFF-1377-4CEC-9393-6D3F53D3F2AF}" destId="{8BCA3495-C30D-4FB2-96C4-114594933872}" srcOrd="0" destOrd="0" presId="urn:microsoft.com/office/officeart/2008/layout/HorizontalMultiLevelHierarchy"/>
    <dgm:cxn modelId="{CFE6F5DF-CCF4-4CD8-B32A-114E52E1F74F}" type="presParOf" srcId="{C5FB4FFF-1377-4CEC-9393-6D3F53D3F2AF}" destId="{8A68E174-08EF-46D1-8747-26EC0BCE5CDA}" srcOrd="1" destOrd="0" presId="urn:microsoft.com/office/officeart/2008/layout/HorizontalMultiLevelHierarchy"/>
  </dgm:cxnLst>
  <dgm:bg/>
  <dgm:whole>
    <a:ln w="0">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648117-AD70-4D4D-ACAF-998AEB3A6AA6}"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80B7C7E1-B5F4-4781-9B3E-3E43EA7DF978}">
      <dgm:prSet phldrT="[Text]" custT="1"/>
      <dgm:spPr/>
      <dgm:t>
        <a:bodyPr/>
        <a:lstStyle/>
        <a:p>
          <a:r>
            <a:rPr lang="en-US" sz="1800" b="1" dirty="0" smtClean="0"/>
            <a:t>Challenges</a:t>
          </a:r>
          <a:endParaRPr lang="en-US" sz="1800" b="1" dirty="0"/>
        </a:p>
      </dgm:t>
    </dgm:pt>
    <dgm:pt modelId="{2330C3ED-13D5-493A-BBBF-7962661E2EDD}" type="parTrans" cxnId="{7A355B2B-57B3-421D-815E-82873614EA0D}">
      <dgm:prSet/>
      <dgm:spPr/>
      <dgm:t>
        <a:bodyPr/>
        <a:lstStyle/>
        <a:p>
          <a:endParaRPr lang="en-US"/>
        </a:p>
      </dgm:t>
    </dgm:pt>
    <dgm:pt modelId="{1092B01B-DB75-4141-8669-31054544A75A}" type="sibTrans" cxnId="{7A355B2B-57B3-421D-815E-82873614EA0D}">
      <dgm:prSet/>
      <dgm:spPr/>
      <dgm:t>
        <a:bodyPr/>
        <a:lstStyle/>
        <a:p>
          <a:endParaRPr lang="en-US"/>
        </a:p>
      </dgm:t>
    </dgm:pt>
    <dgm:pt modelId="{015FC49E-0672-425D-9B64-CE99D1D58B38}">
      <dgm:prSet phldrT="[Text]" custT="1"/>
      <dgm:spPr/>
      <dgm:t>
        <a:bodyPr/>
        <a:lstStyle/>
        <a:p>
          <a:r>
            <a:rPr lang="en-US" sz="1400" dirty="0" smtClean="0"/>
            <a:t>Small businesses face challenges in financing the development and deployment of clean energy technologies.</a:t>
          </a:r>
          <a:endParaRPr lang="en-US" sz="1400" dirty="0"/>
        </a:p>
      </dgm:t>
    </dgm:pt>
    <dgm:pt modelId="{67D3C5C8-34EA-436D-96E4-000079C9942B}" type="parTrans" cxnId="{230A7C1B-F90F-4109-9198-3B2CEBE31FC4}">
      <dgm:prSet/>
      <dgm:spPr/>
      <dgm:t>
        <a:bodyPr/>
        <a:lstStyle/>
        <a:p>
          <a:endParaRPr lang="en-US"/>
        </a:p>
      </dgm:t>
    </dgm:pt>
    <dgm:pt modelId="{33484434-8EEF-4BCE-ABF1-66EE9A52F136}" type="sibTrans" cxnId="{230A7C1B-F90F-4109-9198-3B2CEBE31FC4}">
      <dgm:prSet/>
      <dgm:spPr/>
      <dgm:t>
        <a:bodyPr/>
        <a:lstStyle/>
        <a:p>
          <a:endParaRPr lang="en-US"/>
        </a:p>
      </dgm:t>
    </dgm:pt>
    <dgm:pt modelId="{C3D4BD6F-7C8B-4E9D-B896-2FA929877CD2}">
      <dgm:prSet custT="1"/>
      <dgm:spPr/>
      <dgm:t>
        <a:bodyPr/>
        <a:lstStyle/>
        <a:p>
          <a:r>
            <a:rPr lang="en-US" sz="1400" dirty="0" smtClean="0"/>
            <a:t>New ventures often lack the business savvy and access to investors necessary to succeed.</a:t>
          </a:r>
        </a:p>
      </dgm:t>
    </dgm:pt>
    <dgm:pt modelId="{61D6C252-18D9-4C61-AE3E-E09E0C6A3D1C}" type="parTrans" cxnId="{0B042F4C-8DE1-407E-81B6-742F3FC288D7}">
      <dgm:prSet/>
      <dgm:spPr/>
      <dgm:t>
        <a:bodyPr/>
        <a:lstStyle/>
        <a:p>
          <a:endParaRPr lang="en-US"/>
        </a:p>
      </dgm:t>
    </dgm:pt>
    <dgm:pt modelId="{4A8B099D-B27C-4778-96CF-C8C542911AB3}" type="sibTrans" cxnId="{0B042F4C-8DE1-407E-81B6-742F3FC288D7}">
      <dgm:prSet/>
      <dgm:spPr/>
      <dgm:t>
        <a:bodyPr/>
        <a:lstStyle/>
        <a:p>
          <a:endParaRPr lang="en-US"/>
        </a:p>
      </dgm:t>
    </dgm:pt>
    <dgm:pt modelId="{23B0D2A6-21F6-43AA-977D-2BD053CA1A8F}">
      <dgm:prSet custT="1"/>
      <dgm:spPr/>
      <dgm:t>
        <a:bodyPr/>
        <a:lstStyle/>
        <a:p>
          <a:r>
            <a:rPr lang="en-US" sz="1400" dirty="0" smtClean="0"/>
            <a:t>Communities lack knowledge and tools to select effective energy portfolios or prioritize investments across varied technologies.</a:t>
          </a:r>
          <a:endParaRPr lang="en-US" sz="1400" dirty="0" smtClean="0">
            <a:solidFill>
              <a:srgbClr val="FF0000"/>
            </a:solidFill>
          </a:endParaRPr>
        </a:p>
      </dgm:t>
    </dgm:pt>
    <dgm:pt modelId="{2ABC70AE-082B-429A-8726-1DC5485D6CA8}" type="parTrans" cxnId="{2A2A19D1-FFF9-472C-A1CB-548631205A0F}">
      <dgm:prSet/>
      <dgm:spPr/>
      <dgm:t>
        <a:bodyPr/>
        <a:lstStyle/>
        <a:p>
          <a:endParaRPr lang="en-US"/>
        </a:p>
      </dgm:t>
    </dgm:pt>
    <dgm:pt modelId="{0B31A05A-04F7-4D10-8F1A-7D389CF7A1A1}" type="sibTrans" cxnId="{2A2A19D1-FFF9-472C-A1CB-548631205A0F}">
      <dgm:prSet/>
      <dgm:spPr/>
      <dgm:t>
        <a:bodyPr/>
        <a:lstStyle/>
        <a:p>
          <a:endParaRPr lang="en-US"/>
        </a:p>
      </dgm:t>
    </dgm:pt>
    <dgm:pt modelId="{11B04C80-AA42-4762-86CE-71B8F4A6ED88}">
      <dgm:prSet custT="1"/>
      <dgm:spPr/>
      <dgm:t>
        <a:bodyPr/>
        <a:lstStyle/>
        <a:p>
          <a:r>
            <a:rPr lang="en-US" sz="1400" dirty="0" smtClean="0"/>
            <a:t>Reach of EERE information is hindered by limited use of state-of-the-art tools and software.</a:t>
          </a:r>
        </a:p>
      </dgm:t>
    </dgm:pt>
    <dgm:pt modelId="{34057A6B-962A-4000-BE3B-E8E88951368B}" type="parTrans" cxnId="{3D2CE43C-EF52-4FE0-A319-7F1BD82529F3}">
      <dgm:prSet/>
      <dgm:spPr/>
      <dgm:t>
        <a:bodyPr/>
        <a:lstStyle/>
        <a:p>
          <a:endParaRPr lang="en-US"/>
        </a:p>
      </dgm:t>
    </dgm:pt>
    <dgm:pt modelId="{B83698D2-ACBF-4E56-84D0-12EE47F509F1}" type="sibTrans" cxnId="{3D2CE43C-EF52-4FE0-A319-7F1BD82529F3}">
      <dgm:prSet/>
      <dgm:spPr/>
      <dgm:t>
        <a:bodyPr/>
        <a:lstStyle/>
        <a:p>
          <a:endParaRPr lang="en-US"/>
        </a:p>
      </dgm:t>
    </dgm:pt>
    <dgm:pt modelId="{491B1A4C-00C3-4B76-BC00-6ECA66608624}">
      <dgm:prSet custT="1"/>
      <dgm:spPr/>
      <dgm:t>
        <a:bodyPr/>
        <a:lstStyle/>
        <a:p>
          <a:r>
            <a:rPr lang="en-US" sz="1400" dirty="0" smtClean="0"/>
            <a:t>The currently available skilled clean energy workforce is inadequate.</a:t>
          </a:r>
          <a:endParaRPr lang="en-US" sz="1400" dirty="0" smtClean="0">
            <a:solidFill>
              <a:srgbClr val="FF0000"/>
            </a:solidFill>
          </a:endParaRPr>
        </a:p>
      </dgm:t>
    </dgm:pt>
    <dgm:pt modelId="{ED6AD5AD-1447-44F2-82AF-CA10F5809DB2}" type="parTrans" cxnId="{355DE1F7-73B0-447D-8F0C-9D39235FF37D}">
      <dgm:prSet/>
      <dgm:spPr/>
      <dgm:t>
        <a:bodyPr/>
        <a:lstStyle/>
        <a:p>
          <a:endParaRPr lang="en-US"/>
        </a:p>
      </dgm:t>
    </dgm:pt>
    <dgm:pt modelId="{842F1FC2-9DCB-4847-A72B-6DB51A451A62}" type="sibTrans" cxnId="{355DE1F7-73B0-447D-8F0C-9D39235FF37D}">
      <dgm:prSet/>
      <dgm:spPr/>
      <dgm:t>
        <a:bodyPr/>
        <a:lstStyle/>
        <a:p>
          <a:endParaRPr lang="en-US"/>
        </a:p>
      </dgm:t>
    </dgm:pt>
    <dgm:pt modelId="{51D96F03-76E3-4FE5-9610-95107DE1D624}" type="pres">
      <dgm:prSet presAssocID="{D8648117-AD70-4D4D-ACAF-998AEB3A6AA6}" presName="linearFlow" presStyleCnt="0">
        <dgm:presLayoutVars>
          <dgm:dir/>
          <dgm:animLvl val="lvl"/>
          <dgm:resizeHandles val="exact"/>
        </dgm:presLayoutVars>
      </dgm:prSet>
      <dgm:spPr/>
      <dgm:t>
        <a:bodyPr/>
        <a:lstStyle/>
        <a:p>
          <a:endParaRPr lang="en-US"/>
        </a:p>
      </dgm:t>
    </dgm:pt>
    <dgm:pt modelId="{8E5BB16B-491A-4611-8B5F-71ED6C78DD59}" type="pres">
      <dgm:prSet presAssocID="{80B7C7E1-B5F4-4781-9B3E-3E43EA7DF978}" presName="composite" presStyleCnt="0"/>
      <dgm:spPr/>
      <dgm:t>
        <a:bodyPr/>
        <a:lstStyle/>
        <a:p>
          <a:endParaRPr lang="en-US"/>
        </a:p>
      </dgm:t>
    </dgm:pt>
    <dgm:pt modelId="{324DD1EA-E5AB-487C-9B11-EAA0401DA380}" type="pres">
      <dgm:prSet presAssocID="{80B7C7E1-B5F4-4781-9B3E-3E43EA7DF978}" presName="parentText" presStyleLbl="alignNode1" presStyleIdx="0" presStyleCnt="1">
        <dgm:presLayoutVars>
          <dgm:chMax val="1"/>
          <dgm:bulletEnabled val="1"/>
        </dgm:presLayoutVars>
      </dgm:prSet>
      <dgm:spPr/>
      <dgm:t>
        <a:bodyPr/>
        <a:lstStyle/>
        <a:p>
          <a:endParaRPr lang="en-US"/>
        </a:p>
      </dgm:t>
    </dgm:pt>
    <dgm:pt modelId="{B599B4A6-2B7F-4A4D-887A-4CB90D3EDF73}" type="pres">
      <dgm:prSet presAssocID="{80B7C7E1-B5F4-4781-9B3E-3E43EA7DF978}" presName="descendantText" presStyleLbl="alignAcc1" presStyleIdx="0" presStyleCnt="1" custScaleY="139467">
        <dgm:presLayoutVars>
          <dgm:bulletEnabled val="1"/>
        </dgm:presLayoutVars>
      </dgm:prSet>
      <dgm:spPr/>
      <dgm:t>
        <a:bodyPr/>
        <a:lstStyle/>
        <a:p>
          <a:endParaRPr lang="en-US"/>
        </a:p>
      </dgm:t>
    </dgm:pt>
  </dgm:ptLst>
  <dgm:cxnLst>
    <dgm:cxn modelId="{2A2A19D1-FFF9-472C-A1CB-548631205A0F}" srcId="{80B7C7E1-B5F4-4781-9B3E-3E43EA7DF978}" destId="{23B0D2A6-21F6-43AA-977D-2BD053CA1A8F}" srcOrd="2" destOrd="0" parTransId="{2ABC70AE-082B-429A-8726-1DC5485D6CA8}" sibTransId="{0B31A05A-04F7-4D10-8F1A-7D389CF7A1A1}"/>
    <dgm:cxn modelId="{6EAB600D-12AB-4BDE-9AE6-5895DA98D5D1}" type="presOf" srcId="{23B0D2A6-21F6-43AA-977D-2BD053CA1A8F}" destId="{B599B4A6-2B7F-4A4D-887A-4CB90D3EDF73}" srcOrd="0" destOrd="2" presId="urn:microsoft.com/office/officeart/2005/8/layout/chevron2"/>
    <dgm:cxn modelId="{6C4DAB8D-08E8-4FA4-98C8-C1C24EF47DC2}" type="presOf" srcId="{11B04C80-AA42-4762-86CE-71B8F4A6ED88}" destId="{B599B4A6-2B7F-4A4D-887A-4CB90D3EDF73}" srcOrd="0" destOrd="4" presId="urn:microsoft.com/office/officeart/2005/8/layout/chevron2"/>
    <dgm:cxn modelId="{A5F94653-EE03-4A0F-9BD6-5B9336A058E1}" type="presOf" srcId="{80B7C7E1-B5F4-4781-9B3E-3E43EA7DF978}" destId="{324DD1EA-E5AB-487C-9B11-EAA0401DA380}" srcOrd="0" destOrd="0" presId="urn:microsoft.com/office/officeart/2005/8/layout/chevron2"/>
    <dgm:cxn modelId="{CFFF5A23-304D-4E2A-8088-56927AE7CACC}" type="presOf" srcId="{491B1A4C-00C3-4B76-BC00-6ECA66608624}" destId="{B599B4A6-2B7F-4A4D-887A-4CB90D3EDF73}" srcOrd="0" destOrd="3" presId="urn:microsoft.com/office/officeart/2005/8/layout/chevron2"/>
    <dgm:cxn modelId="{7A6F4F3D-C565-4718-9B08-6177FEA00B01}" type="presOf" srcId="{015FC49E-0672-425D-9B64-CE99D1D58B38}" destId="{B599B4A6-2B7F-4A4D-887A-4CB90D3EDF73}" srcOrd="0" destOrd="0" presId="urn:microsoft.com/office/officeart/2005/8/layout/chevron2"/>
    <dgm:cxn modelId="{230A7C1B-F90F-4109-9198-3B2CEBE31FC4}" srcId="{80B7C7E1-B5F4-4781-9B3E-3E43EA7DF978}" destId="{015FC49E-0672-425D-9B64-CE99D1D58B38}" srcOrd="0" destOrd="0" parTransId="{67D3C5C8-34EA-436D-96E4-000079C9942B}" sibTransId="{33484434-8EEF-4BCE-ABF1-66EE9A52F136}"/>
    <dgm:cxn modelId="{355DE1F7-73B0-447D-8F0C-9D39235FF37D}" srcId="{80B7C7E1-B5F4-4781-9B3E-3E43EA7DF978}" destId="{491B1A4C-00C3-4B76-BC00-6ECA66608624}" srcOrd="3" destOrd="0" parTransId="{ED6AD5AD-1447-44F2-82AF-CA10F5809DB2}" sibTransId="{842F1FC2-9DCB-4847-A72B-6DB51A451A62}"/>
    <dgm:cxn modelId="{C4BD0D13-2C67-4681-A7B7-37B87B5E070A}" type="presOf" srcId="{C3D4BD6F-7C8B-4E9D-B896-2FA929877CD2}" destId="{B599B4A6-2B7F-4A4D-887A-4CB90D3EDF73}" srcOrd="0" destOrd="1" presId="urn:microsoft.com/office/officeart/2005/8/layout/chevron2"/>
    <dgm:cxn modelId="{0B042F4C-8DE1-407E-81B6-742F3FC288D7}" srcId="{80B7C7E1-B5F4-4781-9B3E-3E43EA7DF978}" destId="{C3D4BD6F-7C8B-4E9D-B896-2FA929877CD2}" srcOrd="1" destOrd="0" parTransId="{61D6C252-18D9-4C61-AE3E-E09E0C6A3D1C}" sibTransId="{4A8B099D-B27C-4778-96CF-C8C542911AB3}"/>
    <dgm:cxn modelId="{05615C45-6E8B-470B-9D00-4CFC464F1E65}" type="presOf" srcId="{D8648117-AD70-4D4D-ACAF-998AEB3A6AA6}" destId="{51D96F03-76E3-4FE5-9610-95107DE1D624}" srcOrd="0" destOrd="0" presId="urn:microsoft.com/office/officeart/2005/8/layout/chevron2"/>
    <dgm:cxn modelId="{7A355B2B-57B3-421D-815E-82873614EA0D}" srcId="{D8648117-AD70-4D4D-ACAF-998AEB3A6AA6}" destId="{80B7C7E1-B5F4-4781-9B3E-3E43EA7DF978}" srcOrd="0" destOrd="0" parTransId="{2330C3ED-13D5-493A-BBBF-7962661E2EDD}" sibTransId="{1092B01B-DB75-4141-8669-31054544A75A}"/>
    <dgm:cxn modelId="{3D2CE43C-EF52-4FE0-A319-7F1BD82529F3}" srcId="{80B7C7E1-B5F4-4781-9B3E-3E43EA7DF978}" destId="{11B04C80-AA42-4762-86CE-71B8F4A6ED88}" srcOrd="4" destOrd="0" parTransId="{34057A6B-962A-4000-BE3B-E8E88951368B}" sibTransId="{B83698D2-ACBF-4E56-84D0-12EE47F509F1}"/>
    <dgm:cxn modelId="{4790D3C7-6F02-48F7-A4A6-57DB231D2E22}" type="presParOf" srcId="{51D96F03-76E3-4FE5-9610-95107DE1D624}" destId="{8E5BB16B-491A-4611-8B5F-71ED6C78DD59}" srcOrd="0" destOrd="0" presId="urn:microsoft.com/office/officeart/2005/8/layout/chevron2"/>
    <dgm:cxn modelId="{5244F247-53AD-4F55-B965-AAA21A40FB0C}" type="presParOf" srcId="{8E5BB16B-491A-4611-8B5F-71ED6C78DD59}" destId="{324DD1EA-E5AB-487C-9B11-EAA0401DA380}" srcOrd="0" destOrd="0" presId="urn:microsoft.com/office/officeart/2005/8/layout/chevron2"/>
    <dgm:cxn modelId="{F403516D-08C7-4805-AA47-BE62376A1974}" type="presParOf" srcId="{8E5BB16B-491A-4611-8B5F-71ED6C78DD59}" destId="{B599B4A6-2B7F-4A4D-887A-4CB90D3EDF7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648117-AD70-4D4D-ACAF-998AEB3A6AA6}"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28C05D7-C538-496B-83FF-42F6EC48B4C9}">
      <dgm:prSet phldrT="[Text]" custT="1"/>
      <dgm:spPr/>
      <dgm:t>
        <a:bodyPr/>
        <a:lstStyle/>
        <a:p>
          <a:pPr algn="ctr"/>
          <a:r>
            <a:rPr lang="en-US" sz="1600" dirty="0" smtClean="0"/>
            <a:t>Support High-level Goals</a:t>
          </a:r>
          <a:endParaRPr lang="en-US" sz="1600" dirty="0"/>
        </a:p>
      </dgm:t>
    </dgm:pt>
    <dgm:pt modelId="{4161FC69-9C55-461D-ADFE-DFBD833F8E0C}" type="parTrans" cxnId="{64572BDB-390B-4CCF-B02C-EBD681C3FF5C}">
      <dgm:prSet/>
      <dgm:spPr/>
      <dgm:t>
        <a:bodyPr/>
        <a:lstStyle/>
        <a:p>
          <a:endParaRPr lang="en-US"/>
        </a:p>
      </dgm:t>
    </dgm:pt>
    <dgm:pt modelId="{01802FF8-D670-4C9F-A1D8-35B0CB903677}" type="sibTrans" cxnId="{64572BDB-390B-4CCF-B02C-EBD681C3FF5C}">
      <dgm:prSet/>
      <dgm:spPr/>
      <dgm:t>
        <a:bodyPr/>
        <a:lstStyle/>
        <a:p>
          <a:endParaRPr lang="en-US"/>
        </a:p>
      </dgm:t>
    </dgm:pt>
    <dgm:pt modelId="{118B0DAE-F1FF-4462-AA32-F2B2122948EB}">
      <dgm:prSet phldrT="[Text]" custT="1"/>
      <dgm:spPr/>
      <dgm:t>
        <a:bodyPr/>
        <a:lstStyle/>
        <a:p>
          <a:pPr>
            <a:spcAft>
              <a:spcPts val="1200"/>
            </a:spcAft>
          </a:pPr>
          <a:r>
            <a:rPr lang="en-US" sz="1400" i="1" dirty="0" smtClean="0"/>
            <a:t>“U.S. leadership through the Department can help promote clean energy technologies around the world…International partnerships could offer more diverse projects</a:t>
          </a:r>
          <a:r>
            <a:rPr lang="en-US" sz="1400" b="1" i="1" dirty="0" smtClean="0"/>
            <a:t> to increase learning rates, promote the global adoption of clean energy technologies, and perhaps ease foreign market entry for U.S. firms…”</a:t>
          </a:r>
          <a:r>
            <a:rPr lang="en-US" sz="1400" i="1" dirty="0" smtClean="0"/>
            <a:t>  </a:t>
          </a:r>
          <a:r>
            <a:rPr lang="en-US" sz="1400" b="0" i="1" dirty="0" smtClean="0"/>
            <a:t>-- DOE Strategic Plan, May 2011</a:t>
          </a:r>
          <a:endParaRPr lang="en-US" sz="1400" b="0" i="1" dirty="0"/>
        </a:p>
      </dgm:t>
    </dgm:pt>
    <dgm:pt modelId="{3AAF4D00-6CC9-415D-8028-7E9880E7035B}" type="parTrans" cxnId="{9E73E9F0-C5A9-4A2F-8638-F67AFD3F8228}">
      <dgm:prSet/>
      <dgm:spPr/>
      <dgm:t>
        <a:bodyPr/>
        <a:lstStyle/>
        <a:p>
          <a:endParaRPr lang="en-US"/>
        </a:p>
      </dgm:t>
    </dgm:pt>
    <dgm:pt modelId="{A44304F4-4FB4-4346-9906-FC609EBA405F}" type="sibTrans" cxnId="{9E73E9F0-C5A9-4A2F-8638-F67AFD3F8228}">
      <dgm:prSet/>
      <dgm:spPr/>
      <dgm:t>
        <a:bodyPr/>
        <a:lstStyle/>
        <a:p>
          <a:endParaRPr lang="en-US"/>
        </a:p>
      </dgm:t>
    </dgm:pt>
    <dgm:pt modelId="{80B7C7E1-B5F4-4781-9B3E-3E43EA7DF978}">
      <dgm:prSet phldrT="[Text]" custT="1"/>
      <dgm:spPr/>
      <dgm:t>
        <a:bodyPr/>
        <a:lstStyle/>
        <a:p>
          <a:pPr>
            <a:lnSpc>
              <a:spcPct val="100000"/>
            </a:lnSpc>
            <a:spcAft>
              <a:spcPts val="0"/>
            </a:spcAft>
          </a:pPr>
          <a:r>
            <a:rPr lang="en-US" sz="1600" dirty="0" smtClean="0"/>
            <a:t>Strategies and Means</a:t>
          </a:r>
          <a:endParaRPr lang="en-US" sz="1600" dirty="0"/>
        </a:p>
      </dgm:t>
    </dgm:pt>
    <dgm:pt modelId="{2330C3ED-13D5-493A-BBBF-7962661E2EDD}" type="parTrans" cxnId="{7A355B2B-57B3-421D-815E-82873614EA0D}">
      <dgm:prSet/>
      <dgm:spPr/>
      <dgm:t>
        <a:bodyPr/>
        <a:lstStyle/>
        <a:p>
          <a:endParaRPr lang="en-US"/>
        </a:p>
      </dgm:t>
    </dgm:pt>
    <dgm:pt modelId="{1092B01B-DB75-4141-8669-31054544A75A}" type="sibTrans" cxnId="{7A355B2B-57B3-421D-815E-82873614EA0D}">
      <dgm:prSet/>
      <dgm:spPr/>
      <dgm:t>
        <a:bodyPr/>
        <a:lstStyle/>
        <a:p>
          <a:endParaRPr lang="en-US"/>
        </a:p>
      </dgm:t>
    </dgm:pt>
    <dgm:pt modelId="{7C9FCB31-181B-4224-BDD8-7382010D1F65}">
      <dgm:prSet phldrT="[Text]" custT="1"/>
      <dgm:spPr/>
      <dgm:t>
        <a:bodyPr/>
        <a:lstStyle/>
        <a:p>
          <a:r>
            <a:rPr lang="en-US" sz="1600" dirty="0" smtClean="0"/>
            <a:t>High-Impact</a:t>
          </a:r>
        </a:p>
        <a:p>
          <a:r>
            <a:rPr lang="en-US" sz="1600" dirty="0" smtClean="0"/>
            <a:t>Activities</a:t>
          </a:r>
          <a:endParaRPr lang="en-US" sz="1600" dirty="0"/>
        </a:p>
      </dgm:t>
    </dgm:pt>
    <dgm:pt modelId="{B3BC3DAB-1C90-488F-99DA-63F60168F2AD}" type="parTrans" cxnId="{FB724D2B-E718-40F8-A2C7-C3B51E1E44A1}">
      <dgm:prSet/>
      <dgm:spPr/>
      <dgm:t>
        <a:bodyPr/>
        <a:lstStyle/>
        <a:p>
          <a:endParaRPr lang="en-US"/>
        </a:p>
      </dgm:t>
    </dgm:pt>
    <dgm:pt modelId="{5835B530-7188-4C0F-849A-F7FE249825F4}" type="sibTrans" cxnId="{FB724D2B-E718-40F8-A2C7-C3B51E1E44A1}">
      <dgm:prSet/>
      <dgm:spPr/>
      <dgm:t>
        <a:bodyPr/>
        <a:lstStyle/>
        <a:p>
          <a:endParaRPr lang="en-US"/>
        </a:p>
      </dgm:t>
    </dgm:pt>
    <dgm:pt modelId="{FB97FCB8-75C4-4CC6-AC85-734074F22A19}">
      <dgm:prSet phldrT="[Text]" custT="1"/>
      <dgm:spPr/>
      <dgm:t>
        <a:bodyPr/>
        <a:lstStyle/>
        <a:p>
          <a:r>
            <a:rPr lang="en-US" sz="1300" b="1" u="none" dirty="0" smtClean="0"/>
            <a:t>U.S.-China Renewable Energy Partnership.  </a:t>
          </a:r>
          <a:r>
            <a:rPr lang="en-US" sz="1300" b="0" u="none" dirty="0" smtClean="0"/>
            <a:t>According to MA-based Second Wind, DOE  technical workshops have been “vital” to the sale of U.S.-manufactured wind measurement devices to China.</a:t>
          </a:r>
          <a:endParaRPr lang="en-US" sz="1300" b="0" u="none" dirty="0"/>
        </a:p>
      </dgm:t>
    </dgm:pt>
    <dgm:pt modelId="{6997269D-C56C-413F-9EA0-365EA9DFC798}" type="parTrans" cxnId="{2F12BE2A-1FD7-41D0-91F7-4D275DA25186}">
      <dgm:prSet/>
      <dgm:spPr/>
      <dgm:t>
        <a:bodyPr/>
        <a:lstStyle/>
        <a:p>
          <a:endParaRPr lang="en-US"/>
        </a:p>
      </dgm:t>
    </dgm:pt>
    <dgm:pt modelId="{86E68B62-4A1E-4C6C-BBD4-27F9ABC72E45}" type="sibTrans" cxnId="{2F12BE2A-1FD7-41D0-91F7-4D275DA25186}">
      <dgm:prSet/>
      <dgm:spPr/>
      <dgm:t>
        <a:bodyPr/>
        <a:lstStyle/>
        <a:p>
          <a:endParaRPr lang="en-US"/>
        </a:p>
      </dgm:t>
    </dgm:pt>
    <dgm:pt modelId="{8ADF7C17-D292-4008-A119-72356EF6D669}">
      <dgm:prSet custT="1"/>
      <dgm:spPr/>
      <dgm:t>
        <a:bodyPr/>
        <a:lstStyle/>
        <a:p>
          <a:r>
            <a:rPr lang="en-US" sz="1400" dirty="0" smtClean="0"/>
            <a:t>Collaborate with Commerce, USTDA, </a:t>
          </a:r>
          <a:r>
            <a:rPr lang="en-US" sz="1400" dirty="0" err="1" smtClean="0"/>
            <a:t>ExIm</a:t>
          </a:r>
          <a:r>
            <a:rPr lang="en-US" sz="1400" dirty="0" smtClean="0"/>
            <a:t>, and OPIC through formal and informal interagency processes to support President’s National Export Initiative  </a:t>
          </a:r>
          <a:endParaRPr lang="en-US" sz="1400" dirty="0">
            <a:solidFill>
              <a:schemeClr val="tx2">
                <a:lumMod val="75000"/>
              </a:schemeClr>
            </a:solidFill>
          </a:endParaRPr>
        </a:p>
      </dgm:t>
    </dgm:pt>
    <dgm:pt modelId="{52E2B408-F7B9-4158-A0BB-E3E59E285C99}" type="parTrans" cxnId="{14002E3E-D0AD-4ACE-A2AC-39B5F8167246}">
      <dgm:prSet/>
      <dgm:spPr/>
      <dgm:t>
        <a:bodyPr/>
        <a:lstStyle/>
        <a:p>
          <a:endParaRPr lang="en-US"/>
        </a:p>
      </dgm:t>
    </dgm:pt>
    <dgm:pt modelId="{D20E7F15-DAAD-42AC-8B5E-DBFF9B8ACB73}" type="sibTrans" cxnId="{14002E3E-D0AD-4ACE-A2AC-39B5F8167246}">
      <dgm:prSet/>
      <dgm:spPr/>
      <dgm:t>
        <a:bodyPr/>
        <a:lstStyle/>
        <a:p>
          <a:endParaRPr lang="en-US"/>
        </a:p>
      </dgm:t>
    </dgm:pt>
    <dgm:pt modelId="{8E8D1179-64B7-42F6-B7DA-3466ADDA228D}">
      <dgm:prSet phldrT="[Text]" custT="1"/>
      <dgm:spPr/>
      <dgm:t>
        <a:bodyPr/>
        <a:lstStyle/>
        <a:p>
          <a:r>
            <a:rPr lang="en-US" sz="1400" dirty="0" smtClean="0"/>
            <a:t>Use technical and policy assistance as “market priming” activities to facilitate international business and investment opportunities for U.S. clean tech companies</a:t>
          </a:r>
          <a:endParaRPr lang="en-US" sz="1400" dirty="0"/>
        </a:p>
      </dgm:t>
    </dgm:pt>
    <dgm:pt modelId="{F6517F81-BEBA-4A54-9648-AAE7684C1C4A}" type="parTrans" cxnId="{6E7B7FD9-4CEC-459A-BCA0-CE5C876CB380}">
      <dgm:prSet/>
      <dgm:spPr/>
      <dgm:t>
        <a:bodyPr/>
        <a:lstStyle/>
        <a:p>
          <a:endParaRPr lang="en-US"/>
        </a:p>
      </dgm:t>
    </dgm:pt>
    <dgm:pt modelId="{19595667-4873-4D87-A93C-5FF40A6C40B1}" type="sibTrans" cxnId="{6E7B7FD9-4CEC-459A-BCA0-CE5C876CB380}">
      <dgm:prSet/>
      <dgm:spPr/>
      <dgm:t>
        <a:bodyPr/>
        <a:lstStyle/>
        <a:p>
          <a:endParaRPr lang="en-US"/>
        </a:p>
      </dgm:t>
    </dgm:pt>
    <dgm:pt modelId="{33E1C3AA-5B77-4BD7-A8E8-C6675DAFAD50}">
      <dgm:prSet custT="1"/>
      <dgm:spPr/>
      <dgm:t>
        <a:bodyPr/>
        <a:lstStyle/>
        <a:p>
          <a:r>
            <a:rPr lang="en-US" sz="1400" dirty="0" smtClean="0"/>
            <a:t>Promote the development and implementation of codes and standards (specifically, those prevailing in the U.S.) to provide competitive advantage of U.S. clean energy technologies</a:t>
          </a:r>
          <a:endParaRPr lang="en-US" sz="1400" dirty="0">
            <a:solidFill>
              <a:schemeClr val="tx2">
                <a:lumMod val="75000"/>
              </a:schemeClr>
            </a:solidFill>
          </a:endParaRPr>
        </a:p>
      </dgm:t>
    </dgm:pt>
    <dgm:pt modelId="{AA713E73-133C-4A46-9BAB-F900A3078BFC}" type="parTrans" cxnId="{2FD74048-AACD-44C7-8A9B-D0018A723805}">
      <dgm:prSet/>
      <dgm:spPr/>
      <dgm:t>
        <a:bodyPr/>
        <a:lstStyle/>
        <a:p>
          <a:endParaRPr lang="en-US"/>
        </a:p>
      </dgm:t>
    </dgm:pt>
    <dgm:pt modelId="{750768B6-C076-44B4-BCD7-C4B3C57CC541}" type="sibTrans" cxnId="{2FD74048-AACD-44C7-8A9B-D0018A723805}">
      <dgm:prSet/>
      <dgm:spPr/>
      <dgm:t>
        <a:bodyPr/>
        <a:lstStyle/>
        <a:p>
          <a:endParaRPr lang="en-US"/>
        </a:p>
      </dgm:t>
    </dgm:pt>
    <dgm:pt modelId="{C2148188-D530-4505-849E-91F5C1511F5F}">
      <dgm:prSet phldrT="[Text]" custT="1"/>
      <dgm:spPr/>
      <dgm:t>
        <a:bodyPr/>
        <a:lstStyle/>
        <a:p>
          <a:endParaRPr lang="en-US" sz="1200" b="1" u="none" dirty="0"/>
        </a:p>
      </dgm:t>
    </dgm:pt>
    <dgm:pt modelId="{B8049DBB-F6B8-49CB-987B-5C61EF5CD6BF}" type="parTrans" cxnId="{3591C927-B00B-4325-B2B9-658BF44D6034}">
      <dgm:prSet/>
      <dgm:spPr/>
      <dgm:t>
        <a:bodyPr/>
        <a:lstStyle/>
        <a:p>
          <a:endParaRPr lang="en-US"/>
        </a:p>
      </dgm:t>
    </dgm:pt>
    <dgm:pt modelId="{25DD4AA2-CC2C-4AC9-95DE-0D933D0E9455}" type="sibTrans" cxnId="{3591C927-B00B-4325-B2B9-658BF44D6034}">
      <dgm:prSet/>
      <dgm:spPr/>
      <dgm:t>
        <a:bodyPr/>
        <a:lstStyle/>
        <a:p>
          <a:endParaRPr lang="en-US"/>
        </a:p>
      </dgm:t>
    </dgm:pt>
    <dgm:pt modelId="{4A3440A0-298B-44F2-B3FD-30BA9A08153A}">
      <dgm:prSet phldrT="[Text]" custT="1"/>
      <dgm:spPr/>
      <dgm:t>
        <a:bodyPr/>
        <a:lstStyle/>
        <a:p>
          <a:r>
            <a:rPr lang="en-US" sz="1300" b="1" u="none" dirty="0" smtClean="0"/>
            <a:t>Brazil Strategic Energy Dialogue</a:t>
          </a:r>
          <a:r>
            <a:rPr lang="en-US" sz="1300" b="0" u="none" dirty="0" smtClean="0"/>
            <a:t>– </a:t>
          </a:r>
          <a:endParaRPr lang="en-US" sz="1300" b="1" u="none" dirty="0"/>
        </a:p>
      </dgm:t>
    </dgm:pt>
    <dgm:pt modelId="{5C6FC572-72E9-48DB-9867-CB1DD7981739}" type="parTrans" cxnId="{B4050A12-5262-413D-A41C-99078D532EA8}">
      <dgm:prSet/>
      <dgm:spPr/>
      <dgm:t>
        <a:bodyPr/>
        <a:lstStyle/>
        <a:p>
          <a:endParaRPr lang="en-US"/>
        </a:p>
      </dgm:t>
    </dgm:pt>
    <dgm:pt modelId="{DCCB1A15-3EB2-4A53-BDE2-076670FCAA18}" type="sibTrans" cxnId="{B4050A12-5262-413D-A41C-99078D532EA8}">
      <dgm:prSet/>
      <dgm:spPr/>
      <dgm:t>
        <a:bodyPr/>
        <a:lstStyle/>
        <a:p>
          <a:endParaRPr lang="en-US"/>
        </a:p>
      </dgm:t>
    </dgm:pt>
    <dgm:pt modelId="{04F527E2-B4F9-4578-BBC4-187B32E4B8D2}">
      <dgm:prSet phldrT="[Text]" custT="1"/>
      <dgm:spPr/>
      <dgm:t>
        <a:bodyPr/>
        <a:lstStyle/>
        <a:p>
          <a:r>
            <a:rPr lang="en-US" sz="1300" b="0" u="sng" dirty="0" smtClean="0"/>
            <a:t>Building envelope technologies.  </a:t>
          </a:r>
          <a:r>
            <a:rPr lang="en-US" sz="1300" b="0" u="none" dirty="0" smtClean="0"/>
            <a:t>Introducing U.S.-supported  labeling program to promote sale of US goods in rapidly expanding market; industry cost share of 50% to support workshops indicates market relevance and export potential.</a:t>
          </a:r>
          <a:endParaRPr lang="en-US" sz="1300" b="1" u="none" dirty="0"/>
        </a:p>
      </dgm:t>
    </dgm:pt>
    <dgm:pt modelId="{CE9352CD-9F56-48EF-83F3-4B7A65BB1D53}" type="parTrans" cxnId="{960AA5E9-1B70-4ABE-B240-2913EF3A39B9}">
      <dgm:prSet/>
      <dgm:spPr/>
      <dgm:t>
        <a:bodyPr/>
        <a:lstStyle/>
        <a:p>
          <a:endParaRPr lang="en-US"/>
        </a:p>
      </dgm:t>
    </dgm:pt>
    <dgm:pt modelId="{DEE390D8-8EFA-475B-857B-33FD95909789}" type="sibTrans" cxnId="{960AA5E9-1B70-4ABE-B240-2913EF3A39B9}">
      <dgm:prSet/>
      <dgm:spPr/>
      <dgm:t>
        <a:bodyPr/>
        <a:lstStyle/>
        <a:p>
          <a:endParaRPr lang="en-US"/>
        </a:p>
      </dgm:t>
    </dgm:pt>
    <dgm:pt modelId="{2D6C68E0-346D-46E0-A56B-03F2BC0AE04D}">
      <dgm:prSet phldrT="[Text]" custT="1"/>
      <dgm:spPr/>
      <dgm:t>
        <a:bodyPr/>
        <a:lstStyle/>
        <a:p>
          <a:r>
            <a:rPr lang="en-US" sz="1300" b="0" u="sng" dirty="0" smtClean="0"/>
            <a:t>Small wind systems</a:t>
          </a:r>
          <a:r>
            <a:rPr lang="en-US" sz="1300" b="0" u="none" dirty="0" smtClean="0"/>
            <a:t>. DOE-supported manufacturers participating in workshop to discuss </a:t>
          </a:r>
          <a:r>
            <a:rPr lang="en-US" sz="1300" dirty="0" smtClean="0"/>
            <a:t>standards development, testing, certification, wind resource and site assessment, grid infrastructure, incentive programs, and project development opportunities.</a:t>
          </a:r>
          <a:endParaRPr lang="en-US" sz="1300" b="1" u="none" dirty="0"/>
        </a:p>
      </dgm:t>
    </dgm:pt>
    <dgm:pt modelId="{4F6F754A-277A-4878-B24E-063D1495AA7C}" type="parTrans" cxnId="{35EE5DAD-AE1A-4958-A695-2DB4097A7086}">
      <dgm:prSet/>
      <dgm:spPr/>
      <dgm:t>
        <a:bodyPr/>
        <a:lstStyle/>
        <a:p>
          <a:endParaRPr lang="en-US"/>
        </a:p>
      </dgm:t>
    </dgm:pt>
    <dgm:pt modelId="{94CA8643-DE81-4B5D-B541-D2250A26710B}" type="sibTrans" cxnId="{35EE5DAD-AE1A-4958-A695-2DB4097A7086}">
      <dgm:prSet/>
      <dgm:spPr/>
      <dgm:t>
        <a:bodyPr/>
        <a:lstStyle/>
        <a:p>
          <a:endParaRPr lang="en-US"/>
        </a:p>
      </dgm:t>
    </dgm:pt>
    <dgm:pt modelId="{8CD171DF-5771-438A-A77F-19E0216A4F44}">
      <dgm:prSet phldrT="[Text]" custT="1"/>
      <dgm:spPr/>
      <dgm:t>
        <a:bodyPr/>
        <a:lstStyle/>
        <a:p>
          <a:r>
            <a:rPr lang="en-US" sz="1300" b="1" u="none" dirty="0" smtClean="0"/>
            <a:t>U.S China Mayors Training visits</a:t>
          </a:r>
          <a:r>
            <a:rPr lang="en-US" sz="1300" b="0" u="none" dirty="0" smtClean="0"/>
            <a:t>.  AZ-based </a:t>
          </a:r>
          <a:r>
            <a:rPr lang="en-US" sz="1300" b="0" u="none" dirty="0" err="1" smtClean="0"/>
            <a:t>Solatube</a:t>
          </a:r>
          <a:r>
            <a:rPr lang="en-US" sz="1300" b="0" u="none" dirty="0" smtClean="0"/>
            <a:t>, maker of innovative </a:t>
          </a:r>
          <a:r>
            <a:rPr lang="en-US" sz="1300" b="0" u="none" dirty="0" err="1" smtClean="0"/>
            <a:t>daylighting</a:t>
          </a:r>
          <a:r>
            <a:rPr lang="en-US" sz="1300" b="0" u="none" dirty="0" smtClean="0"/>
            <a:t> technology, recorded $4M sale as result of visits.  </a:t>
          </a:r>
          <a:endParaRPr lang="en-US" sz="1300" b="0" u="none" dirty="0"/>
        </a:p>
      </dgm:t>
    </dgm:pt>
    <dgm:pt modelId="{D86468B0-9A6F-4710-BB01-64D99FE4B0BF}" type="parTrans" cxnId="{423E6250-F100-49AB-AC4B-7252702F6811}">
      <dgm:prSet/>
      <dgm:spPr/>
      <dgm:t>
        <a:bodyPr/>
        <a:lstStyle/>
        <a:p>
          <a:endParaRPr lang="en-US"/>
        </a:p>
      </dgm:t>
    </dgm:pt>
    <dgm:pt modelId="{91261EE1-C857-442E-81BD-059241794D98}" type="sibTrans" cxnId="{423E6250-F100-49AB-AC4B-7252702F6811}">
      <dgm:prSet/>
      <dgm:spPr/>
      <dgm:t>
        <a:bodyPr/>
        <a:lstStyle/>
        <a:p>
          <a:endParaRPr lang="en-US"/>
        </a:p>
      </dgm:t>
    </dgm:pt>
    <dgm:pt modelId="{BDD5F27D-904F-4153-BEB7-A16A340533FF}">
      <dgm:prSet phldrT="[Text]" custT="1"/>
      <dgm:spPr/>
      <dgm:t>
        <a:bodyPr/>
        <a:lstStyle/>
        <a:p>
          <a:endParaRPr lang="en-US" sz="1300" b="0" u="none" dirty="0"/>
        </a:p>
      </dgm:t>
    </dgm:pt>
    <dgm:pt modelId="{4D01BC2C-7FDA-45F2-B67B-E21D6D1F83ED}" type="parTrans" cxnId="{D01092CD-0158-4AA5-B44D-5196029AD0E4}">
      <dgm:prSet/>
      <dgm:spPr/>
      <dgm:t>
        <a:bodyPr/>
        <a:lstStyle/>
        <a:p>
          <a:endParaRPr lang="en-US"/>
        </a:p>
      </dgm:t>
    </dgm:pt>
    <dgm:pt modelId="{AD217B34-23D6-481A-8359-40ACAD1A43B9}" type="sibTrans" cxnId="{D01092CD-0158-4AA5-B44D-5196029AD0E4}">
      <dgm:prSet/>
      <dgm:spPr/>
      <dgm:t>
        <a:bodyPr/>
        <a:lstStyle/>
        <a:p>
          <a:endParaRPr lang="en-US"/>
        </a:p>
      </dgm:t>
    </dgm:pt>
    <dgm:pt modelId="{51D96F03-76E3-4FE5-9610-95107DE1D624}" type="pres">
      <dgm:prSet presAssocID="{D8648117-AD70-4D4D-ACAF-998AEB3A6AA6}" presName="linearFlow" presStyleCnt="0">
        <dgm:presLayoutVars>
          <dgm:dir/>
          <dgm:animLvl val="lvl"/>
          <dgm:resizeHandles val="exact"/>
        </dgm:presLayoutVars>
      </dgm:prSet>
      <dgm:spPr/>
      <dgm:t>
        <a:bodyPr/>
        <a:lstStyle/>
        <a:p>
          <a:endParaRPr lang="en-US"/>
        </a:p>
      </dgm:t>
    </dgm:pt>
    <dgm:pt modelId="{C39167E8-7C29-42CF-A5DD-1AD15ED20B09}" type="pres">
      <dgm:prSet presAssocID="{728C05D7-C538-496B-83FF-42F6EC48B4C9}" presName="composite" presStyleCnt="0"/>
      <dgm:spPr/>
      <dgm:t>
        <a:bodyPr/>
        <a:lstStyle/>
        <a:p>
          <a:endParaRPr lang="en-US"/>
        </a:p>
      </dgm:t>
    </dgm:pt>
    <dgm:pt modelId="{A037299F-2EDC-4E87-A729-320A58D17AA9}" type="pres">
      <dgm:prSet presAssocID="{728C05D7-C538-496B-83FF-42F6EC48B4C9}" presName="parentText" presStyleLbl="alignNode1" presStyleIdx="0" presStyleCnt="3" custLinFactNeighborX="0" custLinFactNeighborY="-16131">
        <dgm:presLayoutVars>
          <dgm:chMax val="1"/>
          <dgm:bulletEnabled val="1"/>
        </dgm:presLayoutVars>
      </dgm:prSet>
      <dgm:spPr/>
      <dgm:t>
        <a:bodyPr/>
        <a:lstStyle/>
        <a:p>
          <a:endParaRPr lang="en-US"/>
        </a:p>
      </dgm:t>
    </dgm:pt>
    <dgm:pt modelId="{6B684B50-3220-44E6-9091-5471446C74FB}" type="pres">
      <dgm:prSet presAssocID="{728C05D7-C538-496B-83FF-42F6EC48B4C9}" presName="descendantText" presStyleLbl="alignAcc1" presStyleIdx="0" presStyleCnt="3" custScaleY="93035" custLinFactNeighborX="913">
        <dgm:presLayoutVars>
          <dgm:bulletEnabled val="1"/>
        </dgm:presLayoutVars>
      </dgm:prSet>
      <dgm:spPr/>
      <dgm:t>
        <a:bodyPr/>
        <a:lstStyle/>
        <a:p>
          <a:endParaRPr lang="en-US"/>
        </a:p>
      </dgm:t>
    </dgm:pt>
    <dgm:pt modelId="{0E4B3807-6F51-47FF-8071-3DF6AE78FEDD}" type="pres">
      <dgm:prSet presAssocID="{01802FF8-D670-4C9F-A1D8-35B0CB903677}" presName="sp" presStyleCnt="0"/>
      <dgm:spPr/>
      <dgm:t>
        <a:bodyPr/>
        <a:lstStyle/>
        <a:p>
          <a:endParaRPr lang="en-US"/>
        </a:p>
      </dgm:t>
    </dgm:pt>
    <dgm:pt modelId="{8E5BB16B-491A-4611-8B5F-71ED6C78DD59}" type="pres">
      <dgm:prSet presAssocID="{80B7C7E1-B5F4-4781-9B3E-3E43EA7DF978}" presName="composite" presStyleCnt="0"/>
      <dgm:spPr/>
      <dgm:t>
        <a:bodyPr/>
        <a:lstStyle/>
        <a:p>
          <a:endParaRPr lang="en-US"/>
        </a:p>
      </dgm:t>
    </dgm:pt>
    <dgm:pt modelId="{324DD1EA-E5AB-487C-9B11-EAA0401DA380}" type="pres">
      <dgm:prSet presAssocID="{80B7C7E1-B5F4-4781-9B3E-3E43EA7DF978}" presName="parentText" presStyleLbl="alignNode1" presStyleIdx="1" presStyleCnt="3" custLinFactNeighborY="-11364">
        <dgm:presLayoutVars>
          <dgm:chMax val="1"/>
          <dgm:bulletEnabled val="1"/>
        </dgm:presLayoutVars>
      </dgm:prSet>
      <dgm:spPr/>
      <dgm:t>
        <a:bodyPr/>
        <a:lstStyle/>
        <a:p>
          <a:endParaRPr lang="en-US"/>
        </a:p>
      </dgm:t>
    </dgm:pt>
    <dgm:pt modelId="{B599B4A6-2B7F-4A4D-887A-4CB90D3EDF73}" type="pres">
      <dgm:prSet presAssocID="{80B7C7E1-B5F4-4781-9B3E-3E43EA7DF978}" presName="descendantText" presStyleLbl="alignAcc1" presStyleIdx="1" presStyleCnt="3" custScaleY="129507" custLinFactNeighborX="249" custLinFactNeighborY="-8674">
        <dgm:presLayoutVars>
          <dgm:bulletEnabled val="1"/>
        </dgm:presLayoutVars>
      </dgm:prSet>
      <dgm:spPr/>
      <dgm:t>
        <a:bodyPr/>
        <a:lstStyle/>
        <a:p>
          <a:endParaRPr lang="en-US"/>
        </a:p>
      </dgm:t>
    </dgm:pt>
    <dgm:pt modelId="{868B0A91-B46B-4260-8B46-40255692D0CF}" type="pres">
      <dgm:prSet presAssocID="{1092B01B-DB75-4141-8669-31054544A75A}" presName="sp" presStyleCnt="0"/>
      <dgm:spPr/>
      <dgm:t>
        <a:bodyPr/>
        <a:lstStyle/>
        <a:p>
          <a:endParaRPr lang="en-US"/>
        </a:p>
      </dgm:t>
    </dgm:pt>
    <dgm:pt modelId="{6FD325B3-CB72-4148-B5BB-2F18A39F5183}" type="pres">
      <dgm:prSet presAssocID="{7C9FCB31-181B-4224-BDD8-7382010D1F65}" presName="composite" presStyleCnt="0"/>
      <dgm:spPr/>
      <dgm:t>
        <a:bodyPr/>
        <a:lstStyle/>
        <a:p>
          <a:endParaRPr lang="en-US"/>
        </a:p>
      </dgm:t>
    </dgm:pt>
    <dgm:pt modelId="{93CCA90A-0A05-4716-972E-544A1C7F7BB4}" type="pres">
      <dgm:prSet presAssocID="{7C9FCB31-181B-4224-BDD8-7382010D1F65}" presName="parentText" presStyleLbl="alignNode1" presStyleIdx="2" presStyleCnt="3" custLinFactNeighborY="-9954">
        <dgm:presLayoutVars>
          <dgm:chMax val="1"/>
          <dgm:bulletEnabled val="1"/>
        </dgm:presLayoutVars>
      </dgm:prSet>
      <dgm:spPr/>
      <dgm:t>
        <a:bodyPr/>
        <a:lstStyle/>
        <a:p>
          <a:endParaRPr lang="en-US"/>
        </a:p>
      </dgm:t>
    </dgm:pt>
    <dgm:pt modelId="{4C8E1CC1-7F5F-4A25-8A4D-C7B1F76A7EA0}" type="pres">
      <dgm:prSet presAssocID="{7C9FCB31-181B-4224-BDD8-7382010D1F65}" presName="descendantText" presStyleLbl="alignAcc1" presStyleIdx="2" presStyleCnt="3" custScaleY="236838" custLinFactNeighborX="477" custLinFactNeighborY="6182">
        <dgm:presLayoutVars>
          <dgm:bulletEnabled val="1"/>
        </dgm:presLayoutVars>
      </dgm:prSet>
      <dgm:spPr/>
      <dgm:t>
        <a:bodyPr/>
        <a:lstStyle/>
        <a:p>
          <a:endParaRPr lang="en-US"/>
        </a:p>
      </dgm:t>
    </dgm:pt>
  </dgm:ptLst>
  <dgm:cxnLst>
    <dgm:cxn modelId="{7A355B2B-57B3-421D-815E-82873614EA0D}" srcId="{D8648117-AD70-4D4D-ACAF-998AEB3A6AA6}" destId="{80B7C7E1-B5F4-4781-9B3E-3E43EA7DF978}" srcOrd="1" destOrd="0" parTransId="{2330C3ED-13D5-493A-BBBF-7962661E2EDD}" sibTransId="{1092B01B-DB75-4141-8669-31054544A75A}"/>
    <dgm:cxn modelId="{13503CD3-1D4A-4DD4-B7AD-60F866783840}" type="presOf" srcId="{80B7C7E1-B5F4-4781-9B3E-3E43EA7DF978}" destId="{324DD1EA-E5AB-487C-9B11-EAA0401DA380}" srcOrd="0" destOrd="0" presId="urn:microsoft.com/office/officeart/2005/8/layout/chevron2"/>
    <dgm:cxn modelId="{9E73E9F0-C5A9-4A2F-8638-F67AFD3F8228}" srcId="{728C05D7-C538-496B-83FF-42F6EC48B4C9}" destId="{118B0DAE-F1FF-4462-AA32-F2B2122948EB}" srcOrd="0" destOrd="0" parTransId="{3AAF4D00-6CC9-415D-8028-7E9880E7035B}" sibTransId="{A44304F4-4FB4-4346-9906-FC609EBA405F}"/>
    <dgm:cxn modelId="{2F12BE2A-1FD7-41D0-91F7-4D275DA25186}" srcId="{7C9FCB31-181B-4224-BDD8-7382010D1F65}" destId="{FB97FCB8-75C4-4CC6-AC85-734074F22A19}" srcOrd="1" destOrd="0" parTransId="{6997269D-C56C-413F-9EA0-365EA9DFC798}" sibTransId="{86E68B62-4A1E-4C6C-BBD4-27F9ABC72E45}"/>
    <dgm:cxn modelId="{5DE26685-7E01-4F37-82A4-B72E4D088732}" type="presOf" srcId="{8E8D1179-64B7-42F6-B7DA-3466ADDA228D}" destId="{B599B4A6-2B7F-4A4D-887A-4CB90D3EDF73}" srcOrd="0" destOrd="0" presId="urn:microsoft.com/office/officeart/2005/8/layout/chevron2"/>
    <dgm:cxn modelId="{6E7B7FD9-4CEC-459A-BCA0-CE5C876CB380}" srcId="{80B7C7E1-B5F4-4781-9B3E-3E43EA7DF978}" destId="{8E8D1179-64B7-42F6-B7DA-3466ADDA228D}" srcOrd="0" destOrd="0" parTransId="{F6517F81-BEBA-4A54-9648-AAE7684C1C4A}" sibTransId="{19595667-4873-4D87-A93C-5FF40A6C40B1}"/>
    <dgm:cxn modelId="{601DCC78-106D-41ED-A001-50E8012E6D34}" type="presOf" srcId="{118B0DAE-F1FF-4462-AA32-F2B2122948EB}" destId="{6B684B50-3220-44E6-9091-5471446C74FB}" srcOrd="0" destOrd="0" presId="urn:microsoft.com/office/officeart/2005/8/layout/chevron2"/>
    <dgm:cxn modelId="{3591C927-B00B-4325-B2B9-658BF44D6034}" srcId="{7C9FCB31-181B-4224-BDD8-7382010D1F65}" destId="{C2148188-D530-4505-849E-91F5C1511F5F}" srcOrd="4" destOrd="0" parTransId="{B8049DBB-F6B8-49CB-987B-5C61EF5CD6BF}" sibTransId="{25DD4AA2-CC2C-4AC9-95DE-0D933D0E9455}"/>
    <dgm:cxn modelId="{7BE8C69F-4F76-4D44-A379-B37F5695E919}" type="presOf" srcId="{8ADF7C17-D292-4008-A119-72356EF6D669}" destId="{B599B4A6-2B7F-4A4D-887A-4CB90D3EDF73}" srcOrd="0" destOrd="1" presId="urn:microsoft.com/office/officeart/2005/8/layout/chevron2"/>
    <dgm:cxn modelId="{9AFE5D44-3E9B-4774-BE0D-002859D101FD}" type="presOf" srcId="{C2148188-D530-4505-849E-91F5C1511F5F}" destId="{4C8E1CC1-7F5F-4A25-8A4D-C7B1F76A7EA0}" srcOrd="0" destOrd="6" presId="urn:microsoft.com/office/officeart/2005/8/layout/chevron2"/>
    <dgm:cxn modelId="{FB724D2B-E718-40F8-A2C7-C3B51E1E44A1}" srcId="{D8648117-AD70-4D4D-ACAF-998AEB3A6AA6}" destId="{7C9FCB31-181B-4224-BDD8-7382010D1F65}" srcOrd="2" destOrd="0" parTransId="{B3BC3DAB-1C90-488F-99DA-63F60168F2AD}" sibTransId="{5835B530-7188-4C0F-849A-F7FE249825F4}"/>
    <dgm:cxn modelId="{5014D0DA-B822-42CA-A8AC-B784F13D2D12}" type="presOf" srcId="{33E1C3AA-5B77-4BD7-A8E8-C6675DAFAD50}" destId="{B599B4A6-2B7F-4A4D-887A-4CB90D3EDF73}" srcOrd="0" destOrd="2" presId="urn:microsoft.com/office/officeart/2005/8/layout/chevron2"/>
    <dgm:cxn modelId="{1171162E-2C3B-43C6-89DD-240ADCA1D9A8}" type="presOf" srcId="{FB97FCB8-75C4-4CC6-AC85-734074F22A19}" destId="{4C8E1CC1-7F5F-4A25-8A4D-C7B1F76A7EA0}" srcOrd="0" destOrd="1" presId="urn:microsoft.com/office/officeart/2005/8/layout/chevron2"/>
    <dgm:cxn modelId="{7039DE36-0DEE-451E-807F-9B9A33DFFE1D}" type="presOf" srcId="{BDD5F27D-904F-4153-BEB7-A16A340533FF}" destId="{4C8E1CC1-7F5F-4A25-8A4D-C7B1F76A7EA0}" srcOrd="0" destOrd="0" presId="urn:microsoft.com/office/officeart/2005/8/layout/chevron2"/>
    <dgm:cxn modelId="{75574614-72E8-471C-B1C3-833EB05905B6}" type="presOf" srcId="{D8648117-AD70-4D4D-ACAF-998AEB3A6AA6}" destId="{51D96F03-76E3-4FE5-9610-95107DE1D624}" srcOrd="0" destOrd="0" presId="urn:microsoft.com/office/officeart/2005/8/layout/chevron2"/>
    <dgm:cxn modelId="{14002E3E-D0AD-4ACE-A2AC-39B5F8167246}" srcId="{80B7C7E1-B5F4-4781-9B3E-3E43EA7DF978}" destId="{8ADF7C17-D292-4008-A119-72356EF6D669}" srcOrd="1" destOrd="0" parTransId="{52E2B408-F7B9-4158-A0BB-E3E59E285C99}" sibTransId="{D20E7F15-DAAD-42AC-8B5E-DBFF9B8ACB73}"/>
    <dgm:cxn modelId="{64572BDB-390B-4CCF-B02C-EBD681C3FF5C}" srcId="{D8648117-AD70-4D4D-ACAF-998AEB3A6AA6}" destId="{728C05D7-C538-496B-83FF-42F6EC48B4C9}" srcOrd="0" destOrd="0" parTransId="{4161FC69-9C55-461D-ADFE-DFBD833F8E0C}" sibTransId="{01802FF8-D670-4C9F-A1D8-35B0CB903677}"/>
    <dgm:cxn modelId="{A3E45621-6B33-4F9D-BF9D-1F674FFF816E}" type="presOf" srcId="{04F527E2-B4F9-4578-BBC4-187B32E4B8D2}" destId="{4C8E1CC1-7F5F-4A25-8A4D-C7B1F76A7EA0}" srcOrd="0" destOrd="4" presId="urn:microsoft.com/office/officeart/2005/8/layout/chevron2"/>
    <dgm:cxn modelId="{F2AA6747-A712-4BDE-9B21-0FB37678BA11}" type="presOf" srcId="{2D6C68E0-346D-46E0-A56B-03F2BC0AE04D}" destId="{4C8E1CC1-7F5F-4A25-8A4D-C7B1F76A7EA0}" srcOrd="0" destOrd="5" presId="urn:microsoft.com/office/officeart/2005/8/layout/chevron2"/>
    <dgm:cxn modelId="{960AA5E9-1B70-4ABE-B240-2913EF3A39B9}" srcId="{4A3440A0-298B-44F2-B3FD-30BA9A08153A}" destId="{04F527E2-B4F9-4578-BBC4-187B32E4B8D2}" srcOrd="0" destOrd="0" parTransId="{CE9352CD-9F56-48EF-83F3-4B7A65BB1D53}" sibTransId="{DEE390D8-8EFA-475B-857B-33FD95909789}"/>
    <dgm:cxn modelId="{D01092CD-0158-4AA5-B44D-5196029AD0E4}" srcId="{7C9FCB31-181B-4224-BDD8-7382010D1F65}" destId="{BDD5F27D-904F-4153-BEB7-A16A340533FF}" srcOrd="0" destOrd="0" parTransId="{4D01BC2C-7FDA-45F2-B67B-E21D6D1F83ED}" sibTransId="{AD217B34-23D6-481A-8359-40ACAD1A43B9}"/>
    <dgm:cxn modelId="{423E6250-F100-49AB-AC4B-7252702F6811}" srcId="{7C9FCB31-181B-4224-BDD8-7382010D1F65}" destId="{8CD171DF-5771-438A-A77F-19E0216A4F44}" srcOrd="2" destOrd="0" parTransId="{D86468B0-9A6F-4710-BB01-64D99FE4B0BF}" sibTransId="{91261EE1-C857-442E-81BD-059241794D98}"/>
    <dgm:cxn modelId="{B001A3AF-7967-4FD6-A823-BD3C6DA1453A}" type="presOf" srcId="{8CD171DF-5771-438A-A77F-19E0216A4F44}" destId="{4C8E1CC1-7F5F-4A25-8A4D-C7B1F76A7EA0}" srcOrd="0" destOrd="2" presId="urn:microsoft.com/office/officeart/2005/8/layout/chevron2"/>
    <dgm:cxn modelId="{1B1E84E0-8176-46EE-A961-EFC47EB21C1D}" type="presOf" srcId="{4A3440A0-298B-44F2-B3FD-30BA9A08153A}" destId="{4C8E1CC1-7F5F-4A25-8A4D-C7B1F76A7EA0}" srcOrd="0" destOrd="3" presId="urn:microsoft.com/office/officeart/2005/8/layout/chevron2"/>
    <dgm:cxn modelId="{C4F2FFF4-B5C5-435B-A3CA-E2E9BBECAB15}" type="presOf" srcId="{7C9FCB31-181B-4224-BDD8-7382010D1F65}" destId="{93CCA90A-0A05-4716-972E-544A1C7F7BB4}" srcOrd="0" destOrd="0" presId="urn:microsoft.com/office/officeart/2005/8/layout/chevron2"/>
    <dgm:cxn modelId="{B4050A12-5262-413D-A41C-99078D532EA8}" srcId="{7C9FCB31-181B-4224-BDD8-7382010D1F65}" destId="{4A3440A0-298B-44F2-B3FD-30BA9A08153A}" srcOrd="3" destOrd="0" parTransId="{5C6FC572-72E9-48DB-9867-CB1DD7981739}" sibTransId="{DCCB1A15-3EB2-4A53-BDE2-076670FCAA18}"/>
    <dgm:cxn modelId="{2FD74048-AACD-44C7-8A9B-D0018A723805}" srcId="{80B7C7E1-B5F4-4781-9B3E-3E43EA7DF978}" destId="{33E1C3AA-5B77-4BD7-A8E8-C6675DAFAD50}" srcOrd="2" destOrd="0" parTransId="{AA713E73-133C-4A46-9BAB-F900A3078BFC}" sibTransId="{750768B6-C076-44B4-BCD7-C4B3C57CC541}"/>
    <dgm:cxn modelId="{FE4ABE33-8928-48B1-8EFD-385570291A34}" type="presOf" srcId="{728C05D7-C538-496B-83FF-42F6EC48B4C9}" destId="{A037299F-2EDC-4E87-A729-320A58D17AA9}" srcOrd="0" destOrd="0" presId="urn:microsoft.com/office/officeart/2005/8/layout/chevron2"/>
    <dgm:cxn modelId="{35EE5DAD-AE1A-4958-A695-2DB4097A7086}" srcId="{4A3440A0-298B-44F2-B3FD-30BA9A08153A}" destId="{2D6C68E0-346D-46E0-A56B-03F2BC0AE04D}" srcOrd="1" destOrd="0" parTransId="{4F6F754A-277A-4878-B24E-063D1495AA7C}" sibTransId="{94CA8643-DE81-4B5D-B541-D2250A26710B}"/>
    <dgm:cxn modelId="{251C92FC-2604-493E-95DF-33E06106947A}" type="presParOf" srcId="{51D96F03-76E3-4FE5-9610-95107DE1D624}" destId="{C39167E8-7C29-42CF-A5DD-1AD15ED20B09}" srcOrd="0" destOrd="0" presId="urn:microsoft.com/office/officeart/2005/8/layout/chevron2"/>
    <dgm:cxn modelId="{032730B3-25DB-4D4F-BCCC-CA115E9E9623}" type="presParOf" srcId="{C39167E8-7C29-42CF-A5DD-1AD15ED20B09}" destId="{A037299F-2EDC-4E87-A729-320A58D17AA9}" srcOrd="0" destOrd="0" presId="urn:microsoft.com/office/officeart/2005/8/layout/chevron2"/>
    <dgm:cxn modelId="{92251F05-3A59-4B6F-A882-3E44C994E00C}" type="presParOf" srcId="{C39167E8-7C29-42CF-A5DD-1AD15ED20B09}" destId="{6B684B50-3220-44E6-9091-5471446C74FB}" srcOrd="1" destOrd="0" presId="urn:microsoft.com/office/officeart/2005/8/layout/chevron2"/>
    <dgm:cxn modelId="{903B46BA-AA9B-48A2-8647-1EE8B65D54B6}" type="presParOf" srcId="{51D96F03-76E3-4FE5-9610-95107DE1D624}" destId="{0E4B3807-6F51-47FF-8071-3DF6AE78FEDD}" srcOrd="1" destOrd="0" presId="urn:microsoft.com/office/officeart/2005/8/layout/chevron2"/>
    <dgm:cxn modelId="{D15C7301-8E1F-404E-8A7E-B2F568682933}" type="presParOf" srcId="{51D96F03-76E3-4FE5-9610-95107DE1D624}" destId="{8E5BB16B-491A-4611-8B5F-71ED6C78DD59}" srcOrd="2" destOrd="0" presId="urn:microsoft.com/office/officeart/2005/8/layout/chevron2"/>
    <dgm:cxn modelId="{4BF45EFD-0B82-466E-A7BB-440A5696D0B0}" type="presParOf" srcId="{8E5BB16B-491A-4611-8B5F-71ED6C78DD59}" destId="{324DD1EA-E5AB-487C-9B11-EAA0401DA380}" srcOrd="0" destOrd="0" presId="urn:microsoft.com/office/officeart/2005/8/layout/chevron2"/>
    <dgm:cxn modelId="{4FF8ECC7-E0D2-43B7-BEF5-01D7AC241420}" type="presParOf" srcId="{8E5BB16B-491A-4611-8B5F-71ED6C78DD59}" destId="{B599B4A6-2B7F-4A4D-887A-4CB90D3EDF73}" srcOrd="1" destOrd="0" presId="urn:microsoft.com/office/officeart/2005/8/layout/chevron2"/>
    <dgm:cxn modelId="{2F1958C3-D3FC-4052-9397-9201299C4CA8}" type="presParOf" srcId="{51D96F03-76E3-4FE5-9610-95107DE1D624}" destId="{868B0A91-B46B-4260-8B46-40255692D0CF}" srcOrd="3" destOrd="0" presId="urn:microsoft.com/office/officeart/2005/8/layout/chevron2"/>
    <dgm:cxn modelId="{54486450-4B2E-49A7-8887-DAEAB7E2DE48}" type="presParOf" srcId="{51D96F03-76E3-4FE5-9610-95107DE1D624}" destId="{6FD325B3-CB72-4148-B5BB-2F18A39F5183}" srcOrd="4" destOrd="0" presId="urn:microsoft.com/office/officeart/2005/8/layout/chevron2"/>
    <dgm:cxn modelId="{EC065A61-6C7D-4042-B96A-E9901E2A970A}" type="presParOf" srcId="{6FD325B3-CB72-4148-B5BB-2F18A39F5183}" destId="{93CCA90A-0A05-4716-972E-544A1C7F7BB4}" srcOrd="0" destOrd="0" presId="urn:microsoft.com/office/officeart/2005/8/layout/chevron2"/>
    <dgm:cxn modelId="{5BB951DC-20DC-4912-87B2-2FE87A00982B}" type="presParOf" srcId="{6FD325B3-CB72-4148-B5BB-2F18A39F5183}" destId="{4C8E1CC1-7F5F-4A25-8A4D-C7B1F76A7EA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7E5C1C-B768-43F4-BA27-5EC9AD6CAD6B}">
      <dsp:nvSpPr>
        <dsp:cNvPr id="0" name=""/>
        <dsp:cNvSpPr/>
      </dsp:nvSpPr>
      <dsp:spPr>
        <a:xfrm>
          <a:off x="655334" y="1790700"/>
          <a:ext cx="429820" cy="1228526"/>
        </a:xfrm>
        <a:custGeom>
          <a:avLst/>
          <a:gdLst/>
          <a:ahLst/>
          <a:cxnLst/>
          <a:rect l="0" t="0" r="0" b="0"/>
          <a:pathLst>
            <a:path>
              <a:moveTo>
                <a:pt x="0" y="0"/>
              </a:moveTo>
              <a:lnTo>
                <a:pt x="214910" y="0"/>
              </a:lnTo>
              <a:lnTo>
                <a:pt x="214910" y="1228526"/>
              </a:lnTo>
              <a:lnTo>
                <a:pt x="429820" y="12285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37705" y="2372424"/>
        <a:ext cx="65077" cy="65077"/>
      </dsp:txXfrm>
    </dsp:sp>
    <dsp:sp modelId="{FBE38E28-42C5-416E-A670-0E90D611F89F}">
      <dsp:nvSpPr>
        <dsp:cNvPr id="0" name=""/>
        <dsp:cNvSpPr/>
      </dsp:nvSpPr>
      <dsp:spPr>
        <a:xfrm>
          <a:off x="655334" y="1790700"/>
          <a:ext cx="429820" cy="409508"/>
        </a:xfrm>
        <a:custGeom>
          <a:avLst/>
          <a:gdLst/>
          <a:ahLst/>
          <a:cxnLst/>
          <a:rect l="0" t="0" r="0" b="0"/>
          <a:pathLst>
            <a:path>
              <a:moveTo>
                <a:pt x="0" y="0"/>
              </a:moveTo>
              <a:lnTo>
                <a:pt x="214910" y="0"/>
              </a:lnTo>
              <a:lnTo>
                <a:pt x="214910" y="409508"/>
              </a:lnTo>
              <a:lnTo>
                <a:pt x="429820" y="40950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55402" y="1980612"/>
        <a:ext cx="29683" cy="29683"/>
      </dsp:txXfrm>
    </dsp:sp>
    <dsp:sp modelId="{407D85BF-EF9F-44D4-BE10-04D5219D785B}">
      <dsp:nvSpPr>
        <dsp:cNvPr id="0" name=""/>
        <dsp:cNvSpPr/>
      </dsp:nvSpPr>
      <dsp:spPr>
        <a:xfrm>
          <a:off x="655334" y="1381191"/>
          <a:ext cx="429820" cy="409508"/>
        </a:xfrm>
        <a:custGeom>
          <a:avLst/>
          <a:gdLst/>
          <a:ahLst/>
          <a:cxnLst/>
          <a:rect l="0" t="0" r="0" b="0"/>
          <a:pathLst>
            <a:path>
              <a:moveTo>
                <a:pt x="0" y="409508"/>
              </a:moveTo>
              <a:lnTo>
                <a:pt x="214910" y="409508"/>
              </a:lnTo>
              <a:lnTo>
                <a:pt x="214910" y="0"/>
              </a:lnTo>
              <a:lnTo>
                <a:pt x="429820"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55402" y="1571103"/>
        <a:ext cx="29683" cy="29683"/>
      </dsp:txXfrm>
    </dsp:sp>
    <dsp:sp modelId="{8B35A20C-E9E2-40DB-9F58-A2A0A833D821}">
      <dsp:nvSpPr>
        <dsp:cNvPr id="0" name=""/>
        <dsp:cNvSpPr/>
      </dsp:nvSpPr>
      <dsp:spPr>
        <a:xfrm>
          <a:off x="655334" y="562173"/>
          <a:ext cx="429820" cy="1228526"/>
        </a:xfrm>
        <a:custGeom>
          <a:avLst/>
          <a:gdLst/>
          <a:ahLst/>
          <a:cxnLst/>
          <a:rect l="0" t="0" r="0" b="0"/>
          <a:pathLst>
            <a:path>
              <a:moveTo>
                <a:pt x="0" y="1228526"/>
              </a:moveTo>
              <a:lnTo>
                <a:pt x="214910" y="1228526"/>
              </a:lnTo>
              <a:lnTo>
                <a:pt x="214910" y="0"/>
              </a:lnTo>
              <a:lnTo>
                <a:pt x="429820"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37705" y="1143897"/>
        <a:ext cx="65077" cy="65077"/>
      </dsp:txXfrm>
    </dsp:sp>
    <dsp:sp modelId="{24CB4637-45D2-44ED-8D40-C25F3E1C6D3C}">
      <dsp:nvSpPr>
        <dsp:cNvPr id="0" name=""/>
        <dsp:cNvSpPr/>
      </dsp:nvSpPr>
      <dsp:spPr>
        <a:xfrm rot="16200000">
          <a:off x="-1396521" y="1463092"/>
          <a:ext cx="3448496" cy="655214"/>
        </a:xfrm>
        <a:prstGeom prst="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0" kern="1200" dirty="0" smtClean="0"/>
            <a:t>Strategic Programs</a:t>
          </a:r>
          <a:endParaRPr lang="en-US" sz="2800" b="0" kern="1200" dirty="0"/>
        </a:p>
      </dsp:txBody>
      <dsp:txXfrm>
        <a:off x="-1396521" y="1463092"/>
        <a:ext cx="3448496" cy="655214"/>
      </dsp:txXfrm>
    </dsp:sp>
    <dsp:sp modelId="{032FAA96-7804-4E94-84E7-968069C23551}">
      <dsp:nvSpPr>
        <dsp:cNvPr id="0" name=""/>
        <dsp:cNvSpPr/>
      </dsp:nvSpPr>
      <dsp:spPr>
        <a:xfrm>
          <a:off x="1085154" y="234565"/>
          <a:ext cx="1630653" cy="655214"/>
        </a:xfrm>
        <a:prstGeom prst="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Strategic Priorities</a:t>
          </a:r>
        </a:p>
        <a:p>
          <a:pPr lvl="0" algn="ctr" defTabSz="622300">
            <a:lnSpc>
              <a:spcPct val="90000"/>
            </a:lnSpc>
            <a:spcBef>
              <a:spcPct val="0"/>
            </a:spcBef>
            <a:spcAft>
              <a:spcPct val="35000"/>
            </a:spcAft>
          </a:pPr>
          <a:r>
            <a:rPr lang="en-US" sz="1400" b="1" kern="1200" dirty="0" smtClean="0"/>
            <a:t>and Analysis</a:t>
          </a:r>
          <a:endParaRPr lang="en-US" sz="1400" b="1" kern="1200" dirty="0"/>
        </a:p>
      </dsp:txBody>
      <dsp:txXfrm>
        <a:off x="1085154" y="234565"/>
        <a:ext cx="1630653" cy="655214"/>
      </dsp:txXfrm>
    </dsp:sp>
    <dsp:sp modelId="{7B56AEAB-BE38-4B53-BEED-814E9C91DA36}">
      <dsp:nvSpPr>
        <dsp:cNvPr id="0" name=""/>
        <dsp:cNvSpPr/>
      </dsp:nvSpPr>
      <dsp:spPr>
        <a:xfrm>
          <a:off x="1085154" y="1053583"/>
          <a:ext cx="1630653" cy="655214"/>
        </a:xfrm>
        <a:prstGeom prst="rect">
          <a:avLst/>
        </a:prstGeom>
        <a:solidFill>
          <a:schemeClr val="accent3">
            <a:lumMod val="50000"/>
          </a:schemeClr>
        </a:solidFill>
        <a:ln w="5715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400" b="1" kern="1200" dirty="0" smtClean="0"/>
            <a:t>Innovation and Deployment</a:t>
          </a:r>
        </a:p>
      </dsp:txBody>
      <dsp:txXfrm>
        <a:off x="1085154" y="1053583"/>
        <a:ext cx="1630653" cy="655214"/>
      </dsp:txXfrm>
    </dsp:sp>
    <dsp:sp modelId="{A26A6EFF-BCE4-40EB-8EE3-A70673122042}">
      <dsp:nvSpPr>
        <dsp:cNvPr id="0" name=""/>
        <dsp:cNvSpPr/>
      </dsp:nvSpPr>
      <dsp:spPr>
        <a:xfrm>
          <a:off x="1085154" y="1872601"/>
          <a:ext cx="1630653" cy="655214"/>
        </a:xfrm>
        <a:prstGeom prst="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400" b="1" kern="1200" dirty="0" smtClean="0"/>
            <a:t>International</a:t>
          </a:r>
        </a:p>
      </dsp:txBody>
      <dsp:txXfrm>
        <a:off x="1085154" y="1872601"/>
        <a:ext cx="1630653" cy="655214"/>
      </dsp:txXfrm>
    </dsp:sp>
    <dsp:sp modelId="{8BCA3495-C30D-4FB2-96C4-114594933872}">
      <dsp:nvSpPr>
        <dsp:cNvPr id="0" name=""/>
        <dsp:cNvSpPr/>
      </dsp:nvSpPr>
      <dsp:spPr>
        <a:xfrm>
          <a:off x="1085154" y="2691619"/>
          <a:ext cx="1630653" cy="655214"/>
        </a:xfrm>
        <a:prstGeom prst="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Communications</a:t>
          </a:r>
        </a:p>
        <a:p>
          <a:pPr lvl="0" algn="ctr" defTabSz="622300">
            <a:lnSpc>
              <a:spcPct val="90000"/>
            </a:lnSpc>
            <a:spcBef>
              <a:spcPct val="0"/>
            </a:spcBef>
            <a:spcAft>
              <a:spcPct val="35000"/>
            </a:spcAft>
          </a:pPr>
          <a:r>
            <a:rPr lang="en-US" sz="1400" b="1" kern="1200" dirty="0" smtClean="0"/>
            <a:t>and Outreach</a:t>
          </a:r>
          <a:endParaRPr lang="en-US" sz="1400" b="1" kern="1200" dirty="0"/>
        </a:p>
      </dsp:txBody>
      <dsp:txXfrm>
        <a:off x="1085154" y="2691619"/>
        <a:ext cx="1630653" cy="6552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4DD1EA-E5AB-487C-9B11-EAA0401DA380}">
      <dsp:nvSpPr>
        <dsp:cNvPr id="0" name=""/>
        <dsp:cNvSpPr/>
      </dsp:nvSpPr>
      <dsp:spPr>
        <a:xfrm rot="5400000">
          <a:off x="-303424" y="564741"/>
          <a:ext cx="2022829" cy="141598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Challenges</a:t>
          </a:r>
          <a:endParaRPr lang="en-US" sz="1800" b="1" kern="1200" dirty="0"/>
        </a:p>
      </dsp:txBody>
      <dsp:txXfrm rot="-5400000">
        <a:off x="1" y="969306"/>
        <a:ext cx="1415980" cy="606849"/>
      </dsp:txXfrm>
    </dsp:sp>
    <dsp:sp modelId="{B599B4A6-2B7F-4A4D-887A-4CB90D3EDF73}">
      <dsp:nvSpPr>
        <dsp:cNvPr id="0" name=""/>
        <dsp:cNvSpPr/>
      </dsp:nvSpPr>
      <dsp:spPr>
        <a:xfrm rot="5400000">
          <a:off x="4134506" y="-2716672"/>
          <a:ext cx="1833766" cy="727081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Small businesses face challenges in financing the development and deployment of clean energy technologies.</a:t>
          </a:r>
          <a:endParaRPr lang="en-US" sz="1400" kern="1200" dirty="0"/>
        </a:p>
        <a:p>
          <a:pPr marL="114300" lvl="1" indent="-114300" algn="l" defTabSz="622300">
            <a:lnSpc>
              <a:spcPct val="90000"/>
            </a:lnSpc>
            <a:spcBef>
              <a:spcPct val="0"/>
            </a:spcBef>
            <a:spcAft>
              <a:spcPct val="15000"/>
            </a:spcAft>
            <a:buChar char="••"/>
          </a:pPr>
          <a:r>
            <a:rPr lang="en-US" sz="1400" kern="1200" dirty="0" smtClean="0"/>
            <a:t>New ventures often lack the business savvy and access to investors necessary to succeed.</a:t>
          </a:r>
        </a:p>
        <a:p>
          <a:pPr marL="114300" lvl="1" indent="-114300" algn="l" defTabSz="622300">
            <a:lnSpc>
              <a:spcPct val="90000"/>
            </a:lnSpc>
            <a:spcBef>
              <a:spcPct val="0"/>
            </a:spcBef>
            <a:spcAft>
              <a:spcPct val="15000"/>
            </a:spcAft>
            <a:buChar char="••"/>
          </a:pPr>
          <a:r>
            <a:rPr lang="en-US" sz="1400" kern="1200" dirty="0" smtClean="0"/>
            <a:t>Communities lack knowledge and tools to select effective energy portfolios or prioritize investments across varied technologies.</a:t>
          </a:r>
          <a:endParaRPr lang="en-US" sz="1400" kern="1200" dirty="0" smtClean="0">
            <a:solidFill>
              <a:srgbClr val="FF0000"/>
            </a:solidFill>
          </a:endParaRPr>
        </a:p>
        <a:p>
          <a:pPr marL="114300" lvl="1" indent="-114300" algn="l" defTabSz="622300">
            <a:lnSpc>
              <a:spcPct val="90000"/>
            </a:lnSpc>
            <a:spcBef>
              <a:spcPct val="0"/>
            </a:spcBef>
            <a:spcAft>
              <a:spcPct val="15000"/>
            </a:spcAft>
            <a:buChar char="••"/>
          </a:pPr>
          <a:r>
            <a:rPr lang="en-US" sz="1400" kern="1200" dirty="0" smtClean="0"/>
            <a:t>The currently available skilled clean energy workforce is inadequate.</a:t>
          </a:r>
          <a:endParaRPr lang="en-US" sz="1400" kern="1200" dirty="0" smtClean="0">
            <a:solidFill>
              <a:srgbClr val="FF0000"/>
            </a:solidFill>
          </a:endParaRPr>
        </a:p>
        <a:p>
          <a:pPr marL="114300" lvl="1" indent="-114300" algn="l" defTabSz="622300">
            <a:lnSpc>
              <a:spcPct val="90000"/>
            </a:lnSpc>
            <a:spcBef>
              <a:spcPct val="0"/>
            </a:spcBef>
            <a:spcAft>
              <a:spcPct val="15000"/>
            </a:spcAft>
            <a:buChar char="••"/>
          </a:pPr>
          <a:r>
            <a:rPr lang="en-US" sz="1400" kern="1200" dirty="0" smtClean="0"/>
            <a:t>Reach of EERE information is hindered by limited use of state-of-the-art tools and software.</a:t>
          </a:r>
        </a:p>
      </dsp:txBody>
      <dsp:txXfrm rot="-5400000">
        <a:off x="1415980" y="91371"/>
        <a:ext cx="7181302" cy="16547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D7AFD6FC-92BE-4E2D-8AF8-4B100788D74B}" type="datetimeFigureOut">
              <a:rPr lang="en-US" smtClean="0"/>
              <a:t>6/28/2012</a:t>
            </a:fld>
            <a:endParaRPr lang="en-US"/>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a:defRPr sz="1200"/>
            </a:lvl1pPr>
          </a:lstStyle>
          <a:p>
            <a:fld id="{BE2A1960-0A26-45D6-B1FE-2B8A5658446C}" type="slidenum">
              <a:rPr lang="en-US" smtClean="0"/>
              <a:t>‹#›</a:t>
            </a:fld>
            <a:endParaRPr lang="en-US"/>
          </a:p>
        </p:txBody>
      </p:sp>
    </p:spTree>
    <p:extLst>
      <p:ext uri="{BB962C8B-B14F-4D97-AF65-F5344CB8AC3E}">
        <p14:creationId xmlns:p14="http://schemas.microsoft.com/office/powerpoint/2010/main" val="883750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884613" y="0"/>
            <a:ext cx="2971800" cy="465693"/>
          </a:xfrm>
          <a:prstGeom prst="rect">
            <a:avLst/>
          </a:prstGeom>
        </p:spPr>
        <p:txBody>
          <a:bodyPr vert="horz" lIns="93287" tIns="46644" rIns="93287" bIns="46644" rtlCol="0"/>
          <a:lstStyle>
            <a:lvl1pPr algn="r">
              <a:defRPr sz="1200"/>
            </a:lvl1pPr>
          </a:lstStyle>
          <a:p>
            <a:fld id="{69ECA5FB-77BB-4880-9827-DCA011510444}" type="datetimeFigureOut">
              <a:rPr lang="en-US" smtClean="0"/>
              <a:pPr/>
              <a:t>6/28/2012</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685800" y="4424086"/>
            <a:ext cx="5486400" cy="4191238"/>
          </a:xfrm>
          <a:prstGeom prst="rect">
            <a:avLst/>
          </a:prstGeom>
        </p:spPr>
        <p:txBody>
          <a:bodyPr vert="horz" lIns="93287" tIns="46644" rIns="93287" bIns="466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4"/>
            <a:ext cx="2971800" cy="465693"/>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5693"/>
          </a:xfrm>
          <a:prstGeom prst="rect">
            <a:avLst/>
          </a:prstGeom>
        </p:spPr>
        <p:txBody>
          <a:bodyPr vert="horz" lIns="93287" tIns="46644" rIns="93287" bIns="46644" rtlCol="0" anchor="b"/>
          <a:lstStyle>
            <a:lvl1pPr algn="r">
              <a:defRPr sz="1200"/>
            </a:lvl1pPr>
          </a:lstStyle>
          <a:p>
            <a:fld id="{1ABDB75D-F386-4FE0-99B8-F17F6B880F54}" type="slidenum">
              <a:rPr lang="en-US" smtClean="0"/>
              <a:pPr/>
              <a:t>‹#›</a:t>
            </a:fld>
            <a:endParaRPr lang="en-US"/>
          </a:p>
        </p:txBody>
      </p:sp>
    </p:spTree>
    <p:extLst>
      <p:ext uri="{BB962C8B-B14F-4D97-AF65-F5344CB8AC3E}">
        <p14:creationId xmlns:p14="http://schemas.microsoft.com/office/powerpoint/2010/main" val="1203472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1563FC-82AB-D046-9156-A73D670BA998}" type="slidenum">
              <a:rPr lang="en-US" smtClean="0"/>
              <a:pPr/>
              <a:t>2</a:t>
            </a:fld>
            <a:endParaRPr lang="en-US" dirty="0"/>
          </a:p>
        </p:txBody>
      </p:sp>
    </p:spTree>
    <p:extLst>
      <p:ext uri="{BB962C8B-B14F-4D97-AF65-F5344CB8AC3E}">
        <p14:creationId xmlns:p14="http://schemas.microsoft.com/office/powerpoint/2010/main" val="125061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5B5000-D8BD-4158-AF1A-946393B227C8}" type="slidenum">
              <a:rPr lang="en-US" altLang="en-US"/>
              <a:pPr fontAlgn="base">
                <a:spcBef>
                  <a:spcPct val="0"/>
                </a:spcBef>
                <a:spcAft>
                  <a:spcPct val="0"/>
                </a:spcAft>
                <a:defRPr/>
              </a:pPr>
              <a:t>4</a:t>
            </a:fld>
            <a:endParaRPr lang="en-US" altLang="en-US" dirty="0"/>
          </a:p>
        </p:txBody>
      </p:sp>
      <p:sp>
        <p:nvSpPr>
          <p:cNvPr id="454658" name="Rectangle 7"/>
          <p:cNvSpPr txBox="1">
            <a:spLocks noGrp="1" noChangeArrowheads="1"/>
          </p:cNvSpPr>
          <p:nvPr/>
        </p:nvSpPr>
        <p:spPr bwMode="auto">
          <a:xfrm>
            <a:off x="3886515" y="8846743"/>
            <a:ext cx="2971489" cy="467123"/>
          </a:xfrm>
          <a:prstGeom prst="rect">
            <a:avLst/>
          </a:prstGeom>
          <a:noFill/>
          <a:ln w="9525">
            <a:noFill/>
            <a:miter lim="800000"/>
            <a:headEnd/>
            <a:tailEnd/>
          </a:ln>
        </p:spPr>
        <p:txBody>
          <a:bodyPr lIns="93116" tIns="46554" rIns="93116" bIns="46554" anchor="b"/>
          <a:lstStyle/>
          <a:p>
            <a:pPr algn="r" defTabSz="929807"/>
            <a:fld id="{A33CC72C-1B75-4DDF-80A0-AFAE1AAF2D8C}" type="slidenum">
              <a:rPr lang="en-US" altLang="en-US" sz="1200">
                <a:latin typeface="Calibri" pitchFamily="34" charset="0"/>
              </a:rPr>
              <a:pPr algn="r" defTabSz="929807"/>
              <a:t>4</a:t>
            </a:fld>
            <a:endParaRPr lang="en-US" altLang="en-US" sz="1200" dirty="0">
              <a:latin typeface="Calibri" pitchFamily="34" charset="0"/>
            </a:endParaRPr>
          </a:p>
        </p:txBody>
      </p:sp>
      <p:sp>
        <p:nvSpPr>
          <p:cNvPr id="454659" name="Rectangle 2"/>
          <p:cNvSpPr>
            <a:spLocks noGrp="1" noRot="1" noChangeAspect="1" noChangeArrowheads="1" noTextEdit="1"/>
          </p:cNvSpPr>
          <p:nvPr>
            <p:ph type="sldImg"/>
          </p:nvPr>
        </p:nvSpPr>
        <p:spPr bwMode="auto">
          <a:xfrm>
            <a:off x="1109663" y="696913"/>
            <a:ext cx="4652962" cy="3490912"/>
          </a:xfrm>
          <a:noFill/>
          <a:ln>
            <a:solidFill>
              <a:srgbClr val="000000"/>
            </a:solidFill>
            <a:miter lim="800000"/>
            <a:headEnd/>
            <a:tailEnd/>
          </a:ln>
        </p:spPr>
      </p:sp>
      <p:sp>
        <p:nvSpPr>
          <p:cNvPr id="454660" name="Rectangle 3"/>
          <p:cNvSpPr>
            <a:spLocks noGrp="1" noChangeArrowheads="1"/>
          </p:cNvSpPr>
          <p:nvPr>
            <p:ph type="body" idx="1"/>
          </p:nvPr>
        </p:nvSpPr>
        <p:spPr bwMode="auto">
          <a:noFill/>
        </p:spPr>
        <p:txBody>
          <a:bodyPr wrap="square" numCol="1" anchor="t" anchorCtr="0" compatLnSpc="1">
            <a:prstTxWarp prst="textNoShape">
              <a:avLst/>
            </a:prstTxWarp>
            <a:normAutofit fontScale="70000" lnSpcReduction="20000"/>
          </a:bodyPr>
          <a:lstStyle/>
          <a:p>
            <a:pPr eaLnBrk="1" hangingPunct="1">
              <a:spcBef>
                <a:spcPct val="0"/>
              </a:spcBef>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5B5000-D8BD-4158-AF1A-946393B227C8}" type="slidenum">
              <a:rPr lang="en-US" altLang="en-US"/>
              <a:pPr fontAlgn="base">
                <a:spcBef>
                  <a:spcPct val="0"/>
                </a:spcBef>
                <a:spcAft>
                  <a:spcPct val="0"/>
                </a:spcAft>
                <a:defRPr/>
              </a:pPr>
              <a:t>5</a:t>
            </a:fld>
            <a:endParaRPr lang="en-US" altLang="en-US" dirty="0"/>
          </a:p>
        </p:txBody>
      </p:sp>
      <p:sp>
        <p:nvSpPr>
          <p:cNvPr id="454658" name="Rectangle 7"/>
          <p:cNvSpPr txBox="1">
            <a:spLocks noGrp="1" noChangeArrowheads="1"/>
          </p:cNvSpPr>
          <p:nvPr/>
        </p:nvSpPr>
        <p:spPr bwMode="auto">
          <a:xfrm>
            <a:off x="3886515" y="8846743"/>
            <a:ext cx="2971489" cy="467123"/>
          </a:xfrm>
          <a:prstGeom prst="rect">
            <a:avLst/>
          </a:prstGeom>
          <a:noFill/>
          <a:ln w="9525">
            <a:noFill/>
            <a:miter lim="800000"/>
            <a:headEnd/>
            <a:tailEnd/>
          </a:ln>
        </p:spPr>
        <p:txBody>
          <a:bodyPr lIns="93116" tIns="46554" rIns="93116" bIns="46554" anchor="b"/>
          <a:lstStyle/>
          <a:p>
            <a:pPr algn="r" defTabSz="929807"/>
            <a:fld id="{A33CC72C-1B75-4DDF-80A0-AFAE1AAF2D8C}" type="slidenum">
              <a:rPr lang="en-US" altLang="en-US" sz="1200">
                <a:latin typeface="Calibri" pitchFamily="34" charset="0"/>
              </a:rPr>
              <a:pPr algn="r" defTabSz="929807"/>
              <a:t>5</a:t>
            </a:fld>
            <a:endParaRPr lang="en-US" altLang="en-US" sz="1200" dirty="0">
              <a:latin typeface="Calibri" pitchFamily="34" charset="0"/>
            </a:endParaRPr>
          </a:p>
        </p:txBody>
      </p:sp>
      <p:sp>
        <p:nvSpPr>
          <p:cNvPr id="454659" name="Rectangle 2"/>
          <p:cNvSpPr>
            <a:spLocks noGrp="1" noRot="1" noChangeAspect="1" noChangeArrowheads="1" noTextEdit="1"/>
          </p:cNvSpPr>
          <p:nvPr>
            <p:ph type="sldImg"/>
          </p:nvPr>
        </p:nvSpPr>
        <p:spPr bwMode="auto">
          <a:xfrm>
            <a:off x="1109663" y="696913"/>
            <a:ext cx="4652962" cy="3490912"/>
          </a:xfrm>
          <a:noFill/>
          <a:ln>
            <a:solidFill>
              <a:srgbClr val="000000"/>
            </a:solidFill>
            <a:miter lim="800000"/>
            <a:headEnd/>
            <a:tailEnd/>
          </a:ln>
        </p:spPr>
      </p:sp>
      <p:sp>
        <p:nvSpPr>
          <p:cNvPr id="454660" name="Rectangle 3"/>
          <p:cNvSpPr>
            <a:spLocks noGrp="1" noChangeArrowheads="1"/>
          </p:cNvSpPr>
          <p:nvPr>
            <p:ph type="body" idx="1"/>
          </p:nvPr>
        </p:nvSpPr>
        <p:spPr bwMode="auto">
          <a:noFill/>
        </p:spPr>
        <p:txBody>
          <a:bodyPr wrap="square" numCol="1" anchor="t" anchorCtr="0" compatLnSpc="1">
            <a:prstTxWarp prst="textNoShape">
              <a:avLst/>
            </a:prstTxWarp>
            <a:normAutofit fontScale="70000" lnSpcReduction="20000"/>
          </a:bodyPr>
          <a:lstStyle/>
          <a:p>
            <a:pPr eaLnBrk="1" hangingPunct="1">
              <a:spcBef>
                <a:spcPct val="0"/>
              </a:spcBef>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8">
              <a:defRPr/>
            </a:pPr>
            <a:r>
              <a:rPr lang="en-US" dirty="0" smtClean="0"/>
              <a:t>NOTE:</a:t>
            </a:r>
            <a:r>
              <a:rPr lang="en-US" baseline="0" dirty="0" smtClean="0"/>
              <a:t> This was NOT in the EERE database because it was paid for by BES but managed by EERE Vehicles  Jim Barnes.</a:t>
            </a:r>
          </a:p>
          <a:p>
            <a:pPr defTabSz="914308">
              <a:defRPr/>
            </a:pPr>
            <a:endParaRPr lang="en-US" baseline="0" dirty="0" smtClean="0"/>
          </a:p>
          <a:p>
            <a:pPr defTabSz="914308">
              <a:defRPr/>
            </a:pPr>
            <a:endParaRPr lang="en-US" baseline="0" dirty="0" smtClean="0"/>
          </a:p>
          <a:p>
            <a:pPr defTabSz="914308">
              <a:defRPr/>
            </a:pPr>
            <a:endParaRPr lang="en-US" baseline="0" dirty="0" smtClean="0"/>
          </a:p>
          <a:p>
            <a:pPr defTabSz="914308">
              <a:defRPr/>
            </a:pPr>
            <a:endParaRPr lang="en-US" dirty="0" smtClean="0"/>
          </a:p>
          <a:p>
            <a:pPr defTabSz="914308">
              <a:defRPr/>
            </a:pPr>
            <a:endParaRPr lang="en-US" dirty="0" smtClean="0"/>
          </a:p>
          <a:p>
            <a:pPr defTabSz="914308">
              <a:defRPr/>
            </a:pPr>
            <a:endParaRPr lang="en-US" dirty="0" smtClean="0"/>
          </a:p>
          <a:p>
            <a:pPr defTabSz="914308">
              <a:defRPr/>
            </a:pPr>
            <a:r>
              <a:rPr lang="en-US" dirty="0" smtClean="0"/>
              <a:t>NOTE</a:t>
            </a:r>
            <a:r>
              <a:rPr lang="en-US" dirty="0"/>
              <a:t>:  Second year Phase II mortgages paid in early FY2012 </a:t>
            </a:r>
            <a:r>
              <a:rPr lang="en-US" dirty="0" smtClean="0"/>
              <a:t>totaled  </a:t>
            </a:r>
            <a:r>
              <a:rPr lang="en-US" dirty="0"/>
              <a:t>$6.1 million.</a:t>
            </a:r>
          </a:p>
          <a:p>
            <a:pPr defTabSz="914308">
              <a:defRPr/>
            </a:pPr>
            <a:endParaRPr lang="en-US" dirty="0"/>
          </a:p>
          <a:p>
            <a:pPr defTabSz="914308">
              <a:defRPr/>
            </a:pPr>
            <a:r>
              <a:rPr lang="en-US" dirty="0"/>
              <a:t> Small Business Innovation Research (SBIR) and Small Business Technology Transfer (STTR) Programs help to stimulate competition and provide impetus for new technology development. </a:t>
            </a:r>
          </a:p>
        </p:txBody>
      </p:sp>
      <p:sp>
        <p:nvSpPr>
          <p:cNvPr id="4" name="Slide Number Placeholder 3"/>
          <p:cNvSpPr>
            <a:spLocks noGrp="1"/>
          </p:cNvSpPr>
          <p:nvPr>
            <p:ph type="sldNum" sz="quarter" idx="10"/>
          </p:nvPr>
        </p:nvSpPr>
        <p:spPr/>
        <p:txBody>
          <a:bodyPr/>
          <a:lstStyle/>
          <a:p>
            <a:fld id="{CD5F6BB4-5D45-4693-81FD-BEC7660D2CED}" type="slidenum">
              <a:rPr lang="en-US" smtClean="0"/>
              <a:pPr/>
              <a:t>6</a:t>
            </a:fld>
            <a:endParaRPr lang="en-US" dirty="0"/>
          </a:p>
        </p:txBody>
      </p:sp>
    </p:spTree>
    <p:extLst>
      <p:ext uri="{BB962C8B-B14F-4D97-AF65-F5344CB8AC3E}">
        <p14:creationId xmlns:p14="http://schemas.microsoft.com/office/powerpoint/2010/main" val="589012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300"/>
              </a:spcAft>
              <a:defRPr/>
            </a:pPr>
            <a:r>
              <a:rPr lang="en-US" sz="1200" b="1" dirty="0" smtClean="0"/>
              <a:t>Progress &amp; Plans:</a:t>
            </a:r>
          </a:p>
          <a:p>
            <a:pPr marL="171450" indent="-171450">
              <a:buFont typeface="Arial" pitchFamily="34" charset="0"/>
              <a:buChar char="•"/>
              <a:defRPr/>
            </a:pPr>
            <a:r>
              <a:rPr lang="en-US" sz="1200" dirty="0" smtClean="0"/>
              <a:t>Clean Energy Trust and the University of Utah are developing and launching online resource inventories to connect entrepreneurs, funders and mentors </a:t>
            </a:r>
          </a:p>
          <a:p>
            <a:pPr marL="171450" indent="-171450">
              <a:buFont typeface="Arial" pitchFamily="34" charset="0"/>
              <a:buChar char="•"/>
              <a:defRPr/>
            </a:pPr>
            <a:r>
              <a:rPr lang="en-US" sz="1200" dirty="0" err="1" smtClean="0"/>
              <a:t>Fraunhofer</a:t>
            </a:r>
            <a:r>
              <a:rPr lang="en-US" sz="1200" dirty="0" smtClean="0"/>
              <a:t> has partnered with the Clean Tech Open to sponsor the Utility Technology Challenge</a:t>
            </a:r>
          </a:p>
          <a:p>
            <a:pPr marL="171450" indent="-171450">
              <a:buFont typeface="Arial" pitchFamily="34" charset="0"/>
              <a:buChar char="•"/>
              <a:defRPr/>
            </a:pPr>
            <a:r>
              <a:rPr lang="en-US" sz="1200" dirty="0" smtClean="0"/>
              <a:t>University of Utah is collaborating with eight other universities to bundle intellectual property into marketable packages</a:t>
            </a:r>
          </a:p>
          <a:p>
            <a:pPr marL="171450" indent="-171450">
              <a:buFont typeface="Arial" pitchFamily="34" charset="0"/>
              <a:buChar char="•"/>
              <a:defRPr/>
            </a:pPr>
            <a:r>
              <a:rPr lang="en-US" sz="1200" dirty="0" smtClean="0"/>
              <a:t>Several regional business plan competition winners have gone on to secure additional awards in national competitions</a:t>
            </a:r>
          </a:p>
          <a:p>
            <a:endParaRPr lang="en-US" dirty="0"/>
          </a:p>
        </p:txBody>
      </p:sp>
      <p:sp>
        <p:nvSpPr>
          <p:cNvPr id="4" name="Slide Number Placeholder 3"/>
          <p:cNvSpPr>
            <a:spLocks noGrp="1"/>
          </p:cNvSpPr>
          <p:nvPr>
            <p:ph type="sldNum" sz="quarter" idx="10"/>
          </p:nvPr>
        </p:nvSpPr>
        <p:spPr/>
        <p:txBody>
          <a:bodyPr/>
          <a:lstStyle/>
          <a:p>
            <a:fld id="{1ABDB75D-F386-4FE0-99B8-F17F6B880F54}" type="slidenum">
              <a:rPr lang="en-US" smtClean="0"/>
              <a:pPr/>
              <a:t>7</a:t>
            </a:fld>
            <a:endParaRPr lang="en-US"/>
          </a:p>
        </p:txBody>
      </p:sp>
    </p:spTree>
    <p:extLst>
      <p:ext uri="{BB962C8B-B14F-4D97-AF65-F5344CB8AC3E}">
        <p14:creationId xmlns:p14="http://schemas.microsoft.com/office/powerpoint/2010/main" val="2317097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p:spPr>
      </p:sp>
      <p:sp>
        <p:nvSpPr>
          <p:cNvPr id="3" name="Notes Placeholder 2"/>
          <p:cNvSpPr>
            <a:spLocks noGrp="1"/>
          </p:cNvSpPr>
          <p:nvPr>
            <p:ph type="body" idx="1"/>
          </p:nvPr>
        </p:nvSpPr>
        <p:spPr/>
        <p:txBody>
          <a:bodyPr/>
          <a:lstStyle/>
          <a:p>
            <a:r>
              <a:rPr lang="en-US" dirty="0" smtClean="0"/>
              <a:t>POCC: “Proof of Concept Centers accelerate technology commercialization by assisting entrepreneurs and existing companies, encouraging new venture formation and sparking job creation and economic growth across the United States. This year’s challenge focuses on the nexus between economic development and environmental quality. i6 Green will reward communities that utilize Proof of Concept Centers to accelerate technology-led economic development in pursuit of a vibrant, innovative clean economy.” –i6 FFO</a:t>
            </a:r>
            <a:endParaRPr lang="en-US" dirty="0"/>
          </a:p>
        </p:txBody>
      </p:sp>
      <p:sp>
        <p:nvSpPr>
          <p:cNvPr id="4" name="Slide Number Placeholder 3"/>
          <p:cNvSpPr>
            <a:spLocks noGrp="1"/>
          </p:cNvSpPr>
          <p:nvPr>
            <p:ph type="sldNum" sz="quarter" idx="10"/>
          </p:nvPr>
        </p:nvSpPr>
        <p:spPr/>
        <p:txBody>
          <a:bodyPr/>
          <a:lstStyle/>
          <a:p>
            <a:fld id="{AB90DE4B-A05B-FD44-A7F1-2D6F133DD6DB}" type="slidenum">
              <a:rPr lang="en-US" smtClean="0"/>
              <a:pPr/>
              <a:t>10</a:t>
            </a:fld>
            <a:endParaRPr lang="en-US" dirty="0"/>
          </a:p>
        </p:txBody>
      </p:sp>
    </p:spTree>
    <p:extLst>
      <p:ext uri="{BB962C8B-B14F-4D97-AF65-F5344CB8AC3E}">
        <p14:creationId xmlns:p14="http://schemas.microsoft.com/office/powerpoint/2010/main" val="1544375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Top level stats: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637 marketing summaries</a:t>
            </a:r>
          </a:p>
          <a:p>
            <a:pPr lvl="0"/>
            <a:r>
              <a:rPr lang="en-US" sz="1200" kern="1200" dirty="0" smtClean="0">
                <a:solidFill>
                  <a:schemeClr val="tx1"/>
                </a:solidFill>
                <a:effectLst/>
                <a:latin typeface="+mn-lt"/>
                <a:ea typeface="+mn-ea"/>
                <a:cs typeface="+mn-cs"/>
              </a:rPr>
              <a:t>16000 patents</a:t>
            </a:r>
          </a:p>
          <a:p>
            <a:pPr lvl="0"/>
            <a:r>
              <a:rPr lang="en-US" sz="1200" kern="1200" dirty="0" smtClean="0">
                <a:solidFill>
                  <a:schemeClr val="tx1"/>
                </a:solidFill>
                <a:effectLst/>
                <a:latin typeface="+mn-lt"/>
                <a:ea typeface="+mn-ea"/>
                <a:cs typeface="+mn-cs"/>
              </a:rPr>
              <a:t>More than 1300 generated leads</a:t>
            </a:r>
          </a:p>
          <a:p>
            <a:pPr lvl="0"/>
            <a:r>
              <a:rPr lang="en-US" sz="1200" kern="1200" dirty="0" smtClean="0">
                <a:solidFill>
                  <a:schemeClr val="tx1"/>
                </a:solidFill>
                <a:effectLst/>
                <a:latin typeface="+mn-lt"/>
                <a:ea typeface="+mn-ea"/>
                <a:cs typeface="+mn-cs"/>
              </a:rPr>
              <a:t>16 technology transfer transactions (license, option agreements and partnering agreements).</a:t>
            </a:r>
          </a:p>
        </p:txBody>
      </p:sp>
      <p:sp>
        <p:nvSpPr>
          <p:cNvPr id="4" name="Slide Number Placeholder 3"/>
          <p:cNvSpPr>
            <a:spLocks noGrp="1"/>
          </p:cNvSpPr>
          <p:nvPr>
            <p:ph type="sldNum" sz="quarter" idx="10"/>
          </p:nvPr>
        </p:nvSpPr>
        <p:spPr/>
        <p:txBody>
          <a:bodyPr/>
          <a:lstStyle/>
          <a:p>
            <a:fld id="{1ABDB75D-F386-4FE0-99B8-F17F6B880F54}" type="slidenum">
              <a:rPr lang="en-US" smtClean="0"/>
              <a:pPr/>
              <a:t>11</a:t>
            </a:fld>
            <a:endParaRPr lang="en-US"/>
          </a:p>
        </p:txBody>
      </p:sp>
    </p:spTree>
    <p:extLst>
      <p:ext uri="{BB962C8B-B14F-4D97-AF65-F5344CB8AC3E}">
        <p14:creationId xmlns:p14="http://schemas.microsoft.com/office/powerpoint/2010/main" val="94314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5B5000-D8BD-4158-AF1A-946393B227C8}" type="slidenum">
              <a:rPr lang="en-US" altLang="en-US"/>
              <a:pPr fontAlgn="base">
                <a:spcBef>
                  <a:spcPct val="0"/>
                </a:spcBef>
                <a:spcAft>
                  <a:spcPct val="0"/>
                </a:spcAft>
                <a:defRPr/>
              </a:pPr>
              <a:t>13</a:t>
            </a:fld>
            <a:endParaRPr lang="en-US" altLang="en-US" dirty="0"/>
          </a:p>
        </p:txBody>
      </p:sp>
      <p:sp>
        <p:nvSpPr>
          <p:cNvPr id="454658" name="Rectangle 7"/>
          <p:cNvSpPr txBox="1">
            <a:spLocks noGrp="1" noChangeArrowheads="1"/>
          </p:cNvSpPr>
          <p:nvPr/>
        </p:nvSpPr>
        <p:spPr bwMode="auto">
          <a:xfrm>
            <a:off x="3886515" y="8846743"/>
            <a:ext cx="2971489" cy="467123"/>
          </a:xfrm>
          <a:prstGeom prst="rect">
            <a:avLst/>
          </a:prstGeom>
          <a:noFill/>
          <a:ln w="9525">
            <a:noFill/>
            <a:miter lim="800000"/>
            <a:headEnd/>
            <a:tailEnd/>
          </a:ln>
        </p:spPr>
        <p:txBody>
          <a:bodyPr lIns="93116" tIns="46554" rIns="93116" bIns="46554" anchor="b"/>
          <a:lstStyle/>
          <a:p>
            <a:pPr algn="r" defTabSz="929807"/>
            <a:fld id="{A33CC72C-1B75-4DDF-80A0-AFAE1AAF2D8C}" type="slidenum">
              <a:rPr lang="en-US" altLang="en-US" sz="1200">
                <a:latin typeface="Calibri" pitchFamily="34" charset="0"/>
              </a:rPr>
              <a:pPr algn="r" defTabSz="929807"/>
              <a:t>13</a:t>
            </a:fld>
            <a:endParaRPr lang="en-US" altLang="en-US" sz="1200" dirty="0">
              <a:latin typeface="Calibri" pitchFamily="34" charset="0"/>
            </a:endParaRPr>
          </a:p>
        </p:txBody>
      </p:sp>
      <p:sp>
        <p:nvSpPr>
          <p:cNvPr id="454659" name="Rectangle 2"/>
          <p:cNvSpPr>
            <a:spLocks noGrp="1" noRot="1" noChangeAspect="1" noChangeArrowheads="1" noTextEdit="1"/>
          </p:cNvSpPr>
          <p:nvPr>
            <p:ph type="sldImg"/>
          </p:nvPr>
        </p:nvSpPr>
        <p:spPr bwMode="auto">
          <a:xfrm>
            <a:off x="1109663" y="696913"/>
            <a:ext cx="4652962" cy="3490912"/>
          </a:xfrm>
          <a:noFill/>
          <a:ln>
            <a:solidFill>
              <a:srgbClr val="000000"/>
            </a:solidFill>
            <a:miter lim="800000"/>
            <a:headEnd/>
            <a:tailEnd/>
          </a:ln>
        </p:spPr>
      </p:sp>
      <p:sp>
        <p:nvSpPr>
          <p:cNvPr id="454660" name="Rectangle 3"/>
          <p:cNvSpPr>
            <a:spLocks noGrp="1" noChangeArrowheads="1"/>
          </p:cNvSpPr>
          <p:nvPr>
            <p:ph type="body" idx="1"/>
          </p:nvPr>
        </p:nvSpPr>
        <p:spPr bwMode="auto">
          <a:noFill/>
        </p:spPr>
        <p:txBody>
          <a:bodyPr wrap="square" numCol="1" anchor="t" anchorCtr="0" compatLnSpc="1">
            <a:prstTxWarp prst="textNoShape">
              <a:avLst/>
            </a:prstTxWarp>
            <a:normAutofit fontScale="70000" lnSpcReduction="20000"/>
          </a:bodyPr>
          <a:lstStyle/>
          <a:p>
            <a:pPr eaLnBrk="1" hangingPunct="1">
              <a:spcBef>
                <a:spcPct val="0"/>
              </a:spcBef>
            </a:pP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a:xfrm>
            <a:off x="2" y="8846740"/>
            <a:ext cx="2971490" cy="465535"/>
          </a:xfrm>
          <a:prstGeom prst="rect">
            <a:avLst/>
          </a:prstGeom>
        </p:spPr>
        <p:txBody>
          <a:bodyPr lIns="91420" tIns="45710" rIns="91420" bIns="45710"/>
          <a:lstStyle/>
          <a:p>
            <a:endParaRPr lang="en-US">
              <a:solidFill>
                <a:prstClr val="black"/>
              </a:solidFill>
            </a:endParaRPr>
          </a:p>
        </p:txBody>
      </p:sp>
      <p:sp>
        <p:nvSpPr>
          <p:cNvPr id="5" name="Slide Number Placeholder 4"/>
          <p:cNvSpPr>
            <a:spLocks noGrp="1"/>
          </p:cNvSpPr>
          <p:nvPr>
            <p:ph type="sldNum" sz="quarter" idx="11"/>
          </p:nvPr>
        </p:nvSpPr>
        <p:spPr/>
        <p:txBody>
          <a:bodyPr/>
          <a:lstStyle/>
          <a:p>
            <a:fld id="{09B50F57-4BA1-464E-92B7-F24662A41E88}"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4744565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descr="US-Department of Energy-hor-green.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304800"/>
            <a:ext cx="3746505" cy="560501"/>
          </a:xfrm>
          <a:prstGeom prst="rect">
            <a:avLst/>
          </a:prstGeom>
        </p:spPr>
      </p:pic>
      <p:pic>
        <p:nvPicPr>
          <p:cNvPr id="23" name="Picture 22" descr="banner image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2220" y="1209020"/>
            <a:ext cx="8799559" cy="4439961"/>
          </a:xfrm>
          <a:prstGeom prst="rect">
            <a:avLst/>
          </a:prstGeom>
        </p:spPr>
      </p:pic>
    </p:spTree>
    <p:extLst>
      <p:ext uri="{BB962C8B-B14F-4D97-AF65-F5344CB8AC3E}">
        <p14:creationId xmlns:p14="http://schemas.microsoft.com/office/powerpoint/2010/main" val="9988472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9140616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No footer">
    <p:spTree>
      <p:nvGrpSpPr>
        <p:cNvPr id="1" name=""/>
        <p:cNvGrpSpPr/>
        <p:nvPr/>
      </p:nvGrpSpPr>
      <p:grpSpPr>
        <a:xfrm>
          <a:off x="0" y="0"/>
          <a:ext cx="0" cy="0"/>
          <a:chOff x="0" y="0"/>
          <a:chExt cx="0" cy="0"/>
        </a:xfrm>
      </p:grpSpPr>
      <p:sp>
        <p:nvSpPr>
          <p:cNvPr id="2" name="Title 1"/>
          <p:cNvSpPr>
            <a:spLocks noGrp="1"/>
          </p:cNvSpPr>
          <p:nvPr>
            <p:ph type="title"/>
          </p:nvPr>
        </p:nvSpPr>
        <p:spPr>
          <a:xfrm>
            <a:off x="456712" y="275035"/>
            <a:ext cx="8230577" cy="1143000"/>
          </a:xfrm>
          <a:prstGeom prst="rect">
            <a:avLst/>
          </a:prstGeom>
        </p:spPr>
        <p:txBody>
          <a:bodyPr lIns="69546" tIns="34772" rIns="69546" bIns="34772"/>
          <a:lstStyle/>
          <a:p>
            <a:r>
              <a:rPr lang="en-US" smtClean="0"/>
              <a:t>Click to edit Master title style</a:t>
            </a:r>
            <a:endParaRPr lang="en-US"/>
          </a:p>
        </p:txBody>
      </p:sp>
    </p:spTree>
    <p:extLst>
      <p:ext uri="{BB962C8B-B14F-4D97-AF65-F5344CB8AC3E}">
        <p14:creationId xmlns:p14="http://schemas.microsoft.com/office/powerpoint/2010/main" val="32247120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200450"/>
            <a:ext cx="8229600" cy="4925714"/>
          </a:xfrm>
        </p:spPr>
        <p:txBody>
          <a:bodyPr/>
          <a:lstStyle>
            <a:lvl1pPr>
              <a:defRPr sz="22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411842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31828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812348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5994576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41618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3364810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5051122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939828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descr="US-Department of Energy-hor-green.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695950" y="6312429"/>
            <a:ext cx="3046488" cy="455774"/>
          </a:xfrm>
          <a:prstGeom prst="rect">
            <a:avLst/>
          </a:prstGeom>
        </p:spPr>
      </p:pic>
      <p:sp>
        <p:nvSpPr>
          <p:cNvPr id="2" name="Title Placeholder 1"/>
          <p:cNvSpPr>
            <a:spLocks noGrp="1"/>
          </p:cNvSpPr>
          <p:nvPr>
            <p:ph type="title"/>
          </p:nvPr>
        </p:nvSpPr>
        <p:spPr>
          <a:xfrm>
            <a:off x="457200" y="0"/>
            <a:ext cx="8229600" cy="81272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450"/>
            <a:ext cx="8229600" cy="492571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txBox="1">
            <a:spLocks/>
          </p:cNvSpPr>
          <p:nvPr/>
        </p:nvSpPr>
        <p:spPr>
          <a:xfrm>
            <a:off x="42335" y="6532122"/>
            <a:ext cx="452308" cy="241300"/>
          </a:xfrm>
          <a:prstGeom prst="rect">
            <a:avLst/>
          </a:prstGeom>
        </p:spPr>
        <p:txBody>
          <a:bodyPr>
            <a:prstTxWarp prst="textNoShape">
              <a:avLst/>
            </a:prstTxWarp>
            <a:normAutofit/>
          </a:bodyPr>
          <a:lstStyle/>
          <a:p>
            <a:pPr marL="342900" indent="-342900" algn="ctr" defTabSz="457200" fontAlgn="base">
              <a:lnSpc>
                <a:spcPct val="90000"/>
              </a:lnSpc>
              <a:spcBef>
                <a:spcPct val="20000"/>
              </a:spcBef>
              <a:spcAft>
                <a:spcPct val="0"/>
              </a:spcAft>
              <a:buFont typeface="Arial" pitchFamily="-106" charset="0"/>
              <a:buNone/>
            </a:pPr>
            <a:fld id="{1EF35371-194E-174F-9528-630C4585B8CC}" type="slidenum">
              <a:rPr lang="en-US" sz="1000">
                <a:solidFill>
                  <a:srgbClr val="4C4C4C"/>
                </a:solidFill>
                <a:latin typeface="Arial" pitchFamily="-106" charset="0"/>
                <a:ea typeface="Arial" pitchFamily="-106" charset="0"/>
                <a:cs typeface="Arial" pitchFamily="-106" charset="0"/>
              </a:rPr>
              <a:pPr marL="342900" indent="-342900" algn="ctr" defTabSz="457200" fontAlgn="base">
                <a:lnSpc>
                  <a:spcPct val="90000"/>
                </a:lnSpc>
                <a:spcBef>
                  <a:spcPct val="20000"/>
                </a:spcBef>
                <a:spcAft>
                  <a:spcPct val="0"/>
                </a:spcAft>
                <a:buFont typeface="Arial" pitchFamily="-106" charset="0"/>
                <a:buNone/>
              </a:pPr>
              <a:t>‹#›</a:t>
            </a:fld>
            <a:endParaRPr lang="en-US" sz="1000" dirty="0">
              <a:solidFill>
                <a:srgbClr val="4C4C4C"/>
              </a:solidFill>
              <a:latin typeface="Arial" pitchFamily="-106" charset="0"/>
              <a:ea typeface="Arial" pitchFamily="-106" charset="0"/>
              <a:cs typeface="Arial" pitchFamily="-106" charset="0"/>
            </a:endParaRPr>
          </a:p>
        </p:txBody>
      </p:sp>
      <p:grpSp>
        <p:nvGrpSpPr>
          <p:cNvPr id="20" name="Group 21"/>
          <p:cNvGrpSpPr>
            <a:grpSpLocks/>
          </p:cNvGrpSpPr>
          <p:nvPr/>
        </p:nvGrpSpPr>
        <p:grpSpPr bwMode="auto">
          <a:xfrm flipH="1" flipV="1">
            <a:off x="0" y="656987"/>
            <a:ext cx="9144000" cy="55563"/>
            <a:chOff x="0" y="832104"/>
            <a:chExt cx="9144000" cy="54864"/>
          </a:xfrm>
          <a:gradFill flip="none" rotWithShape="1">
            <a:gsLst>
              <a:gs pos="0">
                <a:srgbClr val="63BD31">
                  <a:shade val="30000"/>
                  <a:satMod val="115000"/>
                </a:srgbClr>
              </a:gs>
              <a:gs pos="50000">
                <a:srgbClr val="63BD31">
                  <a:shade val="67500"/>
                  <a:satMod val="115000"/>
                </a:srgbClr>
              </a:gs>
              <a:gs pos="100000">
                <a:srgbClr val="63BD31">
                  <a:shade val="100000"/>
                  <a:satMod val="115000"/>
                </a:srgbClr>
              </a:gs>
            </a:gsLst>
            <a:lin ang="10800000" scaled="1"/>
            <a:tileRect/>
          </a:gradFill>
        </p:grpSpPr>
        <p:sp>
          <p:nvSpPr>
            <p:cNvPr id="21" name="Rectangle 20"/>
            <p:cNvSpPr/>
            <p:nvPr userDrawn="1"/>
          </p:nvSpPr>
          <p:spPr>
            <a:xfrm>
              <a:off x="4572000" y="832104"/>
              <a:ext cx="4572000"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a:solidFill>
                  <a:srgbClr val="FFFFFF"/>
                </a:solidFill>
                <a:ea typeface="ＭＳ Ｐゴシック" pitchFamily="-106" charset="-128"/>
                <a:cs typeface="ＭＳ Ｐゴシック" pitchFamily="-106" charset="-128"/>
              </a:endParaRPr>
            </a:p>
          </p:txBody>
        </p:sp>
        <p:sp>
          <p:nvSpPr>
            <p:cNvPr id="22" name="Rectangle 21"/>
            <p:cNvSpPr/>
            <p:nvPr userDrawn="1"/>
          </p:nvSpPr>
          <p:spPr>
            <a:xfrm>
              <a:off x="3309937" y="832104"/>
              <a:ext cx="1262063"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a:solidFill>
                  <a:srgbClr val="FFFFFF"/>
                </a:solidFill>
                <a:ea typeface="ＭＳ Ｐゴシック" pitchFamily="-106" charset="-128"/>
                <a:cs typeface="ＭＳ Ｐゴシック" pitchFamily="-106" charset="-128"/>
              </a:endParaRPr>
            </a:p>
          </p:txBody>
        </p:sp>
        <p:sp>
          <p:nvSpPr>
            <p:cNvPr id="23" name="Rectangle 22"/>
            <p:cNvSpPr/>
            <p:nvPr userDrawn="1"/>
          </p:nvSpPr>
          <p:spPr>
            <a:xfrm>
              <a:off x="0" y="832104"/>
              <a:ext cx="3309937"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a:solidFill>
                  <a:srgbClr val="FFFFFF"/>
                </a:solidFill>
                <a:ea typeface="ＭＳ Ｐゴシック" pitchFamily="-106" charset="-128"/>
                <a:cs typeface="ＭＳ Ｐゴシック" pitchFamily="-106" charset="-128"/>
              </a:endParaRPr>
            </a:p>
          </p:txBody>
        </p:sp>
      </p:grpSp>
    </p:spTree>
    <p:extLst>
      <p:ext uri="{BB962C8B-B14F-4D97-AF65-F5344CB8AC3E}">
        <p14:creationId xmlns:p14="http://schemas.microsoft.com/office/powerpoint/2010/main" val="12703088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457200" rtl="0" eaLnBrk="1" latinLnBrk="0" hangingPunct="1">
        <a:spcBef>
          <a:spcPct val="0"/>
        </a:spcBef>
        <a:buNone/>
        <a:defRPr sz="2500" b="1" kern="1200">
          <a:solidFill>
            <a:srgbClr val="4C4C4C"/>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200" kern="1200">
          <a:solidFill>
            <a:srgbClr val="4C4C4C"/>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rgbClr val="4C4C4C"/>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rgbClr val="4C4C4C"/>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rgbClr val="4C4C4C"/>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rgbClr val="4C4C4C"/>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hyperlink" Target="https://bites.nrel.gov/index.php" TargetMode="External"/><Relationship Id="rId4" Type="http://schemas.openxmlformats.org/officeDocument/2006/relationships/hyperlink" Target="http://en.openei.org/apps/TCDB/"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177339" y="493181"/>
            <a:ext cx="8839200" cy="1470025"/>
          </a:xfrm>
          <a:prstGeom prst="rect">
            <a:avLst/>
          </a:prstGeom>
        </p:spPr>
        <p:txBody>
          <a:bodyPr/>
          <a:lstStyle>
            <a:lvl1pPr algn="l" rtl="0" eaLnBrk="1" fontAlgn="base" hangingPunct="1">
              <a:spcBef>
                <a:spcPct val="0"/>
              </a:spcBef>
              <a:spcAft>
                <a:spcPct val="0"/>
              </a:spcAft>
              <a:defRPr sz="2200" b="1">
                <a:solidFill>
                  <a:schemeClr val="tx2"/>
                </a:solidFill>
                <a:latin typeface="+mn-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r">
              <a:lnSpc>
                <a:spcPts val="2200"/>
              </a:lnSpc>
              <a:defRPr/>
            </a:pPr>
            <a:r>
              <a:rPr lang="en-US" sz="3200" kern="0" dirty="0" smtClean="0">
                <a:solidFill>
                  <a:srgbClr val="4C4C4C"/>
                </a:solidFill>
                <a:latin typeface="Arial"/>
                <a:cs typeface="Arial" pitchFamily="34" charset="0"/>
              </a:rPr>
              <a:t>Office of </a:t>
            </a:r>
          </a:p>
          <a:p>
            <a:pPr algn="r">
              <a:lnSpc>
                <a:spcPts val="2200"/>
              </a:lnSpc>
              <a:defRPr/>
            </a:pPr>
            <a:r>
              <a:rPr lang="en-US" sz="3200" kern="0" dirty="0" smtClean="0">
                <a:solidFill>
                  <a:srgbClr val="4C4C4C"/>
                </a:solidFill>
                <a:latin typeface="Arial"/>
                <a:cs typeface="Arial" pitchFamily="34" charset="0"/>
              </a:rPr>
              <a:t>Strategic Programs</a:t>
            </a:r>
          </a:p>
          <a:p>
            <a:pPr algn="r">
              <a:lnSpc>
                <a:spcPts val="2200"/>
              </a:lnSpc>
              <a:defRPr/>
            </a:pPr>
            <a:r>
              <a:rPr lang="en-US" sz="3200" kern="0" dirty="0" smtClean="0">
                <a:solidFill>
                  <a:srgbClr val="4C4C4C"/>
                </a:solidFill>
                <a:latin typeface="Arial"/>
                <a:cs typeface="Arial" pitchFamily="34" charset="0"/>
              </a:rPr>
              <a:t/>
            </a:r>
            <a:br>
              <a:rPr lang="en-US" sz="3200" kern="0" dirty="0" smtClean="0">
                <a:solidFill>
                  <a:srgbClr val="4C4C4C"/>
                </a:solidFill>
                <a:latin typeface="Arial"/>
                <a:cs typeface="Arial" pitchFamily="34" charset="0"/>
              </a:rPr>
            </a:br>
            <a:r>
              <a:rPr lang="en-US" sz="2000" kern="0" dirty="0" smtClean="0">
                <a:solidFill>
                  <a:srgbClr val="4C4C4C"/>
                </a:solidFill>
                <a:latin typeface="Arial"/>
              </a:rPr>
              <a:t/>
            </a:r>
            <a:br>
              <a:rPr lang="en-US" sz="2000" kern="0" dirty="0" smtClean="0">
                <a:solidFill>
                  <a:srgbClr val="4C4C4C"/>
                </a:solidFill>
                <a:latin typeface="Arial"/>
              </a:rPr>
            </a:br>
            <a:endParaRPr lang="en-US" sz="2000" kern="0" dirty="0">
              <a:solidFill>
                <a:srgbClr val="4C4C4C"/>
              </a:solidFill>
              <a:latin typeface="Arial"/>
            </a:endParaRPr>
          </a:p>
        </p:txBody>
      </p:sp>
      <p:sp>
        <p:nvSpPr>
          <p:cNvPr id="3" name="Subtitle 3"/>
          <p:cNvSpPr txBox="1">
            <a:spLocks/>
          </p:cNvSpPr>
          <p:nvPr/>
        </p:nvSpPr>
        <p:spPr>
          <a:xfrm>
            <a:off x="5257800" y="5715000"/>
            <a:ext cx="3429000" cy="990600"/>
          </a:xfrm>
          <a:prstGeom prst="rect">
            <a:avLst/>
          </a:prstGeom>
        </p:spPr>
        <p:txBody>
          <a:bodyPr/>
          <a:lst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800">
                <a:solidFill>
                  <a:schemeClr val="tx1"/>
                </a:solidFill>
                <a:latin typeface="+mn-lt"/>
              </a:defRPr>
            </a:lvl2pPr>
            <a:lvl3pPr marL="1143000" indent="-228600" algn="l" rtl="0" eaLnBrk="1" fontAlgn="base" hangingPunct="1">
              <a:spcBef>
                <a:spcPct val="20000"/>
              </a:spcBef>
              <a:spcAft>
                <a:spcPct val="0"/>
              </a:spcAft>
              <a:buChar char="•"/>
              <a:defRPr sz="1600">
                <a:solidFill>
                  <a:schemeClr val="tx1"/>
                </a:solidFill>
                <a:latin typeface="+mn-lt"/>
              </a:defRPr>
            </a:lvl3pPr>
            <a:lvl4pPr marL="1600200" indent="-228600" algn="l" rtl="0" eaLnBrk="1" fontAlgn="base" hangingPunct="1">
              <a:spcBef>
                <a:spcPct val="20000"/>
              </a:spcBef>
              <a:spcAft>
                <a:spcPct val="0"/>
              </a:spcAft>
              <a:buChar char="–"/>
              <a:defRPr sz="14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r">
              <a:spcBef>
                <a:spcPts val="200"/>
              </a:spcBef>
              <a:buFontTx/>
              <a:buNone/>
            </a:pPr>
            <a:r>
              <a:rPr lang="en-US" b="1" dirty="0" smtClean="0">
                <a:solidFill>
                  <a:srgbClr val="4C4C4C"/>
                </a:solidFill>
                <a:latin typeface="Arial" pitchFamily="34" charset="0"/>
                <a:cs typeface="Arial" pitchFamily="34" charset="0"/>
              </a:rPr>
              <a:t>JoAnn Milliken</a:t>
            </a:r>
          </a:p>
          <a:p>
            <a:pPr marL="0" indent="0" algn="r">
              <a:spcBef>
                <a:spcPts val="200"/>
              </a:spcBef>
              <a:buFontTx/>
              <a:buNone/>
            </a:pPr>
            <a:r>
              <a:rPr lang="en-US" b="1" dirty="0" smtClean="0">
                <a:solidFill>
                  <a:srgbClr val="4C4C4C"/>
                </a:solidFill>
                <a:latin typeface="Arial" pitchFamily="34" charset="0"/>
                <a:cs typeface="Arial" pitchFamily="34" charset="0"/>
              </a:rPr>
              <a:t>Acting Director</a:t>
            </a:r>
          </a:p>
          <a:p>
            <a:pPr marL="0" indent="0" algn="r">
              <a:spcBef>
                <a:spcPts val="200"/>
              </a:spcBef>
              <a:buFontTx/>
              <a:buNone/>
            </a:pPr>
            <a:r>
              <a:rPr lang="en-US" b="1" dirty="0" smtClean="0">
                <a:solidFill>
                  <a:srgbClr val="4C4C4C"/>
                </a:solidFill>
                <a:latin typeface="Arial" pitchFamily="34" charset="0"/>
                <a:cs typeface="Arial" pitchFamily="34" charset="0"/>
              </a:rPr>
              <a:t>Strategic Programs</a:t>
            </a:r>
          </a:p>
        </p:txBody>
      </p:sp>
      <p:sp>
        <p:nvSpPr>
          <p:cNvPr id="5" name="Rectangle 4"/>
          <p:cNvSpPr/>
          <p:nvPr/>
        </p:nvSpPr>
        <p:spPr>
          <a:xfrm>
            <a:off x="304800" y="5715000"/>
            <a:ext cx="2286000" cy="974626"/>
          </a:xfrm>
          <a:prstGeom prst="rect">
            <a:avLst/>
          </a:prstGeom>
        </p:spPr>
        <p:txBody>
          <a:bodyPr>
            <a:spAutoFit/>
          </a:bodyPr>
          <a:lstStyle/>
          <a:p>
            <a:pPr lvl="0">
              <a:spcBef>
                <a:spcPts val="200"/>
              </a:spcBef>
            </a:pPr>
            <a:r>
              <a:rPr lang="en-US" b="1" dirty="0" smtClean="0">
                <a:solidFill>
                  <a:srgbClr val="4C4C4C"/>
                </a:solidFill>
                <a:latin typeface="Arial" pitchFamily="34" charset="0"/>
                <a:cs typeface="Arial" pitchFamily="34" charset="0"/>
              </a:rPr>
              <a:t>STEAB Meeting</a:t>
            </a:r>
          </a:p>
          <a:p>
            <a:pPr lvl="0">
              <a:spcBef>
                <a:spcPts val="200"/>
              </a:spcBef>
            </a:pPr>
            <a:r>
              <a:rPr lang="en-US" b="1" dirty="0" smtClean="0">
                <a:solidFill>
                  <a:srgbClr val="4C4C4C"/>
                </a:solidFill>
                <a:latin typeface="Arial" pitchFamily="34" charset="0"/>
                <a:cs typeface="Arial" pitchFamily="34" charset="0"/>
              </a:rPr>
              <a:t>Washington, DC</a:t>
            </a:r>
          </a:p>
          <a:p>
            <a:pPr lvl="0">
              <a:spcBef>
                <a:spcPts val="200"/>
              </a:spcBef>
            </a:pPr>
            <a:r>
              <a:rPr lang="en-US" b="1" dirty="0" smtClean="0">
                <a:solidFill>
                  <a:srgbClr val="4C4C4C"/>
                </a:solidFill>
                <a:latin typeface="Arial" pitchFamily="34" charset="0"/>
                <a:cs typeface="Arial" pitchFamily="34" charset="0"/>
              </a:rPr>
              <a:t>June 27, 2012</a:t>
            </a:r>
          </a:p>
        </p:txBody>
      </p:sp>
    </p:spTree>
    <p:extLst>
      <p:ext uri="{BB962C8B-B14F-4D97-AF65-F5344CB8AC3E}">
        <p14:creationId xmlns:p14="http://schemas.microsoft.com/office/powerpoint/2010/main" val="142666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noGrp="1"/>
          </p:cNvSpPr>
          <p:nvPr>
            <p:ph idx="1"/>
          </p:nvPr>
        </p:nvSpPr>
        <p:spPr>
          <a:xfrm>
            <a:off x="152401" y="1110494"/>
            <a:ext cx="8835044" cy="523220"/>
          </a:xfrm>
          <a:prstGeom prst="rect">
            <a:avLst/>
          </a:prstGeom>
          <a:solidFill>
            <a:schemeClr val="bg1"/>
          </a:solidFill>
          <a:ln>
            <a:noFill/>
          </a:ln>
        </p:spPr>
        <p:txBody>
          <a:bodyPr wrap="square" rtlCol="0">
            <a:spAutoFit/>
          </a:bodyPr>
          <a:lstStyle/>
          <a:p>
            <a:pPr marL="0" indent="0" algn="ctr">
              <a:buNone/>
            </a:pPr>
            <a:r>
              <a:rPr lang="en-US" sz="1400" b="1" dirty="0" smtClean="0">
                <a:solidFill>
                  <a:schemeClr val="accent4"/>
                </a:solidFill>
              </a:rPr>
              <a:t>A partnership </a:t>
            </a:r>
            <a:r>
              <a:rPr lang="en-US" sz="1400" b="1" dirty="0">
                <a:solidFill>
                  <a:schemeClr val="accent4"/>
                </a:solidFill>
              </a:rPr>
              <a:t>with </a:t>
            </a:r>
            <a:r>
              <a:rPr lang="en-US" sz="1400" b="1" dirty="0" smtClean="0">
                <a:solidFill>
                  <a:schemeClr val="accent4"/>
                </a:solidFill>
              </a:rPr>
              <a:t>DOC </a:t>
            </a:r>
            <a:r>
              <a:rPr lang="en-US" sz="1400" b="1" dirty="0">
                <a:solidFill>
                  <a:schemeClr val="accent4"/>
                </a:solidFill>
              </a:rPr>
              <a:t>Economic Development </a:t>
            </a:r>
            <a:r>
              <a:rPr lang="en-US" sz="1400" b="1" dirty="0" smtClean="0">
                <a:solidFill>
                  <a:schemeClr val="accent4"/>
                </a:solidFill>
              </a:rPr>
              <a:t>Administration to support three </a:t>
            </a:r>
            <a:r>
              <a:rPr lang="en-US" sz="1400" b="1" dirty="0">
                <a:solidFill>
                  <a:schemeClr val="accent4"/>
                </a:solidFill>
              </a:rPr>
              <a:t>regional proof of concept centers </a:t>
            </a:r>
            <a:r>
              <a:rPr lang="en-US" sz="1400" b="1" dirty="0" smtClean="0">
                <a:solidFill>
                  <a:schemeClr val="accent4"/>
                </a:solidFill>
              </a:rPr>
              <a:t>in green </a:t>
            </a:r>
            <a:r>
              <a:rPr lang="en-US" sz="1400" b="1" dirty="0">
                <a:solidFill>
                  <a:schemeClr val="accent4"/>
                </a:solidFill>
              </a:rPr>
              <a:t>innovation </a:t>
            </a:r>
            <a:r>
              <a:rPr lang="en-US" sz="1400" b="1" dirty="0" smtClean="0">
                <a:solidFill>
                  <a:schemeClr val="accent4"/>
                </a:solidFill>
              </a:rPr>
              <a:t>to improve competitiveness </a:t>
            </a:r>
            <a:r>
              <a:rPr lang="en-US" sz="1400" b="1" dirty="0">
                <a:solidFill>
                  <a:schemeClr val="accent4"/>
                </a:solidFill>
              </a:rPr>
              <a:t>and </a:t>
            </a:r>
            <a:r>
              <a:rPr lang="en-US" sz="1400" b="1" dirty="0" smtClean="0">
                <a:solidFill>
                  <a:schemeClr val="accent4"/>
                </a:solidFill>
              </a:rPr>
              <a:t>create jobs</a:t>
            </a:r>
            <a:endParaRPr lang="en-US" sz="1400" b="1" dirty="0">
              <a:solidFill>
                <a:schemeClr val="accent4"/>
              </a:solidFill>
            </a:endParaRPr>
          </a:p>
        </p:txBody>
      </p:sp>
      <p:sp>
        <p:nvSpPr>
          <p:cNvPr id="15" name="TextBox 14"/>
          <p:cNvSpPr txBox="1"/>
          <p:nvPr/>
        </p:nvSpPr>
        <p:spPr>
          <a:xfrm>
            <a:off x="152400" y="1828800"/>
            <a:ext cx="4622799" cy="4178067"/>
          </a:xfrm>
          <a:prstGeom prst="rect">
            <a:avLst/>
          </a:prstGeom>
          <a:noFill/>
        </p:spPr>
        <p:txBody>
          <a:bodyPr wrap="square" rtlCol="0">
            <a:spAutoFit/>
          </a:bodyPr>
          <a:lstStyle/>
          <a:p>
            <a:pPr>
              <a:spcAft>
                <a:spcPts val="300"/>
              </a:spcAft>
              <a:defRPr/>
            </a:pPr>
            <a:r>
              <a:rPr lang="en-US" sz="1600" b="1" dirty="0" smtClean="0"/>
              <a:t>Progress &amp; Plans:</a:t>
            </a:r>
          </a:p>
          <a:p>
            <a:pPr marL="171450" indent="-171450">
              <a:buFont typeface="Arial" pitchFamily="34" charset="0"/>
              <a:buChar char="•"/>
              <a:defRPr/>
            </a:pPr>
            <a:r>
              <a:rPr lang="en-US" sz="1300" dirty="0" smtClean="0"/>
              <a:t>Region-specific centers that provide services to clean energy ventures:</a:t>
            </a:r>
          </a:p>
          <a:p>
            <a:pPr marL="628650" lvl="1" indent="-171450">
              <a:buFont typeface="Arial" pitchFamily="34" charset="0"/>
              <a:buChar char="•"/>
              <a:defRPr/>
            </a:pPr>
            <a:r>
              <a:rPr lang="en-US" sz="1300" dirty="0" smtClean="0"/>
              <a:t>Washington focuses on energy efficiency in buildings</a:t>
            </a:r>
          </a:p>
          <a:p>
            <a:pPr marL="628650" lvl="1" indent="-171450">
              <a:buFont typeface="Arial" pitchFamily="34" charset="0"/>
              <a:buChar char="•"/>
              <a:defRPr/>
            </a:pPr>
            <a:r>
              <a:rPr lang="en-US" sz="1300" dirty="0" smtClean="0"/>
              <a:t>Florida targets technologies from partner universities, linkages with  Kennedy Space Center</a:t>
            </a:r>
          </a:p>
          <a:p>
            <a:pPr marL="628650" lvl="1" indent="-171450">
              <a:buFont typeface="Arial" pitchFamily="34" charset="0"/>
              <a:buChar char="•"/>
              <a:defRPr/>
            </a:pPr>
            <a:r>
              <a:rPr lang="en-US" sz="1300" dirty="0" smtClean="0"/>
              <a:t>New England collaborates with Fraunhofer ecosystem, focuses on economic expansion throughout New England</a:t>
            </a:r>
          </a:p>
          <a:p>
            <a:pPr marL="628650" lvl="1" indent="-171450">
              <a:buFont typeface="Arial" pitchFamily="34" charset="0"/>
              <a:buChar char="•"/>
              <a:defRPr/>
            </a:pPr>
            <a:endParaRPr lang="en-US" sz="1300" dirty="0" smtClean="0"/>
          </a:p>
          <a:p>
            <a:pPr marL="171450" indent="-171450">
              <a:buFont typeface="Arial" pitchFamily="34" charset="0"/>
              <a:buChar char="•"/>
              <a:defRPr/>
            </a:pPr>
            <a:r>
              <a:rPr lang="en-US" sz="1300" dirty="0" smtClean="0"/>
              <a:t>Florida I2 CAN creating a “gap fund” to invest in clean energy startups</a:t>
            </a:r>
          </a:p>
          <a:p>
            <a:pPr marL="171450" indent="-171450">
              <a:buFont typeface="Arial" pitchFamily="34" charset="0"/>
              <a:buChar char="•"/>
              <a:defRPr/>
            </a:pPr>
            <a:endParaRPr lang="en-US" sz="1300" dirty="0" smtClean="0"/>
          </a:p>
          <a:p>
            <a:pPr marL="171450" indent="-171450">
              <a:buFont typeface="Arial" pitchFamily="34" charset="0"/>
              <a:buChar char="•"/>
              <a:defRPr/>
            </a:pPr>
            <a:r>
              <a:rPr lang="en-US" sz="1300" dirty="0" smtClean="0"/>
              <a:t>Washington Clean Energy Partnership is working with Microsoft to create campus energy management test bed facility with Seattle City Light</a:t>
            </a:r>
          </a:p>
          <a:p>
            <a:pPr marL="171450" indent="-171450">
              <a:buFont typeface="Arial" pitchFamily="34" charset="0"/>
              <a:buChar char="•"/>
              <a:defRPr/>
            </a:pPr>
            <a:endParaRPr lang="en-US" sz="1300" dirty="0" smtClean="0"/>
          </a:p>
          <a:p>
            <a:pPr marL="171450" indent="-171450">
              <a:spcAft>
                <a:spcPts val="300"/>
              </a:spcAft>
              <a:buFont typeface="Arial" pitchFamily="34" charset="0"/>
              <a:buChar char="•"/>
              <a:defRPr/>
            </a:pPr>
            <a:r>
              <a:rPr lang="en-US" sz="1300" dirty="0" smtClean="0"/>
              <a:t>Cleantech </a:t>
            </a:r>
            <a:r>
              <a:rPr lang="en-US" sz="1300" dirty="0"/>
              <a:t>Innovations New </a:t>
            </a:r>
            <a:r>
              <a:rPr lang="en-US" sz="1300" dirty="0" smtClean="0"/>
              <a:t>England provides entrepreneurial services to business plan competition winners, thereby accelerating commercial success.</a:t>
            </a:r>
          </a:p>
        </p:txBody>
      </p:sp>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l="7071" t="11528" r="6856" b="12360"/>
          <a:stretch/>
        </p:blipFill>
        <p:spPr>
          <a:xfrm>
            <a:off x="4800600" y="3228053"/>
            <a:ext cx="4085731" cy="2791747"/>
          </a:xfrm>
          <a:prstGeom prst="rect">
            <a:avLst/>
          </a:prstGeom>
        </p:spPr>
      </p:pic>
      <p:sp>
        <p:nvSpPr>
          <p:cNvPr id="18" name="TextBox 17"/>
          <p:cNvSpPr txBox="1"/>
          <p:nvPr/>
        </p:nvSpPr>
        <p:spPr>
          <a:xfrm>
            <a:off x="4896936" y="2647028"/>
            <a:ext cx="3921796" cy="276225"/>
          </a:xfrm>
          <a:prstGeom prst="rect">
            <a:avLst/>
          </a:prstGeom>
        </p:spPr>
        <p:txBody>
          <a:bodyPr vert="horz" wrap="none" lIns="91440" tIns="45720" rIns="91440" bIns="45720" rtlCol="0">
            <a:normAutofit/>
          </a:bodyPr>
          <a:lstStyle/>
          <a:p>
            <a:pPr algn="ctr">
              <a:spcBef>
                <a:spcPct val="20000"/>
              </a:spcBef>
            </a:pPr>
            <a:r>
              <a:rPr lang="en-US" sz="1100" b="1" i="1" dirty="0"/>
              <a:t>3 DOE-Funded Proof of Concept Centers, </a:t>
            </a:r>
            <a:r>
              <a:rPr lang="en-US" sz="1100" b="1" i="1" dirty="0" smtClean="0"/>
              <a:t>2 Years </a:t>
            </a:r>
            <a:r>
              <a:rPr lang="en-US" sz="1100" b="1" i="1" dirty="0"/>
              <a:t>E</a:t>
            </a:r>
            <a:r>
              <a:rPr lang="en-US" sz="1100" b="1" i="1" dirty="0" smtClean="0"/>
              <a:t>ach</a:t>
            </a:r>
            <a:endParaRPr lang="en-US" sz="1100" b="1" i="1" dirty="0"/>
          </a:p>
          <a:p>
            <a:pPr marL="0" marR="0" indent="0" algn="ctr" defTabSz="457200" rtl="0" eaLnBrk="1" fontAlgn="auto" latinLnBrk="0" hangingPunct="1">
              <a:lnSpc>
                <a:spcPct val="100000"/>
              </a:lnSpc>
              <a:spcBef>
                <a:spcPct val="20000"/>
              </a:spcBef>
              <a:spcAft>
                <a:spcPts val="0"/>
              </a:spcAft>
              <a:buClrTx/>
              <a:buSzTx/>
              <a:buFont typeface="Arial"/>
              <a:buNone/>
              <a:tabLst/>
            </a:pPr>
            <a:endParaRPr kumimoji="0" lang="en-US" sz="1100" b="1" i="0" u="none" strike="noStrike" kern="1200" cap="none" spc="0" normalizeH="0" baseline="0" noProof="0" dirty="0" smtClean="0">
              <a:ln>
                <a:noFill/>
              </a:ln>
              <a:solidFill>
                <a:srgbClr val="FFFFFF"/>
              </a:solidFill>
              <a:effectLst/>
              <a:uLnTx/>
              <a:uFillTx/>
              <a:latin typeface="Arial Narrow"/>
              <a:cs typeface="Arial Narrow"/>
            </a:endParaRPr>
          </a:p>
        </p:txBody>
      </p:sp>
      <p:graphicFrame>
        <p:nvGraphicFramePr>
          <p:cNvPr id="19" name="Table 18"/>
          <p:cNvGraphicFramePr>
            <a:graphicFrameLocks noGrp="1"/>
          </p:cNvGraphicFramePr>
          <p:nvPr>
            <p:extLst>
              <p:ext uri="{D42A27DB-BD31-4B8C-83A1-F6EECF244321}">
                <p14:modId xmlns:p14="http://schemas.microsoft.com/office/powerpoint/2010/main" val="804254702"/>
              </p:ext>
            </p:extLst>
          </p:nvPr>
        </p:nvGraphicFramePr>
        <p:xfrm>
          <a:off x="4869955" y="2894678"/>
          <a:ext cx="3864934" cy="304800"/>
        </p:xfrm>
        <a:graphic>
          <a:graphicData uri="http://schemas.openxmlformats.org/drawingml/2006/table">
            <a:tbl>
              <a:tblPr firstRow="1" bandRow="1">
                <a:tableStyleId>{2D5ABB26-0587-4C30-8999-92F81FD0307C}</a:tableStyleId>
              </a:tblPr>
              <a:tblGrid>
                <a:gridCol w="3048507"/>
                <a:gridCol w="816427"/>
              </a:tblGrid>
              <a:tr h="0">
                <a:tc>
                  <a:txBody>
                    <a:bodyPr/>
                    <a:lstStyle/>
                    <a:p>
                      <a:pPr algn="l" rtl="0" fontAlgn="ctr"/>
                      <a:r>
                        <a:rPr lang="en-US" sz="1000" b="1" i="0" u="none" strike="noStrike" dirty="0" smtClean="0">
                          <a:solidFill>
                            <a:schemeClr val="tx1"/>
                          </a:solidFill>
                          <a:effectLst/>
                          <a:latin typeface="Arial"/>
                        </a:rPr>
                        <a:t>Total DOE 2-Year</a:t>
                      </a:r>
                      <a:r>
                        <a:rPr lang="en-US" sz="1000" b="1" i="0" u="none" strike="noStrike" baseline="0" dirty="0" smtClean="0">
                          <a:solidFill>
                            <a:schemeClr val="tx1"/>
                          </a:solidFill>
                          <a:effectLst/>
                          <a:latin typeface="Arial"/>
                        </a:rPr>
                        <a:t> Funding</a:t>
                      </a:r>
                      <a:endParaRPr lang="en-US" sz="1000" b="1" i="0" u="none" strike="noStrike" dirty="0">
                        <a:solidFill>
                          <a:schemeClr val="tx1"/>
                        </a:solidFill>
                        <a:effectLst/>
                        <a:latin typeface="Aria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r>
                        <a:rPr lang="en-US" sz="1000" b="1" u="none" strike="noStrike" dirty="0">
                          <a:solidFill>
                            <a:schemeClr val="tx1"/>
                          </a:solidFill>
                          <a:effectLst/>
                        </a:rPr>
                        <a:t> </a:t>
                      </a:r>
                      <a:r>
                        <a:rPr lang="en-US" sz="1000" b="1" u="none" strike="noStrike" dirty="0" smtClean="0">
                          <a:solidFill>
                            <a:schemeClr val="tx1"/>
                          </a:solidFill>
                          <a:effectLst/>
                        </a:rPr>
                        <a:t>$750,000 </a:t>
                      </a:r>
                      <a:endParaRPr lang="en-US" sz="1000" b="1" i="0" u="none" strike="noStrike" dirty="0">
                        <a:solidFill>
                          <a:schemeClr val="tx1"/>
                        </a:solidFill>
                        <a:effectLst/>
                        <a:latin typeface="Aria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US" sz="1000" b="1" i="0" u="none" strike="noStrike" dirty="0" smtClean="0">
                          <a:solidFill>
                            <a:schemeClr val="tx1"/>
                          </a:solidFill>
                          <a:effectLst/>
                          <a:latin typeface="+mn-lt"/>
                        </a:rPr>
                        <a:t>Total DOE, DOC, EPA 2-Year</a:t>
                      </a:r>
                      <a:r>
                        <a:rPr lang="en-US" sz="1000" b="1" i="0" u="none" strike="noStrike" baseline="0" dirty="0" smtClean="0">
                          <a:solidFill>
                            <a:schemeClr val="tx1"/>
                          </a:solidFill>
                          <a:effectLst/>
                          <a:latin typeface="+mn-lt"/>
                        </a:rPr>
                        <a:t> Funding for 6 POCCs</a:t>
                      </a:r>
                      <a:endParaRPr lang="en-US" sz="1000" b="1" i="0" u="none" strike="noStrike" dirty="0" smtClean="0">
                        <a:solidFill>
                          <a:schemeClr val="tx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457200" rtl="0" eaLnBrk="1" fontAlgn="ctr" latinLnBrk="0" hangingPunct="1">
                        <a:lnSpc>
                          <a:spcPct val="100000"/>
                        </a:lnSpc>
                        <a:spcBef>
                          <a:spcPts val="0"/>
                        </a:spcBef>
                        <a:spcAft>
                          <a:spcPts val="0"/>
                        </a:spcAft>
                        <a:buClrTx/>
                        <a:buSzTx/>
                        <a:buFontTx/>
                        <a:buNone/>
                        <a:tabLst/>
                        <a:defRPr/>
                      </a:pPr>
                      <a:r>
                        <a:rPr lang="en-US" sz="1000" b="1" i="0" u="none" strike="noStrike" dirty="0" smtClean="0">
                          <a:solidFill>
                            <a:schemeClr val="tx1"/>
                          </a:solidFill>
                          <a:effectLst/>
                          <a:latin typeface="+mn-lt"/>
                        </a:rPr>
                        <a:t>$12,000,000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20" name="Rounded Rectangle 19"/>
          <p:cNvSpPr/>
          <p:nvPr/>
        </p:nvSpPr>
        <p:spPr>
          <a:xfrm>
            <a:off x="197955" y="1034617"/>
            <a:ext cx="8818481" cy="641783"/>
          </a:xfrm>
          <a:prstGeom prst="roundRect">
            <a:avLst/>
          </a:prstGeom>
          <a:noFill/>
          <a:ln w="19050">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457200" y="0"/>
            <a:ext cx="8229600" cy="81272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500" b="1" kern="1200">
                <a:solidFill>
                  <a:srgbClr val="4C4C4C"/>
                </a:solidFill>
                <a:latin typeface="Arial"/>
                <a:ea typeface="+mj-ea"/>
                <a:cs typeface="Arial"/>
              </a:defRPr>
            </a:lvl1pPr>
          </a:lstStyle>
          <a:p>
            <a:r>
              <a:rPr lang="en-US" sz="2800" dirty="0"/>
              <a:t>i6 Green </a:t>
            </a:r>
            <a:r>
              <a:rPr lang="en-US" sz="2800" dirty="0" smtClean="0"/>
              <a:t>Challenge</a:t>
            </a:r>
            <a:endParaRPr lang="en-US" dirty="0"/>
          </a:p>
        </p:txBody>
      </p:sp>
    </p:spTree>
    <p:extLst>
      <p:ext uri="{BB962C8B-B14F-4D97-AF65-F5344CB8AC3E}">
        <p14:creationId xmlns:p14="http://schemas.microsoft.com/office/powerpoint/2010/main" val="10020943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212680" y="6172200"/>
            <a:ext cx="3761199" cy="646331"/>
          </a:xfrm>
          <a:prstGeom prst="rect">
            <a:avLst/>
          </a:prstGeom>
          <a:solidFill>
            <a:schemeClr val="bg1"/>
          </a:solidFill>
        </p:spPr>
        <p:txBody>
          <a:bodyPr wrap="square" rtlCol="0">
            <a:spAutoFit/>
          </a:bodyPr>
          <a:lstStyle/>
          <a:p>
            <a:pPr defTabSz="914113"/>
            <a:endParaRPr lang="en-US" dirty="0">
              <a:solidFill>
                <a:srgbClr val="4C4C4C"/>
              </a:solidFill>
            </a:endParaRPr>
          </a:p>
          <a:p>
            <a:pPr defTabSz="914113"/>
            <a:endParaRPr lang="en-US" dirty="0">
              <a:solidFill>
                <a:srgbClr val="4C4C4C"/>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4205226"/>
            <a:ext cx="3011941" cy="2501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228600" y="2286000"/>
            <a:ext cx="9067800" cy="2369880"/>
          </a:xfrm>
          <a:prstGeom prst="rect">
            <a:avLst/>
          </a:prstGeom>
        </p:spPr>
        <p:txBody>
          <a:bodyPr wrap="square" numCol="2">
            <a:spAutoFit/>
          </a:bodyPr>
          <a:lstStyle/>
          <a:p>
            <a:r>
              <a:rPr lang="en-US" dirty="0"/>
              <a:t>Designed to support…</a:t>
            </a:r>
          </a:p>
          <a:p>
            <a:pPr lvl="1"/>
            <a:r>
              <a:rPr lang="en-US" sz="1400" dirty="0"/>
              <a:t>Investors</a:t>
            </a:r>
          </a:p>
          <a:p>
            <a:pPr lvl="1"/>
            <a:r>
              <a:rPr lang="en-US" sz="1400" dirty="0" smtClean="0"/>
              <a:t>Corporate Technology Scouts</a:t>
            </a:r>
            <a:endParaRPr lang="en-US" sz="1400" dirty="0"/>
          </a:p>
          <a:p>
            <a:pPr lvl="1"/>
            <a:r>
              <a:rPr lang="en-US" sz="1400" dirty="0"/>
              <a:t>Entrepreneurs</a:t>
            </a:r>
          </a:p>
          <a:p>
            <a:pPr lvl="1"/>
            <a:r>
              <a:rPr lang="en-US" sz="1400" dirty="0"/>
              <a:t>Innovators</a:t>
            </a:r>
          </a:p>
          <a:p>
            <a:pPr lvl="1"/>
            <a:r>
              <a:rPr lang="en-US" sz="1400" dirty="0"/>
              <a:t>Knowledge Seekers</a:t>
            </a:r>
          </a:p>
          <a:p>
            <a:pPr lvl="1"/>
            <a:r>
              <a:rPr lang="en-US" sz="1400" dirty="0"/>
              <a:t>Builders</a:t>
            </a:r>
          </a:p>
          <a:p>
            <a:pPr lvl="1"/>
            <a:r>
              <a:rPr lang="en-US" sz="1400" dirty="0"/>
              <a:t>Scientists</a:t>
            </a:r>
          </a:p>
          <a:p>
            <a:pPr lvl="1"/>
            <a:r>
              <a:rPr lang="en-US" sz="1400" dirty="0" smtClean="0"/>
              <a:t>Analysts</a:t>
            </a:r>
          </a:p>
          <a:p>
            <a:pPr lvl="1"/>
            <a:endParaRPr lang="en-US" sz="1400" dirty="0" smtClean="0"/>
          </a:p>
          <a:p>
            <a:r>
              <a:rPr lang="en-US" dirty="0" smtClean="0"/>
              <a:t>Provides….</a:t>
            </a:r>
          </a:p>
          <a:p>
            <a:pPr lvl="1"/>
            <a:r>
              <a:rPr lang="en-US" sz="1400" dirty="0" smtClean="0"/>
              <a:t>Faceted </a:t>
            </a:r>
            <a:r>
              <a:rPr lang="en-US" sz="1400" dirty="0"/>
              <a:t>search and browse</a:t>
            </a:r>
          </a:p>
          <a:p>
            <a:pPr lvl="1"/>
            <a:r>
              <a:rPr lang="en-US" sz="1400" dirty="0"/>
              <a:t>Authorized API</a:t>
            </a:r>
          </a:p>
          <a:p>
            <a:pPr lvl="1"/>
            <a:r>
              <a:rPr lang="en-US" sz="1400" dirty="0"/>
              <a:t>Distributed Content Widgets</a:t>
            </a:r>
          </a:p>
          <a:p>
            <a:pPr lvl="1"/>
            <a:r>
              <a:rPr lang="en-US" sz="1400" dirty="0"/>
              <a:t>Lead Tracking</a:t>
            </a:r>
          </a:p>
          <a:p>
            <a:pPr lvl="1"/>
            <a:r>
              <a:rPr lang="en-US" sz="1400" dirty="0"/>
              <a:t>Contextualized Patent Search</a:t>
            </a:r>
          </a:p>
          <a:p>
            <a:pPr lvl="1"/>
            <a:r>
              <a:rPr lang="en-US" sz="1400" dirty="0"/>
              <a:t>Patent Taxonomy</a:t>
            </a:r>
          </a:p>
          <a:p>
            <a:pPr lvl="1"/>
            <a:endParaRPr lang="en-US" sz="1400" dirty="0"/>
          </a:p>
        </p:txBody>
      </p:sp>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4353583"/>
            <a:ext cx="4191000" cy="2047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a:spLocks noGrp="1"/>
          </p:cNvSpPr>
          <p:nvPr>
            <p:ph type="title"/>
          </p:nvPr>
        </p:nvSpPr>
        <p:spPr>
          <a:xfrm>
            <a:off x="457200" y="0"/>
            <a:ext cx="8229600" cy="812725"/>
          </a:xfrm>
        </p:spPr>
        <p:txBody>
          <a:bodyPr>
            <a:normAutofit/>
          </a:bodyPr>
          <a:lstStyle/>
          <a:p>
            <a:r>
              <a:rPr lang="en-US" sz="2800" dirty="0" smtClean="0"/>
              <a:t>Energy Innovation Portal</a:t>
            </a:r>
            <a:endParaRPr lang="en-US" sz="2800" dirty="0"/>
          </a:p>
        </p:txBody>
      </p:sp>
      <p:sp>
        <p:nvSpPr>
          <p:cNvPr id="12" name="Text Placeholder 2"/>
          <p:cNvSpPr txBox="1">
            <a:spLocks noGrp="1"/>
          </p:cNvSpPr>
          <p:nvPr>
            <p:ph idx="1"/>
          </p:nvPr>
        </p:nvSpPr>
        <p:spPr>
          <a:xfrm>
            <a:off x="0" y="838200"/>
            <a:ext cx="9144000" cy="523220"/>
          </a:xfrm>
          <a:prstGeom prst="rect">
            <a:avLst/>
          </a:prstGeom>
          <a:solidFill>
            <a:schemeClr val="bg1"/>
          </a:solidFill>
          <a:ln>
            <a:noFill/>
          </a:ln>
        </p:spPr>
        <p:txBody>
          <a:bodyPr wrap="square" rtlCol="0">
            <a:spAutoFit/>
          </a:bodyPr>
          <a:lstStyle/>
          <a:p>
            <a:pPr marL="0" indent="0" algn="ctr">
              <a:buNone/>
            </a:pPr>
            <a:r>
              <a:rPr lang="en-US" sz="1400" b="1" dirty="0">
                <a:solidFill>
                  <a:schemeClr val="accent4"/>
                </a:solidFill>
              </a:rPr>
              <a:t>Web application bridging the information gap between commercial partners and DOE-created technologies that are covered by more than 16,000 issued </a:t>
            </a:r>
            <a:r>
              <a:rPr lang="en-US" sz="1400" b="1" dirty="0" smtClean="0">
                <a:solidFill>
                  <a:schemeClr val="accent4"/>
                </a:solidFill>
              </a:rPr>
              <a:t>patents </a:t>
            </a:r>
            <a:r>
              <a:rPr lang="en-US" sz="1400" b="1" dirty="0">
                <a:solidFill>
                  <a:schemeClr val="accent4"/>
                </a:solidFill>
              </a:rPr>
              <a:t>and </a:t>
            </a:r>
            <a:r>
              <a:rPr lang="en-US" sz="1400" b="1" dirty="0" smtClean="0">
                <a:solidFill>
                  <a:schemeClr val="accent4"/>
                </a:solidFill>
              </a:rPr>
              <a:t>patent </a:t>
            </a:r>
            <a:r>
              <a:rPr lang="en-US" sz="1400" b="1" dirty="0">
                <a:solidFill>
                  <a:schemeClr val="accent4"/>
                </a:solidFill>
              </a:rPr>
              <a:t>applications. </a:t>
            </a:r>
          </a:p>
        </p:txBody>
      </p:sp>
      <p:sp>
        <p:nvSpPr>
          <p:cNvPr id="13" name="Rounded Rectangle 12"/>
          <p:cNvSpPr/>
          <p:nvPr/>
        </p:nvSpPr>
        <p:spPr>
          <a:xfrm>
            <a:off x="152400" y="762000"/>
            <a:ext cx="8818481" cy="609600"/>
          </a:xfrm>
          <a:prstGeom prst="roundRect">
            <a:avLst/>
          </a:prstGeom>
          <a:noFill/>
          <a:ln w="19050">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228600" y="1524000"/>
            <a:ext cx="9753600" cy="646331"/>
          </a:xfrm>
          <a:prstGeom prst="rect">
            <a:avLst/>
          </a:prstGeom>
          <a:noFill/>
        </p:spPr>
        <p:txBody>
          <a:bodyPr wrap="square" rtlCol="0">
            <a:spAutoFit/>
          </a:bodyPr>
          <a:lstStyle/>
          <a:p>
            <a:r>
              <a:rPr lang="en-US" dirty="0" smtClean="0">
                <a:solidFill>
                  <a:schemeClr val="tx1">
                    <a:lumMod val="50000"/>
                  </a:schemeClr>
                </a:solidFill>
              </a:rPr>
              <a:t>The Portal includes 640+ business-friendly technology summaries that the provide high-level descriptions, benefits and potential applications of the technologies.</a:t>
            </a:r>
            <a:endParaRPr lang="en-US" dirty="0">
              <a:solidFill>
                <a:schemeClr val="tx1">
                  <a:lumMod val="50000"/>
                </a:schemeClr>
              </a:solidFill>
            </a:endParaRPr>
          </a:p>
        </p:txBody>
      </p:sp>
    </p:spTree>
    <p:extLst>
      <p:ext uri="{BB962C8B-B14F-4D97-AF65-F5344CB8AC3E}">
        <p14:creationId xmlns:p14="http://schemas.microsoft.com/office/powerpoint/2010/main" val="22704986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5212680" y="6172200"/>
            <a:ext cx="3761199" cy="646331"/>
          </a:xfrm>
          <a:prstGeom prst="rect">
            <a:avLst/>
          </a:prstGeom>
          <a:solidFill>
            <a:schemeClr val="bg1"/>
          </a:solidFill>
        </p:spPr>
        <p:txBody>
          <a:bodyPr wrap="square" rtlCol="0">
            <a:spAutoFit/>
          </a:bodyPr>
          <a:lstStyle/>
          <a:p>
            <a:pPr defTabSz="914113"/>
            <a:endParaRPr lang="en-US" dirty="0">
              <a:solidFill>
                <a:srgbClr val="4C4C4C"/>
              </a:solidFill>
            </a:endParaRPr>
          </a:p>
          <a:p>
            <a:pPr defTabSz="914113"/>
            <a:endParaRPr lang="en-US" dirty="0">
              <a:solidFill>
                <a:srgbClr val="4C4C4C"/>
              </a:solidFill>
            </a:endParaRPr>
          </a:p>
        </p:txBody>
      </p:sp>
      <p:sp>
        <p:nvSpPr>
          <p:cNvPr id="4" name="Title 1"/>
          <p:cNvSpPr>
            <a:spLocks noGrp="1"/>
          </p:cNvSpPr>
          <p:nvPr>
            <p:ph type="title"/>
          </p:nvPr>
        </p:nvSpPr>
        <p:spPr>
          <a:xfrm>
            <a:off x="457200" y="0"/>
            <a:ext cx="8229600" cy="812725"/>
          </a:xfrm>
        </p:spPr>
        <p:txBody>
          <a:bodyPr/>
          <a:lstStyle/>
          <a:p>
            <a:r>
              <a:rPr lang="en-US" dirty="0" smtClean="0"/>
              <a:t>Integrated Deployment</a:t>
            </a:r>
            <a:endParaRPr lang="en-US" dirty="0"/>
          </a:p>
        </p:txBody>
      </p:sp>
      <p:sp>
        <p:nvSpPr>
          <p:cNvPr id="22" name="Left Arrow 21"/>
          <p:cNvSpPr/>
          <p:nvPr/>
        </p:nvSpPr>
        <p:spPr>
          <a:xfrm rot="10800000">
            <a:off x="4237135" y="5489842"/>
            <a:ext cx="2092361" cy="682358"/>
          </a:xfrm>
          <a:prstGeom prst="leftArrow">
            <a:avLst>
              <a:gd name="adj1" fmla="val 60000"/>
              <a:gd name="adj2" fmla="val 50000"/>
            </a:avLst>
          </a:prstGeom>
          <a:solidFill>
            <a:srgbClr val="FECB0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grpSp>
        <p:nvGrpSpPr>
          <p:cNvPr id="23" name="Group 22"/>
          <p:cNvGrpSpPr/>
          <p:nvPr/>
        </p:nvGrpSpPr>
        <p:grpSpPr>
          <a:xfrm>
            <a:off x="6362478" y="5070989"/>
            <a:ext cx="1870039" cy="1710811"/>
            <a:chOff x="3236656" y="3017363"/>
            <a:chExt cx="2394239" cy="2394239"/>
          </a:xfrm>
          <a:solidFill>
            <a:schemeClr val="tx1"/>
          </a:solidFill>
        </p:grpSpPr>
        <p:sp>
          <p:nvSpPr>
            <p:cNvPr id="24" name="Oval 23"/>
            <p:cNvSpPr/>
            <p:nvPr/>
          </p:nvSpPr>
          <p:spPr>
            <a:xfrm>
              <a:off x="3236656" y="3017363"/>
              <a:ext cx="2394239" cy="2394239"/>
            </a:xfrm>
            <a:prstGeom prst="ellips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Oval 4"/>
            <p:cNvSpPr/>
            <p:nvPr/>
          </p:nvSpPr>
          <p:spPr>
            <a:xfrm>
              <a:off x="3617790" y="3367991"/>
              <a:ext cx="1600201" cy="169298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kern="1200" dirty="0" smtClean="0"/>
                <a:t>Integrated Deployment </a:t>
              </a:r>
              <a:r>
                <a:rPr lang="en-US" dirty="0" smtClean="0"/>
                <a:t>Project</a:t>
              </a:r>
              <a:endParaRPr lang="en-US" kern="1200" dirty="0"/>
            </a:p>
          </p:txBody>
        </p:sp>
      </p:grpSp>
      <p:grpSp>
        <p:nvGrpSpPr>
          <p:cNvPr id="34" name="Group 33"/>
          <p:cNvGrpSpPr/>
          <p:nvPr/>
        </p:nvGrpSpPr>
        <p:grpSpPr>
          <a:xfrm>
            <a:off x="59348" y="1981200"/>
            <a:ext cx="5301948" cy="4491577"/>
            <a:chOff x="59348" y="1371600"/>
            <a:chExt cx="5301948" cy="4491577"/>
          </a:xfrm>
        </p:grpSpPr>
        <p:sp>
          <p:nvSpPr>
            <p:cNvPr id="21" name="Rectangle 20"/>
            <p:cNvSpPr/>
            <p:nvPr/>
          </p:nvSpPr>
          <p:spPr>
            <a:xfrm>
              <a:off x="59348" y="1371600"/>
              <a:ext cx="5301948" cy="4491577"/>
            </a:xfrm>
            <a:prstGeom prst="rect">
              <a:avLst/>
            </a:prstGeom>
            <a:solidFill>
              <a:srgbClr val="FEC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5"/>
            <p:cNvGrpSpPr/>
            <p:nvPr/>
          </p:nvGrpSpPr>
          <p:grpSpPr>
            <a:xfrm>
              <a:off x="128642" y="3590826"/>
              <a:ext cx="2565653" cy="2146114"/>
              <a:chOff x="1489" y="2351208"/>
              <a:chExt cx="2274527" cy="1960751"/>
            </a:xfrm>
            <a:solidFill>
              <a:srgbClr val="005B82"/>
            </a:solidFill>
          </p:grpSpPr>
          <p:sp>
            <p:nvSpPr>
              <p:cNvPr id="7" name="Rounded Rectangle 6"/>
              <p:cNvSpPr/>
              <p:nvPr/>
            </p:nvSpPr>
            <p:spPr>
              <a:xfrm>
                <a:off x="1489" y="2351208"/>
                <a:ext cx="2274527" cy="1960751"/>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ounded Rectangle 4"/>
              <p:cNvSpPr/>
              <p:nvPr/>
            </p:nvSpPr>
            <p:spPr>
              <a:xfrm>
                <a:off x="83117" y="2439197"/>
                <a:ext cx="2110772" cy="176545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b" anchorCtr="0">
                <a:noAutofit/>
              </a:bodyPr>
              <a:lstStyle/>
              <a:p>
                <a:pPr lvl="0" defTabSz="533400">
                  <a:spcBef>
                    <a:spcPct val="0"/>
                  </a:spcBef>
                </a:pPr>
                <a:r>
                  <a:rPr lang="en-US" sz="1200" b="1" kern="1200" dirty="0" smtClean="0"/>
                  <a:t>Stakeholder Relations &amp; </a:t>
                </a:r>
              </a:p>
              <a:p>
                <a:pPr lvl="0" defTabSz="533400">
                  <a:spcBef>
                    <a:spcPct val="0"/>
                  </a:spcBef>
                </a:pPr>
                <a:r>
                  <a:rPr lang="en-US" sz="1200" b="1" kern="1200" dirty="0" smtClean="0"/>
                  <a:t>Education/ Outreach</a:t>
                </a:r>
              </a:p>
              <a:p>
                <a:pPr lvl="0" defTabSz="533400">
                  <a:spcBef>
                    <a:spcPct val="0"/>
                  </a:spcBef>
                  <a:spcAft>
                    <a:spcPts val="600"/>
                  </a:spcAft>
                </a:pPr>
                <a:r>
                  <a:rPr lang="en-US" sz="1100" kern="1200" dirty="0" smtClean="0"/>
                  <a:t>“</a:t>
                </a:r>
                <a:r>
                  <a:rPr lang="en-US" sz="1100" i="1" kern="1200" dirty="0" smtClean="0"/>
                  <a:t>Ongoing dialogue</a:t>
                </a:r>
                <a:r>
                  <a:rPr lang="en-US" sz="1100" kern="1200" dirty="0" smtClean="0"/>
                  <a:t>”</a:t>
                </a:r>
              </a:p>
              <a:p>
                <a:pPr marL="91440" lvl="1" indent="-91440" defTabSz="444500">
                  <a:spcBef>
                    <a:spcPct val="0"/>
                  </a:spcBef>
                  <a:buChar char="••"/>
                </a:pPr>
                <a:r>
                  <a:rPr lang="en-US" sz="1100" kern="1200" dirty="0" smtClean="0"/>
                  <a:t>Working Groups</a:t>
                </a:r>
              </a:p>
              <a:p>
                <a:pPr marL="91440" lvl="1" indent="-91440" defTabSz="444500">
                  <a:spcBef>
                    <a:spcPct val="0"/>
                  </a:spcBef>
                  <a:buChar char="••"/>
                </a:pPr>
                <a:r>
                  <a:rPr lang="en-US" sz="1100" kern="1200" dirty="0" smtClean="0"/>
                  <a:t>Onsite Support </a:t>
                </a:r>
              </a:p>
              <a:p>
                <a:pPr marL="91440" lvl="1" indent="-91440" defTabSz="444500">
                  <a:spcBef>
                    <a:spcPct val="0"/>
                  </a:spcBef>
                  <a:buChar char="••"/>
                </a:pPr>
                <a:r>
                  <a:rPr lang="en-US" sz="1100" kern="1200" dirty="0" smtClean="0"/>
                  <a:t>Events</a:t>
                </a:r>
                <a:endParaRPr lang="en-US" sz="1100" kern="1200" dirty="0"/>
              </a:p>
              <a:p>
                <a:pPr marL="91440" lvl="1" indent="-91440" defTabSz="444500">
                  <a:spcBef>
                    <a:spcPct val="0"/>
                  </a:spcBef>
                  <a:buChar char="••"/>
                </a:pPr>
                <a:r>
                  <a:rPr lang="en-US" sz="1100" kern="1200" dirty="0" smtClean="0"/>
                  <a:t>Website Development </a:t>
                </a:r>
                <a:endParaRPr lang="en-US" sz="1100" kern="1200" dirty="0"/>
              </a:p>
              <a:p>
                <a:pPr marL="91440" lvl="1" indent="-91440" defTabSz="444500">
                  <a:spcBef>
                    <a:spcPct val="0"/>
                  </a:spcBef>
                  <a:buChar char="••"/>
                </a:pPr>
                <a:r>
                  <a:rPr lang="en-US" sz="1100" kern="1200" dirty="0" smtClean="0"/>
                  <a:t>Coordination</a:t>
                </a:r>
                <a:endParaRPr lang="en-US" sz="1100" kern="1200" dirty="0"/>
              </a:p>
              <a:p>
                <a:pPr marL="91440" lvl="1" indent="-91440" defTabSz="444500">
                  <a:spcBef>
                    <a:spcPct val="0"/>
                  </a:spcBef>
                  <a:buChar char="••"/>
                </a:pPr>
                <a:r>
                  <a:rPr lang="en-US" sz="1100" kern="1200" dirty="0" smtClean="0"/>
                  <a:t>Workforce Development </a:t>
                </a:r>
                <a:endParaRPr lang="en-US" sz="1100" kern="1200" dirty="0"/>
              </a:p>
              <a:p>
                <a:pPr marL="91440" lvl="1" indent="-91440" defTabSz="444500">
                  <a:spcBef>
                    <a:spcPct val="0"/>
                  </a:spcBef>
                  <a:spcAft>
                    <a:spcPct val="15000"/>
                  </a:spcAft>
                  <a:buChar char="••"/>
                </a:pPr>
                <a:r>
                  <a:rPr lang="en-US" sz="1100" kern="1200" dirty="0" smtClean="0"/>
                  <a:t>Training </a:t>
                </a:r>
                <a:endParaRPr lang="en-US" sz="1100" kern="1200" dirty="0"/>
              </a:p>
            </p:txBody>
          </p:sp>
        </p:grpSp>
        <p:grpSp>
          <p:nvGrpSpPr>
            <p:cNvPr id="9" name="Group 8"/>
            <p:cNvGrpSpPr/>
            <p:nvPr/>
          </p:nvGrpSpPr>
          <p:grpSpPr>
            <a:xfrm>
              <a:off x="115582" y="1441984"/>
              <a:ext cx="2569464" cy="2148841"/>
              <a:chOff x="1854852" y="213021"/>
              <a:chExt cx="2274527" cy="1819621"/>
            </a:xfrm>
            <a:solidFill>
              <a:srgbClr val="00A9E0"/>
            </a:solidFill>
          </p:grpSpPr>
          <p:sp>
            <p:nvSpPr>
              <p:cNvPr id="10" name="Rounded Rectangle 9"/>
              <p:cNvSpPr/>
              <p:nvPr/>
            </p:nvSpPr>
            <p:spPr>
              <a:xfrm>
                <a:off x="1854852" y="213021"/>
                <a:ext cx="2274527" cy="1819621"/>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ounded Rectangle 6"/>
              <p:cNvSpPr/>
              <p:nvPr/>
            </p:nvSpPr>
            <p:spPr>
              <a:xfrm>
                <a:off x="1932310" y="302010"/>
                <a:ext cx="2076668" cy="134347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t" anchorCtr="0">
                <a:noAutofit/>
              </a:bodyPr>
              <a:lstStyle/>
              <a:p>
                <a:pPr lvl="0" algn="ctr" defTabSz="533400">
                  <a:lnSpc>
                    <a:spcPct val="90000"/>
                  </a:lnSpc>
                  <a:spcBef>
                    <a:spcPct val="0"/>
                  </a:spcBef>
                  <a:spcAft>
                    <a:spcPct val="35000"/>
                  </a:spcAft>
                </a:pPr>
                <a:r>
                  <a:rPr lang="en-US" sz="1200" b="1" kern="1200" dirty="0" smtClean="0"/>
                  <a:t>Macro Analysis &amp; Policy</a:t>
                </a:r>
              </a:p>
              <a:p>
                <a:pPr lvl="0" algn="ctr" defTabSz="533400">
                  <a:lnSpc>
                    <a:spcPct val="90000"/>
                  </a:lnSpc>
                  <a:spcBef>
                    <a:spcPct val="0"/>
                  </a:spcBef>
                  <a:spcAft>
                    <a:spcPts val="1000"/>
                  </a:spcAft>
                </a:pPr>
                <a:r>
                  <a:rPr lang="en-US" sz="1100" kern="1200" dirty="0" smtClean="0"/>
                  <a:t>“</a:t>
                </a:r>
                <a:r>
                  <a:rPr lang="en-US" sz="1100" i="1" kern="1200" dirty="0" smtClean="0"/>
                  <a:t>Thinking about the big picture</a:t>
                </a:r>
                <a:r>
                  <a:rPr lang="en-US" sz="1100" kern="1200" dirty="0" smtClean="0"/>
                  <a:t>”</a:t>
                </a:r>
              </a:p>
              <a:p>
                <a:pPr marL="91440" lvl="1" indent="-91440" algn="l" defTabSz="444500">
                  <a:lnSpc>
                    <a:spcPct val="90000"/>
                  </a:lnSpc>
                  <a:spcBef>
                    <a:spcPct val="0"/>
                  </a:spcBef>
                  <a:spcAft>
                    <a:spcPct val="15000"/>
                  </a:spcAft>
                  <a:buChar char="••"/>
                </a:pPr>
                <a:r>
                  <a:rPr lang="en-US" sz="1100" kern="1200" dirty="0" smtClean="0"/>
                  <a:t>Macro studies</a:t>
                </a:r>
              </a:p>
              <a:p>
                <a:pPr marL="91440" lvl="1" indent="-91440" algn="l" defTabSz="444500">
                  <a:lnSpc>
                    <a:spcPct val="90000"/>
                  </a:lnSpc>
                  <a:spcBef>
                    <a:spcPct val="0"/>
                  </a:spcBef>
                  <a:spcAft>
                    <a:spcPct val="15000"/>
                  </a:spcAft>
                  <a:buChar char="••"/>
                </a:pPr>
                <a:r>
                  <a:rPr lang="en-US" sz="1100" kern="1200" dirty="0" smtClean="0"/>
                  <a:t>Modeling</a:t>
                </a:r>
                <a:endParaRPr lang="en-US" sz="1100" kern="1200" dirty="0"/>
              </a:p>
              <a:p>
                <a:pPr marL="91440" lvl="1" indent="-91440" algn="l" defTabSz="444500">
                  <a:lnSpc>
                    <a:spcPct val="90000"/>
                  </a:lnSpc>
                  <a:spcBef>
                    <a:spcPct val="0"/>
                  </a:spcBef>
                  <a:spcAft>
                    <a:spcPct val="15000"/>
                  </a:spcAft>
                  <a:buChar char="••"/>
                </a:pPr>
                <a:r>
                  <a:rPr lang="en-US" sz="1100" kern="1200" dirty="0" smtClean="0"/>
                  <a:t>Position Papers</a:t>
                </a:r>
                <a:endParaRPr lang="en-US" sz="1100" kern="1200" dirty="0"/>
              </a:p>
              <a:p>
                <a:pPr marL="91440" lvl="1" indent="-91440" algn="l" defTabSz="444500">
                  <a:lnSpc>
                    <a:spcPct val="90000"/>
                  </a:lnSpc>
                  <a:spcBef>
                    <a:spcPct val="0"/>
                  </a:spcBef>
                  <a:spcAft>
                    <a:spcPct val="15000"/>
                  </a:spcAft>
                  <a:buChar char="••"/>
                </a:pPr>
                <a:r>
                  <a:rPr lang="en-US" sz="1100" kern="1200" dirty="0" smtClean="0"/>
                  <a:t>Legislative &amp; Regulatory Analysis </a:t>
                </a:r>
                <a:endParaRPr lang="en-US" sz="1100" kern="1200" dirty="0"/>
              </a:p>
              <a:p>
                <a:pPr marL="91440" lvl="1" indent="-91440" algn="l" defTabSz="444500">
                  <a:lnSpc>
                    <a:spcPct val="90000"/>
                  </a:lnSpc>
                  <a:spcBef>
                    <a:spcPct val="0"/>
                  </a:spcBef>
                  <a:spcAft>
                    <a:spcPct val="15000"/>
                  </a:spcAft>
                  <a:buChar char="••"/>
                </a:pPr>
                <a:r>
                  <a:rPr lang="en-US" sz="1100" kern="1200" dirty="0" smtClean="0"/>
                  <a:t>Scenario Analysis </a:t>
                </a:r>
                <a:endParaRPr lang="en-US" sz="1100" kern="1200" dirty="0"/>
              </a:p>
            </p:txBody>
          </p:sp>
        </p:grpSp>
        <p:grpSp>
          <p:nvGrpSpPr>
            <p:cNvPr id="12" name="Group 11"/>
            <p:cNvGrpSpPr/>
            <p:nvPr/>
          </p:nvGrpSpPr>
          <p:grpSpPr>
            <a:xfrm>
              <a:off x="2694296" y="1434025"/>
              <a:ext cx="2569464" cy="2148840"/>
              <a:chOff x="4738173" y="213021"/>
              <a:chExt cx="2274527" cy="1819621"/>
            </a:xfrm>
            <a:solidFill>
              <a:srgbClr val="007934"/>
            </a:solidFill>
          </p:grpSpPr>
          <p:sp>
            <p:nvSpPr>
              <p:cNvPr id="13" name="Rounded Rectangle 12"/>
              <p:cNvSpPr/>
              <p:nvPr/>
            </p:nvSpPr>
            <p:spPr>
              <a:xfrm>
                <a:off x="4738173" y="213021"/>
                <a:ext cx="2274527" cy="1819621"/>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ounded Rectangle 8"/>
              <p:cNvSpPr/>
              <p:nvPr/>
            </p:nvSpPr>
            <p:spPr>
              <a:xfrm>
                <a:off x="4792607" y="406598"/>
                <a:ext cx="2152593" cy="128893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t" anchorCtr="0">
                <a:noAutofit/>
              </a:bodyPr>
              <a:lstStyle/>
              <a:p>
                <a:pPr lvl="0" algn="ctr" defTabSz="533400">
                  <a:lnSpc>
                    <a:spcPct val="90000"/>
                  </a:lnSpc>
                  <a:spcBef>
                    <a:spcPct val="0"/>
                  </a:spcBef>
                  <a:spcAft>
                    <a:spcPct val="35000"/>
                  </a:spcAft>
                </a:pPr>
                <a:r>
                  <a:rPr lang="en-US" sz="1200" b="1" kern="1200" dirty="0" smtClean="0"/>
                  <a:t>Project Assessment</a:t>
                </a:r>
              </a:p>
              <a:p>
                <a:pPr lvl="0" algn="ctr" defTabSz="533400">
                  <a:lnSpc>
                    <a:spcPct val="90000"/>
                  </a:lnSpc>
                  <a:spcBef>
                    <a:spcPct val="0"/>
                  </a:spcBef>
                  <a:spcAft>
                    <a:spcPts val="1000"/>
                  </a:spcAft>
                </a:pPr>
                <a:r>
                  <a:rPr lang="en-US" sz="1100" kern="1200" dirty="0" smtClean="0"/>
                  <a:t>“</a:t>
                </a:r>
                <a:r>
                  <a:rPr lang="en-US" sz="1100" i="1" kern="1200" dirty="0" smtClean="0"/>
                  <a:t>Identifying the good ideas</a:t>
                </a:r>
                <a:r>
                  <a:rPr lang="en-US" sz="1100" kern="1200" dirty="0" smtClean="0"/>
                  <a:t>”</a:t>
                </a:r>
              </a:p>
              <a:p>
                <a:pPr marL="91440" lvl="1" indent="-91440" algn="r" defTabSz="444500">
                  <a:lnSpc>
                    <a:spcPct val="90000"/>
                  </a:lnSpc>
                  <a:spcBef>
                    <a:spcPct val="0"/>
                  </a:spcBef>
                  <a:spcAft>
                    <a:spcPct val="15000"/>
                  </a:spcAft>
                  <a:buChar char="••"/>
                </a:pPr>
                <a:r>
                  <a:rPr lang="en-US" sz="1100" kern="1200" dirty="0" smtClean="0"/>
                  <a:t>Technology Assessments</a:t>
                </a:r>
              </a:p>
              <a:p>
                <a:pPr marL="91440" lvl="1" indent="-91440" algn="r" defTabSz="444500">
                  <a:lnSpc>
                    <a:spcPct val="90000"/>
                  </a:lnSpc>
                  <a:spcBef>
                    <a:spcPct val="0"/>
                  </a:spcBef>
                  <a:spcAft>
                    <a:spcPct val="15000"/>
                  </a:spcAft>
                  <a:buChar char="••"/>
                </a:pPr>
                <a:r>
                  <a:rPr lang="en-US" sz="1100" kern="1200" dirty="0" smtClean="0"/>
                  <a:t>Modeling</a:t>
                </a:r>
                <a:endParaRPr lang="en-US" sz="1100" kern="1200" dirty="0"/>
              </a:p>
              <a:p>
                <a:pPr marL="91440" lvl="1" indent="-91440" algn="r" defTabSz="444500">
                  <a:lnSpc>
                    <a:spcPct val="90000"/>
                  </a:lnSpc>
                  <a:spcBef>
                    <a:spcPct val="0"/>
                  </a:spcBef>
                  <a:spcAft>
                    <a:spcPct val="15000"/>
                  </a:spcAft>
                  <a:buChar char="••"/>
                </a:pPr>
                <a:r>
                  <a:rPr lang="en-US" sz="1100" kern="1200" dirty="0" smtClean="0"/>
                  <a:t>Business Care Development </a:t>
                </a:r>
                <a:endParaRPr lang="en-US" sz="1100" kern="1200" dirty="0"/>
              </a:p>
              <a:p>
                <a:pPr marL="91440" lvl="1" indent="-91440" algn="r" defTabSz="444500">
                  <a:lnSpc>
                    <a:spcPct val="90000"/>
                  </a:lnSpc>
                  <a:spcBef>
                    <a:spcPct val="0"/>
                  </a:spcBef>
                  <a:spcAft>
                    <a:spcPct val="15000"/>
                  </a:spcAft>
                  <a:buChar char="••"/>
                </a:pPr>
                <a:r>
                  <a:rPr lang="en-US" sz="1100" kern="1200" dirty="0" smtClean="0"/>
                  <a:t>Risk Assessment</a:t>
                </a:r>
                <a:endParaRPr lang="en-US" sz="1100" kern="1200" dirty="0"/>
              </a:p>
              <a:p>
                <a:pPr marL="91440" lvl="1" indent="-91440" algn="r" defTabSz="444500">
                  <a:lnSpc>
                    <a:spcPct val="90000"/>
                  </a:lnSpc>
                  <a:spcBef>
                    <a:spcPct val="0"/>
                  </a:spcBef>
                  <a:spcAft>
                    <a:spcPct val="15000"/>
                  </a:spcAft>
                  <a:buChar char="••"/>
                </a:pPr>
                <a:r>
                  <a:rPr lang="en-US" sz="1100" kern="1200" dirty="0" smtClean="0"/>
                  <a:t>Partner Development </a:t>
                </a:r>
                <a:endParaRPr lang="en-US" sz="1100" kern="1200" dirty="0"/>
              </a:p>
            </p:txBody>
          </p:sp>
        </p:grpSp>
        <p:grpSp>
          <p:nvGrpSpPr>
            <p:cNvPr id="15" name="Group 14"/>
            <p:cNvGrpSpPr/>
            <p:nvPr/>
          </p:nvGrpSpPr>
          <p:grpSpPr>
            <a:xfrm>
              <a:off x="2694296" y="3591597"/>
              <a:ext cx="2569464" cy="2148840"/>
              <a:chOff x="6591536" y="2421773"/>
              <a:chExt cx="2274527" cy="1819621"/>
            </a:xfrm>
            <a:solidFill>
              <a:srgbClr val="7AB800"/>
            </a:solidFill>
          </p:grpSpPr>
          <p:sp>
            <p:nvSpPr>
              <p:cNvPr id="16" name="Rounded Rectangle 15"/>
              <p:cNvSpPr/>
              <p:nvPr/>
            </p:nvSpPr>
            <p:spPr>
              <a:xfrm>
                <a:off x="6591536" y="2421773"/>
                <a:ext cx="2274527" cy="1819621"/>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ounded Rectangle 10"/>
              <p:cNvSpPr/>
              <p:nvPr/>
            </p:nvSpPr>
            <p:spPr>
              <a:xfrm>
                <a:off x="6710721" y="2616620"/>
                <a:ext cx="1971869" cy="144044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b" anchorCtr="0">
                <a:noAutofit/>
              </a:bodyPr>
              <a:lstStyle/>
              <a:p>
                <a:pPr lvl="0" algn="ctr" defTabSz="533400">
                  <a:lnSpc>
                    <a:spcPct val="90000"/>
                  </a:lnSpc>
                  <a:spcBef>
                    <a:spcPct val="0"/>
                  </a:spcBef>
                  <a:spcAft>
                    <a:spcPct val="35000"/>
                  </a:spcAft>
                </a:pPr>
                <a:r>
                  <a:rPr lang="en-US" sz="1200" b="1" kern="1200" dirty="0" smtClean="0"/>
                  <a:t>Implementation</a:t>
                </a:r>
              </a:p>
              <a:p>
                <a:pPr lvl="0" algn="ctr" defTabSz="533400">
                  <a:lnSpc>
                    <a:spcPct val="90000"/>
                  </a:lnSpc>
                  <a:spcBef>
                    <a:spcPct val="0"/>
                  </a:spcBef>
                  <a:spcAft>
                    <a:spcPts val="1000"/>
                  </a:spcAft>
                </a:pPr>
                <a:r>
                  <a:rPr lang="en-US" sz="1100" kern="1200" dirty="0" smtClean="0"/>
                  <a:t>“</a:t>
                </a:r>
                <a:r>
                  <a:rPr lang="en-US" sz="1100" i="1" kern="1200" dirty="0" smtClean="0"/>
                  <a:t>Putting hardware on the ground</a:t>
                </a:r>
                <a:r>
                  <a:rPr lang="en-US" sz="1100" kern="1200" dirty="0" smtClean="0"/>
                  <a:t>”</a:t>
                </a:r>
              </a:p>
              <a:p>
                <a:pPr marL="91440" lvl="1" indent="-91440" algn="l" defTabSz="444500">
                  <a:lnSpc>
                    <a:spcPct val="90000"/>
                  </a:lnSpc>
                  <a:spcBef>
                    <a:spcPct val="0"/>
                  </a:spcBef>
                  <a:spcAft>
                    <a:spcPct val="15000"/>
                  </a:spcAft>
                  <a:buChar char="••"/>
                </a:pPr>
                <a:r>
                  <a:rPr lang="en-US" sz="1100" kern="1200" dirty="0" smtClean="0"/>
                  <a:t>Partner Coordination</a:t>
                </a:r>
              </a:p>
              <a:p>
                <a:pPr marL="91440" lvl="1" indent="-91440" algn="l" defTabSz="444500">
                  <a:lnSpc>
                    <a:spcPct val="90000"/>
                  </a:lnSpc>
                  <a:spcBef>
                    <a:spcPct val="0"/>
                  </a:spcBef>
                  <a:spcAft>
                    <a:spcPct val="15000"/>
                  </a:spcAft>
                  <a:buChar char="••"/>
                </a:pPr>
                <a:r>
                  <a:rPr lang="en-US" sz="1100" kern="1200" dirty="0" smtClean="0"/>
                  <a:t>Risk Mitigation</a:t>
                </a:r>
                <a:endParaRPr lang="en-US" sz="1100" kern="1200" dirty="0"/>
              </a:p>
              <a:p>
                <a:pPr marL="91440" lvl="1" indent="-91440" algn="l" defTabSz="444500">
                  <a:lnSpc>
                    <a:spcPct val="90000"/>
                  </a:lnSpc>
                  <a:spcBef>
                    <a:spcPct val="0"/>
                  </a:spcBef>
                  <a:spcAft>
                    <a:spcPct val="15000"/>
                  </a:spcAft>
                  <a:buChar char="••"/>
                </a:pPr>
                <a:r>
                  <a:rPr lang="en-US" sz="1100" kern="1200" dirty="0" smtClean="0"/>
                  <a:t>Negotiation Agent</a:t>
                </a:r>
                <a:endParaRPr lang="en-US" sz="1100" kern="1200" dirty="0"/>
              </a:p>
              <a:p>
                <a:pPr marL="91440" lvl="1" indent="-91440" algn="l" defTabSz="444500">
                  <a:lnSpc>
                    <a:spcPct val="90000"/>
                  </a:lnSpc>
                  <a:spcBef>
                    <a:spcPct val="0"/>
                  </a:spcBef>
                  <a:spcAft>
                    <a:spcPct val="15000"/>
                  </a:spcAft>
                  <a:buChar char="••"/>
                </a:pPr>
                <a:r>
                  <a:rPr lang="en-US" sz="1100" kern="1200" dirty="0" smtClean="0"/>
                  <a:t>Financing Support </a:t>
                </a:r>
                <a:endParaRPr lang="en-US" sz="1100" kern="1200" dirty="0"/>
              </a:p>
              <a:p>
                <a:pPr marL="91440" lvl="1" indent="-91440" algn="l" defTabSz="444500">
                  <a:lnSpc>
                    <a:spcPct val="90000"/>
                  </a:lnSpc>
                  <a:spcBef>
                    <a:spcPct val="0"/>
                  </a:spcBef>
                  <a:spcAft>
                    <a:spcPct val="15000"/>
                  </a:spcAft>
                  <a:buChar char="••"/>
                </a:pPr>
                <a:r>
                  <a:rPr lang="en-US" sz="1100" kern="1200" dirty="0" smtClean="0"/>
                  <a:t>Transaction Process Support </a:t>
                </a:r>
                <a:endParaRPr lang="en-US" sz="1100" kern="1200" dirty="0"/>
              </a:p>
            </p:txBody>
          </p:sp>
        </p:grpSp>
        <p:grpSp>
          <p:nvGrpSpPr>
            <p:cNvPr id="18" name="Group 17"/>
            <p:cNvGrpSpPr/>
            <p:nvPr/>
          </p:nvGrpSpPr>
          <p:grpSpPr>
            <a:xfrm>
              <a:off x="1825824" y="2805179"/>
              <a:ext cx="1679376" cy="1319046"/>
              <a:chOff x="6698965" y="3482799"/>
              <a:chExt cx="2167908" cy="1734327"/>
            </a:xfrm>
          </p:grpSpPr>
          <p:sp>
            <p:nvSpPr>
              <p:cNvPr id="19" name="Rounded Rectangle 18"/>
              <p:cNvSpPr/>
              <p:nvPr/>
            </p:nvSpPr>
            <p:spPr>
              <a:xfrm>
                <a:off x="6698965" y="3482799"/>
                <a:ext cx="2167908" cy="1734327"/>
              </a:xfrm>
              <a:prstGeom prst="roundRect">
                <a:avLst>
                  <a:gd name="adj" fmla="val 10000"/>
                </a:avLst>
              </a:prstGeom>
              <a:solidFill>
                <a:srgbClr val="F5802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Rounded Rectangle 4"/>
              <p:cNvSpPr/>
              <p:nvPr/>
            </p:nvSpPr>
            <p:spPr>
              <a:xfrm>
                <a:off x="6749762" y="3533596"/>
                <a:ext cx="2066314" cy="16327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t" anchorCtr="0">
                <a:noAutofit/>
              </a:bodyPr>
              <a:lstStyle/>
              <a:p>
                <a:pPr lvl="0" algn="ctr" defTabSz="533400">
                  <a:lnSpc>
                    <a:spcPct val="90000"/>
                  </a:lnSpc>
                  <a:spcBef>
                    <a:spcPct val="0"/>
                  </a:spcBef>
                  <a:spcAft>
                    <a:spcPct val="35000"/>
                  </a:spcAft>
                </a:pPr>
                <a:r>
                  <a:rPr lang="en-US" sz="1200" b="1" kern="1200" dirty="0" smtClean="0"/>
                  <a:t>Project Management</a:t>
                </a:r>
              </a:p>
              <a:p>
                <a:pPr lvl="0" algn="ctr" defTabSz="533400">
                  <a:lnSpc>
                    <a:spcPct val="90000"/>
                  </a:lnSpc>
                  <a:spcBef>
                    <a:spcPct val="0"/>
                  </a:spcBef>
                  <a:spcAft>
                    <a:spcPts val="1000"/>
                  </a:spcAft>
                </a:pPr>
                <a:r>
                  <a:rPr lang="en-US" sz="1100" kern="1200" dirty="0" smtClean="0">
                    <a:solidFill>
                      <a:schemeClr val="bg1"/>
                    </a:solidFill>
                  </a:rPr>
                  <a:t>“</a:t>
                </a:r>
                <a:r>
                  <a:rPr lang="en-US" sz="1100" i="1" kern="1200" dirty="0" smtClean="0">
                    <a:solidFill>
                      <a:schemeClr val="bg1"/>
                    </a:solidFill>
                  </a:rPr>
                  <a:t>Herding the cats</a:t>
                </a:r>
                <a:r>
                  <a:rPr lang="en-US" sz="1100" kern="1200" dirty="0" smtClean="0">
                    <a:solidFill>
                      <a:schemeClr val="bg1"/>
                    </a:solidFill>
                  </a:rPr>
                  <a:t>”</a:t>
                </a:r>
              </a:p>
              <a:p>
                <a:pPr marL="91440" lvl="1" indent="-91440" algn="l" defTabSz="444500">
                  <a:lnSpc>
                    <a:spcPct val="90000"/>
                  </a:lnSpc>
                  <a:spcBef>
                    <a:spcPct val="0"/>
                  </a:spcBef>
                  <a:spcAft>
                    <a:spcPct val="15000"/>
                  </a:spcAft>
                  <a:buChar char="••"/>
                </a:pPr>
                <a:r>
                  <a:rPr lang="en-US" sz="1000" kern="1200" dirty="0" smtClean="0"/>
                  <a:t>Strategy</a:t>
                </a:r>
                <a:endParaRPr lang="en-US" sz="1000" kern="1200" dirty="0" smtClean="0">
                  <a:solidFill>
                    <a:schemeClr val="bg1"/>
                  </a:solidFill>
                </a:endParaRPr>
              </a:p>
              <a:p>
                <a:pPr marL="91440" lvl="1" indent="-91440" algn="l" defTabSz="444500">
                  <a:lnSpc>
                    <a:spcPct val="90000"/>
                  </a:lnSpc>
                  <a:spcBef>
                    <a:spcPct val="0"/>
                  </a:spcBef>
                  <a:spcAft>
                    <a:spcPct val="15000"/>
                  </a:spcAft>
                  <a:buChar char="••"/>
                </a:pPr>
                <a:r>
                  <a:rPr lang="en-US" sz="1000" kern="1200" dirty="0" smtClean="0"/>
                  <a:t>Leadership</a:t>
                </a:r>
                <a:endParaRPr lang="en-US" sz="1000" kern="1200" dirty="0"/>
              </a:p>
              <a:p>
                <a:pPr marL="91440" lvl="1" indent="-91440" algn="l" defTabSz="444500">
                  <a:lnSpc>
                    <a:spcPct val="90000"/>
                  </a:lnSpc>
                  <a:spcBef>
                    <a:spcPct val="0"/>
                  </a:spcBef>
                  <a:spcAft>
                    <a:spcPct val="15000"/>
                  </a:spcAft>
                  <a:buChar char="••"/>
                </a:pPr>
                <a:r>
                  <a:rPr lang="en-US" sz="1000" kern="1200" dirty="0" smtClean="0"/>
                  <a:t>Resourcing</a:t>
                </a:r>
                <a:endParaRPr lang="en-US" sz="1000" kern="1200" dirty="0"/>
              </a:p>
              <a:p>
                <a:pPr marL="91440" lvl="1" indent="-91440" algn="l" defTabSz="444500">
                  <a:lnSpc>
                    <a:spcPct val="90000"/>
                  </a:lnSpc>
                  <a:spcBef>
                    <a:spcPct val="0"/>
                  </a:spcBef>
                  <a:spcAft>
                    <a:spcPct val="15000"/>
                  </a:spcAft>
                  <a:buChar char="••"/>
                </a:pPr>
                <a:r>
                  <a:rPr lang="en-US" sz="1000" kern="1200" dirty="0" smtClean="0"/>
                  <a:t>Planning </a:t>
                </a:r>
                <a:endParaRPr lang="en-US" sz="1000" kern="1200" dirty="0"/>
              </a:p>
            </p:txBody>
          </p:sp>
        </p:grpSp>
        <p:sp>
          <p:nvSpPr>
            <p:cNvPr id="26" name="Left Arrow 25"/>
            <p:cNvSpPr/>
            <p:nvPr/>
          </p:nvSpPr>
          <p:spPr>
            <a:xfrm flipV="1">
              <a:off x="2354240" y="4201663"/>
              <a:ext cx="479841" cy="369148"/>
            </a:xfrm>
            <a:prstGeom prst="leftArrow">
              <a:avLst>
                <a:gd name="adj1" fmla="val 60000"/>
                <a:gd name="adj2" fmla="val 50000"/>
              </a:avLst>
            </a:prstGeom>
            <a:solidFill>
              <a:schemeClr val="accent6"/>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27" name="Left Arrow 26"/>
            <p:cNvSpPr/>
            <p:nvPr/>
          </p:nvSpPr>
          <p:spPr>
            <a:xfrm rot="5400000" flipV="1">
              <a:off x="1046226" y="3370995"/>
              <a:ext cx="479841" cy="369148"/>
            </a:xfrm>
            <a:prstGeom prst="leftArrow">
              <a:avLst>
                <a:gd name="adj1" fmla="val 60000"/>
                <a:gd name="adj2" fmla="val 50000"/>
              </a:avLst>
            </a:prstGeom>
            <a:solidFill>
              <a:schemeClr val="accent6"/>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28" name="Left Arrow 27"/>
            <p:cNvSpPr/>
            <p:nvPr/>
          </p:nvSpPr>
          <p:spPr>
            <a:xfrm rot="10800000" flipV="1">
              <a:off x="2454375" y="2307276"/>
              <a:ext cx="479841" cy="369148"/>
            </a:xfrm>
            <a:prstGeom prst="leftArrow">
              <a:avLst>
                <a:gd name="adj1" fmla="val 60000"/>
                <a:gd name="adj2" fmla="val 50000"/>
              </a:avLst>
            </a:prstGeom>
            <a:solidFill>
              <a:schemeClr val="accent6"/>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29" name="Left Arrow 28"/>
            <p:cNvSpPr/>
            <p:nvPr/>
          </p:nvSpPr>
          <p:spPr>
            <a:xfrm rot="16200000" flipV="1">
              <a:off x="3858150" y="3471130"/>
              <a:ext cx="479841" cy="369148"/>
            </a:xfrm>
            <a:prstGeom prst="leftArrow">
              <a:avLst>
                <a:gd name="adj1" fmla="val 60000"/>
                <a:gd name="adj2" fmla="val 50000"/>
              </a:avLst>
            </a:prstGeom>
            <a:solidFill>
              <a:schemeClr val="accent6"/>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grpSp>
      <p:sp>
        <p:nvSpPr>
          <p:cNvPr id="33" name="TextBox 32"/>
          <p:cNvSpPr txBox="1"/>
          <p:nvPr/>
        </p:nvSpPr>
        <p:spPr>
          <a:xfrm>
            <a:off x="5478440" y="1600200"/>
            <a:ext cx="3665560" cy="3677930"/>
          </a:xfrm>
          <a:prstGeom prst="rect">
            <a:avLst/>
          </a:prstGeom>
          <a:noFill/>
        </p:spPr>
        <p:txBody>
          <a:bodyPr wrap="square" rtlCol="0">
            <a:spAutoFit/>
          </a:bodyPr>
          <a:lstStyle/>
          <a:p>
            <a:pPr>
              <a:spcAft>
                <a:spcPts val="1200"/>
              </a:spcAft>
            </a:pPr>
            <a:r>
              <a:rPr lang="en-US" sz="2000" b="1" dirty="0" smtClean="0">
                <a:solidFill>
                  <a:schemeClr val="accent5"/>
                </a:solidFill>
                <a:ea typeface="Calibri"/>
                <a:cs typeface="Times New Roman"/>
              </a:rPr>
              <a:t>Accomplishments</a:t>
            </a:r>
          </a:p>
          <a:p>
            <a:pPr marL="274320" indent="-274320">
              <a:buFont typeface="Arial" pitchFamily="34" charset="0"/>
              <a:buChar char="•"/>
            </a:pPr>
            <a:r>
              <a:rPr lang="en-US" sz="1700" b="1" dirty="0" smtClean="0">
                <a:ea typeface="Calibri"/>
                <a:cs typeface="Times New Roman"/>
              </a:rPr>
              <a:t>Hawaii</a:t>
            </a:r>
            <a:r>
              <a:rPr lang="en-US" sz="1700" dirty="0" smtClean="0">
                <a:ea typeface="Calibri"/>
                <a:cs typeface="Times New Roman"/>
              </a:rPr>
              <a:t> </a:t>
            </a:r>
            <a:r>
              <a:rPr lang="en-US" sz="1700" dirty="0">
                <a:ea typeface="Calibri"/>
                <a:cs typeface="Times New Roman"/>
              </a:rPr>
              <a:t>-- Facilitated private capital project growth in HI from $300M in 2009 to $1.2B in 2011 under </a:t>
            </a:r>
            <a:r>
              <a:rPr lang="en-US" sz="1700" dirty="0" smtClean="0">
                <a:ea typeface="Calibri"/>
                <a:cs typeface="Times New Roman"/>
              </a:rPr>
              <a:t>Hawaii Clean Energy Initiative (HCEI)</a:t>
            </a:r>
            <a:endParaRPr lang="en-US" sz="1700" dirty="0">
              <a:ea typeface="Calibri"/>
              <a:cs typeface="Times New Roman"/>
            </a:endParaRPr>
          </a:p>
          <a:p>
            <a:pPr marL="274320" indent="-274320">
              <a:buFont typeface="Arial" pitchFamily="34" charset="0"/>
              <a:buChar char="•"/>
            </a:pPr>
            <a:r>
              <a:rPr lang="en-US" sz="1700" b="1" dirty="0" smtClean="0">
                <a:ea typeface="Calibri"/>
                <a:cs typeface="Times New Roman"/>
              </a:rPr>
              <a:t>Alaska</a:t>
            </a:r>
            <a:r>
              <a:rPr lang="en-US" sz="1700" dirty="0" smtClean="0">
                <a:ea typeface="Calibri"/>
                <a:cs typeface="Times New Roman"/>
              </a:rPr>
              <a:t> </a:t>
            </a:r>
            <a:r>
              <a:rPr lang="en-US" sz="1700" dirty="0">
                <a:ea typeface="Calibri"/>
                <a:cs typeface="Times New Roman"/>
              </a:rPr>
              <a:t>-- Installed 17 MW of wind power on Fire Island </a:t>
            </a:r>
          </a:p>
          <a:p>
            <a:pPr marL="274320" indent="-274320">
              <a:buFont typeface="Arial" pitchFamily="34" charset="0"/>
              <a:buChar char="•"/>
            </a:pPr>
            <a:r>
              <a:rPr lang="en-US" sz="1700" b="1" dirty="0">
                <a:ea typeface="Calibri"/>
                <a:cs typeface="Times New Roman"/>
              </a:rPr>
              <a:t>Polar Regions</a:t>
            </a:r>
            <a:r>
              <a:rPr lang="en-US" sz="1700" dirty="0">
                <a:ea typeface="Calibri"/>
                <a:cs typeface="Times New Roman"/>
              </a:rPr>
              <a:t> -- Supported Summit Station EE &amp; RE </a:t>
            </a:r>
            <a:r>
              <a:rPr lang="en-US" sz="1700" dirty="0" smtClean="0">
                <a:ea typeface="Calibri"/>
                <a:cs typeface="Times New Roman"/>
              </a:rPr>
              <a:t>development</a:t>
            </a:r>
            <a:endParaRPr lang="en-US" sz="1700" dirty="0">
              <a:ea typeface="Calibri"/>
              <a:cs typeface="Times New Roman"/>
            </a:endParaRPr>
          </a:p>
          <a:p>
            <a:pPr marL="274320" indent="-274320">
              <a:buFont typeface="Arial" pitchFamily="34" charset="0"/>
              <a:buChar char="•"/>
            </a:pPr>
            <a:r>
              <a:rPr lang="en-US" sz="1700" b="1" dirty="0">
                <a:ea typeface="Calibri"/>
                <a:cs typeface="Times New Roman"/>
              </a:rPr>
              <a:t>US Virgin Islands</a:t>
            </a:r>
            <a:r>
              <a:rPr lang="en-US" sz="1700" dirty="0">
                <a:ea typeface="Calibri"/>
                <a:cs typeface="Times New Roman"/>
              </a:rPr>
              <a:t> -- Proved viability of electric system interconnection between USVI and Puerto Rico</a:t>
            </a:r>
          </a:p>
          <a:p>
            <a:pPr marL="285750" indent="-285750">
              <a:buFont typeface="Arial" pitchFamily="34" charset="0"/>
              <a:buChar char="•"/>
            </a:pPr>
            <a:endParaRPr lang="en-US" sz="1600" dirty="0">
              <a:ea typeface="Calibri"/>
              <a:cs typeface="Times New Roman"/>
            </a:endParaRPr>
          </a:p>
        </p:txBody>
      </p:sp>
      <p:sp>
        <p:nvSpPr>
          <p:cNvPr id="31" name="Text Placeholder 2"/>
          <p:cNvSpPr txBox="1">
            <a:spLocks noGrp="1"/>
          </p:cNvSpPr>
          <p:nvPr>
            <p:ph idx="1"/>
          </p:nvPr>
        </p:nvSpPr>
        <p:spPr>
          <a:xfrm>
            <a:off x="238780" y="838200"/>
            <a:ext cx="8735099" cy="646331"/>
          </a:xfrm>
          <a:prstGeom prst="rect">
            <a:avLst/>
          </a:prstGeom>
          <a:solidFill>
            <a:schemeClr val="bg1"/>
          </a:solidFill>
          <a:ln>
            <a:noFill/>
          </a:ln>
        </p:spPr>
        <p:txBody>
          <a:bodyPr wrap="square" rtlCol="0">
            <a:spAutoFit/>
          </a:bodyPr>
          <a:lstStyle/>
          <a:p>
            <a:pPr marL="0" indent="0" algn="ctr">
              <a:buNone/>
            </a:pPr>
            <a:r>
              <a:rPr lang="en-US" sz="1800" b="1" dirty="0">
                <a:solidFill>
                  <a:schemeClr val="accent4"/>
                </a:solidFill>
              </a:rPr>
              <a:t>EERE’s community-based approach to assist in the deployment of energy efficiency and renewable energy technologies in high energy cost regions.</a:t>
            </a:r>
          </a:p>
        </p:txBody>
      </p:sp>
      <p:sp>
        <p:nvSpPr>
          <p:cNvPr id="35" name="Rounded Rectangle 34"/>
          <p:cNvSpPr/>
          <p:nvPr/>
        </p:nvSpPr>
        <p:spPr>
          <a:xfrm>
            <a:off x="200859" y="819150"/>
            <a:ext cx="8818481" cy="762000"/>
          </a:xfrm>
          <a:prstGeom prst="roundRect">
            <a:avLst/>
          </a:prstGeom>
          <a:noFill/>
          <a:ln w="19050">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1435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7086600" y="2362200"/>
            <a:ext cx="8058150" cy="5029200"/>
          </a:xfrm>
          <a:prstGeom prst="rect">
            <a:avLst/>
          </a:prstGeom>
          <a:noFill/>
          <a:ln w="9525" algn="ctr">
            <a:noFill/>
            <a:miter lim="800000"/>
            <a:headEnd/>
            <a:tailEnd/>
          </a:ln>
        </p:spPr>
        <p:txBody>
          <a:bodyPr>
            <a:normAutofit/>
          </a:bodyPr>
          <a:lstStyle/>
          <a:p>
            <a:pPr marL="231775" indent="-3175">
              <a:lnSpc>
                <a:spcPts val="1340"/>
              </a:lnSpc>
              <a:spcBef>
                <a:spcPct val="30000"/>
              </a:spcBef>
            </a:pPr>
            <a:endParaRPr lang="en-US" sz="1400" dirty="0">
              <a:solidFill>
                <a:srgbClr val="1E1C11"/>
              </a:solidFill>
              <a:latin typeface="Arial Narrow" pitchFamily="34" charset="0"/>
              <a:cs typeface="Times New Roman" pitchFamily="18" charset="0"/>
            </a:endParaRPr>
          </a:p>
        </p:txBody>
      </p:sp>
      <p:sp>
        <p:nvSpPr>
          <p:cNvPr id="6" name="Title 1"/>
          <p:cNvSpPr txBox="1">
            <a:spLocks/>
          </p:cNvSpPr>
          <p:nvPr/>
        </p:nvSpPr>
        <p:spPr>
          <a:xfrm>
            <a:off x="457200" y="0"/>
            <a:ext cx="8229600" cy="812725"/>
          </a:xfrm>
          <a:prstGeom prst="rect">
            <a:avLst/>
          </a:prstGeom>
        </p:spPr>
        <p:txBody>
          <a:bodyPr vert="horz" lIns="91440" tIns="45720" rIns="91440" bIns="45720" rtlCol="0" anchor="ctr">
            <a:normAutofit/>
          </a:bodyPr>
          <a:lstStyle>
            <a:defPPr>
              <a:defRPr lang="en-US"/>
            </a:defPPr>
            <a:lvl1pPr defTabSz="457200">
              <a:spcBef>
                <a:spcPct val="0"/>
              </a:spcBef>
              <a:buNone/>
              <a:defRPr sz="2500" b="1">
                <a:solidFill>
                  <a:srgbClr val="4C4C4C"/>
                </a:solidFill>
                <a:latin typeface="Arial"/>
                <a:ea typeface="+mj-ea"/>
                <a:cs typeface="Arial"/>
              </a:defRPr>
            </a:lvl1pPr>
          </a:lstStyle>
          <a:p>
            <a:r>
              <a:rPr lang="en-US" dirty="0" smtClean="0"/>
              <a:t>International</a:t>
            </a:r>
            <a:endParaRPr lang="en-US" dirty="0"/>
          </a:p>
        </p:txBody>
      </p:sp>
      <p:grpSp>
        <p:nvGrpSpPr>
          <p:cNvPr id="13" name="Group 12"/>
          <p:cNvGrpSpPr/>
          <p:nvPr/>
        </p:nvGrpSpPr>
        <p:grpSpPr>
          <a:xfrm>
            <a:off x="190500" y="822250"/>
            <a:ext cx="8696325" cy="854904"/>
            <a:chOff x="152400" y="2667000"/>
            <a:chExt cx="8696325" cy="854904"/>
          </a:xfrm>
        </p:grpSpPr>
        <p:sp>
          <p:nvSpPr>
            <p:cNvPr id="11" name="Rectangle 10"/>
            <p:cNvSpPr/>
            <p:nvPr/>
          </p:nvSpPr>
          <p:spPr>
            <a:xfrm>
              <a:off x="152400" y="2667000"/>
              <a:ext cx="1864297" cy="749095"/>
            </a:xfrm>
            <a:prstGeom prst="rect">
              <a:avLst/>
            </a:prstGeom>
            <a:ln>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a:r>
                <a:rPr lang="en-US" sz="1400" b="1" dirty="0" smtClean="0"/>
                <a:t>International</a:t>
              </a:r>
              <a:endParaRPr lang="en-US" sz="1400" b="1" dirty="0"/>
            </a:p>
          </p:txBody>
        </p:sp>
        <p:sp>
          <p:nvSpPr>
            <p:cNvPr id="12" name="Rectangle 11"/>
            <p:cNvSpPr/>
            <p:nvPr/>
          </p:nvSpPr>
          <p:spPr>
            <a:xfrm>
              <a:off x="2066925" y="2764774"/>
              <a:ext cx="6781800" cy="757130"/>
            </a:xfrm>
            <a:prstGeom prst="rect">
              <a:avLst/>
            </a:prstGeom>
          </p:spPr>
          <p:txBody>
            <a:bodyPr wrap="square">
              <a:spAutoFit/>
            </a:bodyPr>
            <a:lstStyle/>
            <a:p>
              <a:pPr marL="0" lvl="1" indent="0">
                <a:lnSpc>
                  <a:spcPct val="90000"/>
                </a:lnSpc>
                <a:spcBef>
                  <a:spcPts val="200"/>
                </a:spcBef>
                <a:buClr>
                  <a:schemeClr val="tx1"/>
                </a:buClr>
                <a:buNone/>
              </a:pPr>
              <a:r>
                <a:rPr lang="en-US" sz="1600" b="1" dirty="0"/>
                <a:t>Advance the progress of EERE’s domestic R&amp;D programs and accelerate global deployment of U.S.-made clean energy technologies through international collaboration.</a:t>
              </a:r>
            </a:p>
          </p:txBody>
        </p:sp>
      </p:grpSp>
      <p:sp>
        <p:nvSpPr>
          <p:cNvPr id="17" name="Rectangle 16"/>
          <p:cNvSpPr/>
          <p:nvPr/>
        </p:nvSpPr>
        <p:spPr>
          <a:xfrm>
            <a:off x="200025" y="904074"/>
            <a:ext cx="1864297" cy="749095"/>
          </a:xfrm>
          <a:prstGeom prst="rect">
            <a:avLst/>
          </a:prstGeom>
          <a:solidFill>
            <a:schemeClr val="accent3">
              <a:lumMod val="50000"/>
            </a:schemeClr>
          </a:solidFill>
          <a:ln w="57150">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Rectangle 17"/>
          <p:cNvSpPr/>
          <p:nvPr/>
        </p:nvSpPr>
        <p:spPr>
          <a:xfrm>
            <a:off x="228600" y="914400"/>
            <a:ext cx="1864297" cy="7490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a:r>
              <a:rPr lang="en-US" b="1" dirty="0" smtClean="0"/>
              <a:t>International</a:t>
            </a:r>
            <a:endParaRPr lang="en-US" b="1" dirty="0"/>
          </a:p>
        </p:txBody>
      </p:sp>
      <p:sp>
        <p:nvSpPr>
          <p:cNvPr id="16" name="Content Placeholder 2"/>
          <p:cNvSpPr txBox="1">
            <a:spLocks/>
          </p:cNvSpPr>
          <p:nvPr/>
        </p:nvSpPr>
        <p:spPr>
          <a:xfrm>
            <a:off x="257175" y="1828799"/>
            <a:ext cx="7439025" cy="2185987"/>
          </a:xfrm>
          <a:prstGeom prst="rect">
            <a:avLst/>
          </a:prstGeom>
        </p:spPr>
        <p:txBody>
          <a:bodyPr numCol="3">
            <a:normAutofit/>
          </a:bodyPr>
          <a:lstStyle>
            <a:lvl1pPr marL="342900" indent="-342900" algn="l" defTabSz="457200" rtl="0" eaLnBrk="1" latinLnBrk="0" hangingPunct="1">
              <a:spcBef>
                <a:spcPct val="20000"/>
              </a:spcBef>
              <a:buFont typeface="Arial"/>
              <a:buChar char="•"/>
              <a:defRPr sz="2200" kern="1200">
                <a:solidFill>
                  <a:srgbClr val="4C4C4C"/>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rgbClr val="4C4C4C"/>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rgbClr val="4C4C4C"/>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rgbClr val="4C4C4C"/>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rgbClr val="4C4C4C"/>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buNone/>
            </a:pPr>
            <a:r>
              <a:rPr lang="en-US" sz="1600" b="1" dirty="0" smtClean="0">
                <a:latin typeface="+mn-lt"/>
              </a:rPr>
              <a:t>Bilateral Partnerships</a:t>
            </a:r>
          </a:p>
          <a:p>
            <a:pPr>
              <a:spcBef>
                <a:spcPct val="0"/>
              </a:spcBef>
            </a:pPr>
            <a:r>
              <a:rPr lang="en-US" sz="1600" dirty="0" smtClean="0">
                <a:latin typeface="+mn-lt"/>
              </a:rPr>
              <a:t>China		</a:t>
            </a:r>
          </a:p>
          <a:p>
            <a:pPr>
              <a:spcBef>
                <a:spcPct val="0"/>
              </a:spcBef>
            </a:pPr>
            <a:r>
              <a:rPr lang="en-US" sz="1600" dirty="0" smtClean="0">
                <a:latin typeface="+mn-lt"/>
              </a:rPr>
              <a:t>India</a:t>
            </a:r>
          </a:p>
          <a:p>
            <a:pPr>
              <a:spcBef>
                <a:spcPct val="0"/>
              </a:spcBef>
            </a:pPr>
            <a:r>
              <a:rPr lang="en-US" sz="1600" dirty="0" smtClean="0">
                <a:latin typeface="+mn-lt"/>
              </a:rPr>
              <a:t>Brazil</a:t>
            </a:r>
          </a:p>
          <a:p>
            <a:pPr>
              <a:spcBef>
                <a:spcPct val="0"/>
              </a:spcBef>
            </a:pPr>
            <a:r>
              <a:rPr lang="en-US" sz="1600" dirty="0" smtClean="0">
                <a:latin typeface="+mn-lt"/>
              </a:rPr>
              <a:t>Israel</a:t>
            </a:r>
          </a:p>
          <a:p>
            <a:pPr>
              <a:spcBef>
                <a:spcPct val="0"/>
              </a:spcBef>
            </a:pPr>
            <a:r>
              <a:rPr lang="en-US" sz="1600" dirty="0" smtClean="0">
                <a:latin typeface="+mn-lt"/>
              </a:rPr>
              <a:t>EU</a:t>
            </a:r>
          </a:p>
          <a:p>
            <a:pPr>
              <a:spcBef>
                <a:spcPct val="0"/>
              </a:spcBef>
            </a:pPr>
            <a:r>
              <a:rPr lang="en-US" sz="1600" dirty="0" smtClean="0">
                <a:latin typeface="+mn-lt"/>
              </a:rPr>
              <a:t>United Arab Emirates	</a:t>
            </a:r>
          </a:p>
          <a:p>
            <a:pPr>
              <a:spcBef>
                <a:spcPct val="0"/>
              </a:spcBef>
            </a:pPr>
            <a:r>
              <a:rPr lang="en-US" sz="1600" dirty="0" smtClean="0">
                <a:latin typeface="+mn-lt"/>
              </a:rPr>
              <a:t>Canada</a:t>
            </a:r>
          </a:p>
          <a:p>
            <a:pPr>
              <a:spcBef>
                <a:spcPct val="0"/>
              </a:spcBef>
            </a:pPr>
            <a:endParaRPr lang="en-US" sz="1600" dirty="0" smtClean="0">
              <a:latin typeface="+mn-lt"/>
            </a:endParaRPr>
          </a:p>
          <a:p>
            <a:pPr>
              <a:spcBef>
                <a:spcPct val="0"/>
              </a:spcBef>
            </a:pPr>
            <a:r>
              <a:rPr lang="en-US" sz="1600" dirty="0" smtClean="0">
                <a:latin typeface="+mn-lt"/>
              </a:rPr>
              <a:t>Japan</a:t>
            </a:r>
            <a:endParaRPr lang="en-US" sz="1600" dirty="0">
              <a:latin typeface="+mn-lt"/>
            </a:endParaRPr>
          </a:p>
          <a:p>
            <a:pPr>
              <a:buFont typeface="Arial" charset="0"/>
              <a:buChar char="•"/>
            </a:pPr>
            <a:r>
              <a:rPr lang="en-US" sz="1600" dirty="0">
                <a:latin typeface="+mn-lt"/>
              </a:rPr>
              <a:t>Mexico</a:t>
            </a:r>
          </a:p>
          <a:p>
            <a:pPr>
              <a:buFont typeface="Arial" charset="0"/>
              <a:buChar char="•"/>
            </a:pPr>
            <a:r>
              <a:rPr lang="en-US" sz="1500" dirty="0">
                <a:latin typeface="+mn-lt"/>
              </a:rPr>
              <a:t>Korea</a:t>
            </a:r>
          </a:p>
          <a:p>
            <a:pPr>
              <a:buFont typeface="Arial" charset="0"/>
              <a:buChar char="•"/>
            </a:pPr>
            <a:r>
              <a:rPr lang="en-US" sz="1500" dirty="0" smtClean="0">
                <a:latin typeface="+mn-lt"/>
              </a:rPr>
              <a:t>Russia</a:t>
            </a:r>
            <a:endParaRPr lang="en-US" sz="1500" dirty="0">
              <a:latin typeface="+mn-lt"/>
            </a:endParaRPr>
          </a:p>
          <a:p>
            <a:pPr eaLnBrk="0" hangingPunct="0">
              <a:buFont typeface="Arial" charset="0"/>
              <a:buChar char="•"/>
            </a:pPr>
            <a:r>
              <a:rPr lang="en-US" sz="1500" dirty="0">
                <a:latin typeface="+mn-lt"/>
              </a:rPr>
              <a:t>Kazakhstan</a:t>
            </a:r>
          </a:p>
          <a:p>
            <a:endParaRPr lang="en-US" sz="1500" dirty="0">
              <a:latin typeface="+mn-lt"/>
            </a:endParaRPr>
          </a:p>
        </p:txBody>
      </p:sp>
      <p:sp>
        <p:nvSpPr>
          <p:cNvPr id="19" name="Rectangle 18"/>
          <p:cNvSpPr/>
          <p:nvPr/>
        </p:nvSpPr>
        <p:spPr>
          <a:xfrm>
            <a:off x="195263" y="4014787"/>
            <a:ext cx="6586537" cy="2462213"/>
          </a:xfrm>
          <a:prstGeom prst="rect">
            <a:avLst/>
          </a:prstGeom>
        </p:spPr>
        <p:txBody>
          <a:bodyPr wrap="square" numCol="2">
            <a:spAutoFit/>
          </a:bodyPr>
          <a:lstStyle/>
          <a:p>
            <a:pPr>
              <a:spcBef>
                <a:spcPct val="0"/>
              </a:spcBef>
              <a:buClr>
                <a:schemeClr val="tx1"/>
              </a:buClr>
            </a:pPr>
            <a:r>
              <a:rPr lang="en-US" sz="1400" b="1" dirty="0" smtClean="0"/>
              <a:t>Multilateral Partnerships</a:t>
            </a:r>
          </a:p>
          <a:p>
            <a:pPr marL="285750" indent="-285750">
              <a:spcBef>
                <a:spcPct val="0"/>
              </a:spcBef>
              <a:buClr>
                <a:schemeClr val="tx1"/>
              </a:buClr>
              <a:buFont typeface="Arial" pitchFamily="34" charset="0"/>
              <a:buChar char="•"/>
            </a:pPr>
            <a:r>
              <a:rPr lang="en-US" sz="1400" dirty="0" smtClean="0"/>
              <a:t>APEC </a:t>
            </a:r>
            <a:r>
              <a:rPr lang="en-US" sz="1400" dirty="0"/>
              <a:t>– Asia-Pacific Economic Cooperation</a:t>
            </a:r>
          </a:p>
          <a:p>
            <a:pPr marL="285750" indent="-285750">
              <a:spcBef>
                <a:spcPct val="0"/>
              </a:spcBef>
              <a:buClr>
                <a:schemeClr val="tx1"/>
              </a:buClr>
              <a:buFont typeface="Arial" pitchFamily="34" charset="0"/>
              <a:buChar char="•"/>
            </a:pPr>
            <a:r>
              <a:rPr lang="en-US" sz="1400" dirty="0"/>
              <a:t>CEM– Clean Energy Ministerial</a:t>
            </a:r>
          </a:p>
          <a:p>
            <a:pPr marL="285750" indent="-285750">
              <a:spcBef>
                <a:spcPct val="0"/>
              </a:spcBef>
              <a:buClr>
                <a:schemeClr val="tx1"/>
              </a:buClr>
              <a:buFont typeface="Arial" pitchFamily="34" charset="0"/>
              <a:buChar char="•"/>
            </a:pPr>
            <a:r>
              <a:rPr lang="en-US" sz="1400" dirty="0"/>
              <a:t>ECPA – Energy and Climate Partnership for the Americas</a:t>
            </a:r>
          </a:p>
          <a:p>
            <a:pPr marL="285750" indent="-285750">
              <a:spcBef>
                <a:spcPct val="0"/>
              </a:spcBef>
              <a:buClr>
                <a:schemeClr val="tx1"/>
              </a:buClr>
              <a:buFont typeface="Arial" pitchFamily="34" charset="0"/>
              <a:buChar char="•"/>
            </a:pPr>
            <a:r>
              <a:rPr lang="en-US" sz="1400" dirty="0"/>
              <a:t>EDIN – Energy Development in Island Nations</a:t>
            </a:r>
          </a:p>
          <a:p>
            <a:pPr marL="285750" indent="-285750">
              <a:spcBef>
                <a:spcPct val="0"/>
              </a:spcBef>
              <a:buClr>
                <a:schemeClr val="tx1"/>
              </a:buClr>
              <a:buFont typeface="Arial" pitchFamily="34" charset="0"/>
              <a:buChar char="•"/>
            </a:pPr>
            <a:r>
              <a:rPr lang="en-US" sz="1400" dirty="0"/>
              <a:t>IEA Working Groups and Implementing Agreements</a:t>
            </a:r>
          </a:p>
          <a:p>
            <a:pPr marL="285750" indent="-285750">
              <a:spcBef>
                <a:spcPct val="0"/>
              </a:spcBef>
              <a:buClr>
                <a:schemeClr val="tx1"/>
              </a:buClr>
              <a:buFont typeface="Arial" pitchFamily="34" charset="0"/>
              <a:buChar char="•"/>
            </a:pPr>
            <a:endParaRPr lang="en-US" sz="1400" dirty="0" smtClean="0"/>
          </a:p>
          <a:p>
            <a:pPr marL="285750" indent="-285750">
              <a:spcBef>
                <a:spcPct val="0"/>
              </a:spcBef>
              <a:buClr>
                <a:schemeClr val="tx1"/>
              </a:buClr>
              <a:buFont typeface="Arial" pitchFamily="34" charset="0"/>
              <a:buChar char="•"/>
            </a:pPr>
            <a:endParaRPr lang="en-US" sz="1400" dirty="0"/>
          </a:p>
          <a:p>
            <a:pPr marL="285750" indent="-285750">
              <a:spcBef>
                <a:spcPct val="0"/>
              </a:spcBef>
              <a:buClr>
                <a:schemeClr val="tx1"/>
              </a:buClr>
              <a:buFont typeface="Arial" pitchFamily="34" charset="0"/>
              <a:buChar char="•"/>
            </a:pPr>
            <a:r>
              <a:rPr lang="en-US" sz="1400" dirty="0" smtClean="0"/>
              <a:t>IPEEC </a:t>
            </a:r>
            <a:r>
              <a:rPr lang="en-US" sz="1400" dirty="0"/>
              <a:t>– International Partnership for Energy Efficiency Cooperation</a:t>
            </a:r>
          </a:p>
          <a:p>
            <a:pPr marL="285750" indent="-285750">
              <a:spcBef>
                <a:spcPct val="0"/>
              </a:spcBef>
              <a:buClr>
                <a:schemeClr val="tx1"/>
              </a:buClr>
              <a:buFont typeface="Arial" pitchFamily="34" charset="0"/>
              <a:buChar char="•"/>
            </a:pPr>
            <a:endParaRPr lang="en-US" sz="1400" dirty="0" smtClean="0"/>
          </a:p>
          <a:p>
            <a:pPr marL="285750" indent="-285750">
              <a:spcBef>
                <a:spcPct val="0"/>
              </a:spcBef>
              <a:buClr>
                <a:schemeClr val="tx1"/>
              </a:buClr>
              <a:buFont typeface="Arial" pitchFamily="34" charset="0"/>
              <a:buChar char="•"/>
            </a:pPr>
            <a:r>
              <a:rPr lang="en-US" sz="1400" dirty="0" smtClean="0"/>
              <a:t>IPGT </a:t>
            </a:r>
            <a:r>
              <a:rPr lang="en-US" sz="1400" dirty="0"/>
              <a:t>– International Partnership for Geothermal Technology</a:t>
            </a:r>
          </a:p>
          <a:p>
            <a:pPr marL="285750" indent="-285750">
              <a:spcBef>
                <a:spcPct val="0"/>
              </a:spcBef>
              <a:buClr>
                <a:schemeClr val="tx1"/>
              </a:buClr>
              <a:buFont typeface="Arial" pitchFamily="34" charset="0"/>
              <a:buChar char="•"/>
            </a:pPr>
            <a:r>
              <a:rPr lang="en-US" sz="1400" dirty="0"/>
              <a:t>IPHE – International Partnership for Hydrogen and Fuel Cells in the Economy </a:t>
            </a:r>
          </a:p>
          <a:p>
            <a:pPr marL="285750" indent="-285750">
              <a:spcBef>
                <a:spcPct val="0"/>
              </a:spcBef>
              <a:buClr>
                <a:schemeClr val="tx1"/>
              </a:buClr>
              <a:buFont typeface="Arial" pitchFamily="34" charset="0"/>
              <a:buChar char="•"/>
            </a:pPr>
            <a:r>
              <a:rPr lang="en-US" sz="1400" dirty="0"/>
              <a:t>IRENA – International Renewable Energy Agency </a:t>
            </a:r>
          </a:p>
        </p:txBody>
      </p:sp>
    </p:spTree>
    <p:extLst>
      <p:ext uri="{BB962C8B-B14F-4D97-AF65-F5344CB8AC3E}">
        <p14:creationId xmlns:p14="http://schemas.microsoft.com/office/powerpoint/2010/main" val="7673854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12680" y="6172200"/>
            <a:ext cx="3761199" cy="646331"/>
          </a:xfrm>
          <a:prstGeom prst="rect">
            <a:avLst/>
          </a:prstGeom>
          <a:solidFill>
            <a:schemeClr val="bg1"/>
          </a:solidFill>
        </p:spPr>
        <p:txBody>
          <a:bodyPr wrap="square" rtlCol="0">
            <a:spAutoFit/>
          </a:bodyPr>
          <a:lstStyle/>
          <a:p>
            <a:pPr defTabSz="914113"/>
            <a:endParaRPr lang="en-US" dirty="0">
              <a:solidFill>
                <a:srgbClr val="4C4C4C"/>
              </a:solidFill>
            </a:endParaRPr>
          </a:p>
          <a:p>
            <a:pPr defTabSz="914113"/>
            <a:endParaRPr lang="en-US" dirty="0">
              <a:solidFill>
                <a:srgbClr val="4C4C4C"/>
              </a:solidFill>
            </a:endParaRPr>
          </a:p>
        </p:txBody>
      </p:sp>
      <p:sp>
        <p:nvSpPr>
          <p:cNvPr id="7" name="Title 2"/>
          <p:cNvSpPr txBox="1">
            <a:spLocks/>
          </p:cNvSpPr>
          <p:nvPr/>
        </p:nvSpPr>
        <p:spPr>
          <a:xfrm>
            <a:off x="228600" y="114308"/>
            <a:ext cx="8915400" cy="709447"/>
          </a:xfrm>
          <a:prstGeom prst="rect">
            <a:avLst/>
          </a:prstGeom>
        </p:spPr>
        <p:txBody>
          <a:bodyPr lIns="69535" tIns="34766" rIns="69535" bIns="34766"/>
          <a:lstStyle>
            <a:lvl1pPr algn="l" defTabSz="600852" rtl="0" eaLnBrk="1" latinLnBrk="0" hangingPunct="1">
              <a:spcBef>
                <a:spcPct val="0"/>
              </a:spcBef>
              <a:buNone/>
              <a:defRPr sz="3300" b="1" kern="1200">
                <a:solidFill>
                  <a:schemeClr val="tx1"/>
                </a:solidFill>
                <a:latin typeface="Arial"/>
                <a:ea typeface="+mj-ea"/>
                <a:cs typeface="Arial"/>
              </a:defRPr>
            </a:lvl1pPr>
          </a:lstStyle>
          <a:p>
            <a:pPr fontAlgn="base">
              <a:spcAft>
                <a:spcPct val="0"/>
              </a:spcAft>
            </a:pPr>
            <a:r>
              <a:rPr lang="en-US" sz="2400" b="0" dirty="0" smtClean="0">
                <a:solidFill>
                  <a:srgbClr val="4C4C4C"/>
                </a:solidFill>
                <a:latin typeface="Arial" pitchFamily="34" charset="0"/>
                <a:cs typeface="Arial" pitchFamily="34" charset="0"/>
              </a:rPr>
              <a:t>International Program: Linking Goals to High-Impact Activities</a:t>
            </a:r>
            <a:endParaRPr lang="en-US" sz="2400" b="0" dirty="0">
              <a:solidFill>
                <a:srgbClr val="4C4C4C"/>
              </a:solidFill>
              <a:latin typeface="Arial" pitchFamily="34" charset="0"/>
              <a:cs typeface="Arial" pitchFamily="34" charset="0"/>
            </a:endParaRPr>
          </a:p>
        </p:txBody>
      </p:sp>
      <p:graphicFrame>
        <p:nvGraphicFramePr>
          <p:cNvPr id="5" name="Diagram 4"/>
          <p:cNvGraphicFramePr/>
          <p:nvPr>
            <p:extLst>
              <p:ext uri="{D42A27DB-BD31-4B8C-83A1-F6EECF244321}">
                <p14:modId xmlns:p14="http://schemas.microsoft.com/office/powerpoint/2010/main" val="270017104"/>
              </p:ext>
            </p:extLst>
          </p:nvPr>
        </p:nvGraphicFramePr>
        <p:xfrm>
          <a:off x="123825" y="798731"/>
          <a:ext cx="89916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85025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0873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4"/>
          <p:cNvGrpSpPr/>
          <p:nvPr/>
        </p:nvGrpSpPr>
        <p:grpSpPr>
          <a:xfrm>
            <a:off x="1072059" y="267992"/>
            <a:ext cx="6999891" cy="5754435"/>
            <a:chOff x="804037" y="457184"/>
            <a:chExt cx="6999891" cy="5754435"/>
          </a:xfrm>
        </p:grpSpPr>
        <p:grpSp>
          <p:nvGrpSpPr>
            <p:cNvPr id="4" name="Group 3"/>
            <p:cNvGrpSpPr/>
            <p:nvPr/>
          </p:nvGrpSpPr>
          <p:grpSpPr>
            <a:xfrm>
              <a:off x="804037" y="457184"/>
              <a:ext cx="6999891" cy="5754435"/>
              <a:chOff x="804037" y="457184"/>
              <a:chExt cx="6999891" cy="5754435"/>
            </a:xfrm>
          </p:grpSpPr>
          <p:sp>
            <p:nvSpPr>
              <p:cNvPr id="15" name="Rounded Rectangle 14"/>
              <p:cNvSpPr/>
              <p:nvPr/>
            </p:nvSpPr>
            <p:spPr>
              <a:xfrm>
                <a:off x="804037" y="457184"/>
                <a:ext cx="6999891" cy="5754435"/>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tIns="18288" rtlCol="0" anchor="t"/>
              <a:lstStyle/>
              <a:p>
                <a:pPr algn="ctr"/>
                <a:r>
                  <a:rPr lang="en-US" b="1" u="sng" dirty="0" smtClean="0"/>
                  <a:t>OFFICE OF ENERGY EFFICIENCY AND RENEWABLE ENERGY</a:t>
                </a:r>
                <a:endParaRPr lang="en-US" b="1" dirty="0"/>
              </a:p>
            </p:txBody>
          </p:sp>
          <p:sp>
            <p:nvSpPr>
              <p:cNvPr id="12" name="Rounded Rectangle 11"/>
              <p:cNvSpPr/>
              <p:nvPr/>
            </p:nvSpPr>
            <p:spPr>
              <a:xfrm>
                <a:off x="1008979" y="1182421"/>
                <a:ext cx="2099441" cy="3878310"/>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200" b="1" dirty="0" smtClean="0"/>
              </a:p>
              <a:p>
                <a:pPr marL="285750" indent="-285750">
                  <a:buFont typeface="Arial" pitchFamily="34" charset="0"/>
                  <a:buChar char="•"/>
                </a:pPr>
                <a:endParaRPr lang="en-US" sz="1200" b="1" dirty="0"/>
              </a:p>
              <a:p>
                <a:pPr marL="285750" indent="-285750">
                  <a:buFont typeface="Arial" pitchFamily="34" charset="0"/>
                  <a:buChar char="•"/>
                </a:pPr>
                <a:endParaRPr lang="en-US" sz="1200" b="1" dirty="0" smtClean="0"/>
              </a:p>
              <a:p>
                <a:pPr marL="285750" indent="-285750">
                  <a:buFont typeface="Arial" pitchFamily="34" charset="0"/>
                  <a:buChar char="•"/>
                </a:pPr>
                <a:endParaRPr lang="en-US" sz="1200" b="1" dirty="0"/>
              </a:p>
              <a:p>
                <a:endParaRPr lang="en-US" sz="1300" b="1" dirty="0"/>
              </a:p>
              <a:p>
                <a:endParaRPr lang="en-US" sz="1300" b="1" dirty="0" smtClean="0"/>
              </a:p>
              <a:p>
                <a:endParaRPr lang="en-US" sz="1300" b="1" dirty="0"/>
              </a:p>
              <a:p>
                <a:endParaRPr lang="en-US" sz="600" b="1" dirty="0" smtClean="0"/>
              </a:p>
              <a:p>
                <a:r>
                  <a:rPr lang="en-US" sz="1300" b="1" dirty="0" smtClean="0"/>
                  <a:t>ENERGY EFFICIENCY</a:t>
                </a:r>
              </a:p>
              <a:p>
                <a:endParaRPr lang="en-US" sz="1300" b="1" dirty="0"/>
              </a:p>
              <a:p>
                <a:pPr marL="285750" indent="-285750">
                  <a:buFont typeface="Arial" pitchFamily="34" charset="0"/>
                  <a:buChar char="•"/>
                </a:pPr>
                <a:r>
                  <a:rPr lang="en-US" sz="1300" b="1" dirty="0"/>
                  <a:t>Advanced Manufacturing</a:t>
                </a:r>
              </a:p>
              <a:p>
                <a:pPr marL="285750" indent="-285750">
                  <a:buFont typeface="Arial" pitchFamily="34" charset="0"/>
                  <a:buChar char="•"/>
                </a:pPr>
                <a:r>
                  <a:rPr lang="en-US" sz="1300" b="1" dirty="0" smtClean="0"/>
                  <a:t>Building Technologies</a:t>
                </a:r>
              </a:p>
              <a:p>
                <a:pPr marL="285750" indent="-285750">
                  <a:buFont typeface="Arial" pitchFamily="34" charset="0"/>
                  <a:buChar char="•"/>
                </a:pPr>
                <a:r>
                  <a:rPr lang="en-US" sz="1300" b="1" dirty="0"/>
                  <a:t>Federal Energy </a:t>
                </a:r>
                <a:r>
                  <a:rPr lang="en-US" sz="1300" b="1" dirty="0" smtClean="0"/>
                  <a:t>Management</a:t>
                </a:r>
              </a:p>
              <a:p>
                <a:pPr marL="285750" indent="-285750">
                  <a:buFont typeface="Arial" pitchFamily="34" charset="0"/>
                  <a:buChar char="•"/>
                </a:pPr>
                <a:r>
                  <a:rPr lang="en-US" sz="1300" b="1" dirty="0" smtClean="0"/>
                  <a:t>Weatherization &amp; Intergovernmental</a:t>
                </a:r>
              </a:p>
            </p:txBody>
          </p:sp>
          <p:sp>
            <p:nvSpPr>
              <p:cNvPr id="13" name="Rounded Rectangle 12"/>
              <p:cNvSpPr/>
              <p:nvPr/>
            </p:nvSpPr>
            <p:spPr>
              <a:xfrm>
                <a:off x="3229288" y="1182423"/>
                <a:ext cx="2130552" cy="3878308"/>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b="1" dirty="0" smtClean="0"/>
              </a:p>
              <a:p>
                <a:endParaRPr lang="en-US" sz="1300" b="1" dirty="0" smtClean="0"/>
              </a:p>
              <a:p>
                <a:endParaRPr lang="en-US" sz="1300" b="1" dirty="0"/>
              </a:p>
              <a:p>
                <a:endParaRPr lang="en-US" sz="1300" b="1" dirty="0"/>
              </a:p>
              <a:p>
                <a:endParaRPr lang="en-US" sz="1300" b="1" dirty="0"/>
              </a:p>
              <a:p>
                <a:r>
                  <a:rPr lang="en-US" sz="1300" b="1" dirty="0" smtClean="0"/>
                  <a:t>RENEWABLE ENERGY</a:t>
                </a:r>
              </a:p>
              <a:p>
                <a:endParaRPr lang="en-US" sz="1300" b="1" dirty="0" smtClean="0"/>
              </a:p>
              <a:p>
                <a:pPr marL="285750" indent="-285750">
                  <a:buFont typeface="Arial" pitchFamily="34" charset="0"/>
                  <a:buChar char="•"/>
                </a:pPr>
                <a:r>
                  <a:rPr lang="en-US" sz="1300" b="1" dirty="0" smtClean="0"/>
                  <a:t>Geothermal Technologies</a:t>
                </a:r>
              </a:p>
              <a:p>
                <a:pPr marL="285750" indent="-285750">
                  <a:buFont typeface="Arial" pitchFamily="34" charset="0"/>
                  <a:buChar char="•"/>
                </a:pPr>
                <a:r>
                  <a:rPr lang="en-US" sz="1300" b="1" dirty="0" smtClean="0"/>
                  <a:t>Solar Energy Technologies</a:t>
                </a:r>
              </a:p>
              <a:p>
                <a:pPr marL="285750" indent="-285750">
                  <a:buFont typeface="Arial" pitchFamily="34" charset="0"/>
                  <a:buChar char="•"/>
                </a:pPr>
                <a:r>
                  <a:rPr lang="en-US" sz="1300" b="1" dirty="0" smtClean="0"/>
                  <a:t>Wind &amp; Water Technologies</a:t>
                </a:r>
              </a:p>
            </p:txBody>
          </p:sp>
          <p:sp>
            <p:nvSpPr>
              <p:cNvPr id="14" name="Rounded Rectangle 13"/>
              <p:cNvSpPr/>
              <p:nvPr/>
            </p:nvSpPr>
            <p:spPr>
              <a:xfrm>
                <a:off x="5483770" y="1182421"/>
                <a:ext cx="2103120" cy="3894081"/>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b="1" dirty="0" smtClean="0"/>
              </a:p>
              <a:p>
                <a:endParaRPr lang="en-US" sz="1300" b="1" dirty="0"/>
              </a:p>
              <a:p>
                <a:endParaRPr lang="en-US" sz="1300" b="1" dirty="0" smtClean="0"/>
              </a:p>
              <a:p>
                <a:endParaRPr lang="en-US" sz="1300" b="1" dirty="0" smtClean="0"/>
              </a:p>
              <a:p>
                <a:r>
                  <a:rPr lang="en-US" sz="1300" b="1" dirty="0" smtClean="0"/>
                  <a:t>TRANSPORTATION</a:t>
                </a:r>
              </a:p>
              <a:p>
                <a:endParaRPr lang="en-US" sz="1300" b="1" dirty="0" smtClean="0"/>
              </a:p>
              <a:p>
                <a:pPr marL="285750" indent="-285750">
                  <a:buFont typeface="Arial" pitchFamily="34" charset="0"/>
                  <a:buChar char="•"/>
                </a:pPr>
                <a:r>
                  <a:rPr lang="en-US" sz="1300" b="1" dirty="0" smtClean="0"/>
                  <a:t>Biomass &amp; </a:t>
                </a:r>
                <a:r>
                  <a:rPr lang="en-US" sz="1300" b="1" dirty="0" err="1" smtClean="0"/>
                  <a:t>Biorefinery</a:t>
                </a:r>
                <a:r>
                  <a:rPr lang="en-US" sz="1300" b="1" dirty="0" smtClean="0"/>
                  <a:t> Systems</a:t>
                </a:r>
              </a:p>
              <a:p>
                <a:pPr marL="285750" indent="-285750">
                  <a:buFont typeface="Arial" pitchFamily="34" charset="0"/>
                  <a:buChar char="•"/>
                </a:pPr>
                <a:r>
                  <a:rPr lang="en-US" sz="1300" b="1" dirty="0" smtClean="0"/>
                  <a:t>Hydrogen &amp; Fuel Cell Technologies</a:t>
                </a:r>
              </a:p>
              <a:p>
                <a:pPr marL="285750" indent="-285750">
                  <a:buFont typeface="Arial" pitchFamily="34" charset="0"/>
                  <a:buChar char="•"/>
                </a:pPr>
                <a:r>
                  <a:rPr lang="en-US" sz="1300" b="1" dirty="0" smtClean="0"/>
                  <a:t>Vehicle Technologies</a:t>
                </a:r>
                <a:endParaRPr lang="en-US" sz="1300" b="1" dirty="0"/>
              </a:p>
            </p:txBody>
          </p:sp>
          <p:sp>
            <p:nvSpPr>
              <p:cNvPr id="16" name="Rounded Rectangle 15"/>
              <p:cNvSpPr/>
              <p:nvPr/>
            </p:nvSpPr>
            <p:spPr>
              <a:xfrm>
                <a:off x="1185804" y="1258620"/>
                <a:ext cx="1737360" cy="1463040"/>
              </a:xfrm>
              <a:prstGeom prst="roundRect">
                <a:avLst>
                  <a:gd name="adj" fmla="val 10000"/>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7" name="Rounded Rectangle 16"/>
              <p:cNvSpPr/>
              <p:nvPr/>
            </p:nvSpPr>
            <p:spPr>
              <a:xfrm>
                <a:off x="3420186" y="1258622"/>
                <a:ext cx="1737360" cy="1463040"/>
              </a:xfrm>
              <a:prstGeom prst="roundRect">
                <a:avLst>
                  <a:gd name="adj" fmla="val 10000"/>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18" name="Rounded Rectangle 17"/>
              <p:cNvSpPr/>
              <p:nvPr/>
            </p:nvSpPr>
            <p:spPr>
              <a:xfrm>
                <a:off x="5654566" y="1258622"/>
                <a:ext cx="1737360" cy="1463040"/>
              </a:xfrm>
              <a:prstGeom prst="roundRect">
                <a:avLst>
                  <a:gd name="adj" fmla="val 10000"/>
                </a:avLst>
              </a:prstGeom>
              <a:blipFill rotWithShape="1">
                <a:blip r:embed="rId5"/>
                <a:stretch>
                  <a:fillRect/>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grpSp>
        <p:sp>
          <p:nvSpPr>
            <p:cNvPr id="2" name="Rounded Rectangle 1"/>
            <p:cNvSpPr/>
            <p:nvPr/>
          </p:nvSpPr>
          <p:spPr>
            <a:xfrm>
              <a:off x="2344548" y="4914337"/>
              <a:ext cx="3904345" cy="1072058"/>
            </a:xfrm>
            <a:prstGeom prst="round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marL="631825" lvl="1" indent="-174625">
                <a:buFont typeface="Arial" pitchFamily="34" charset="0"/>
                <a:buChar char="•"/>
              </a:pPr>
              <a:r>
                <a:rPr lang="en-US" dirty="0" smtClean="0">
                  <a:solidFill>
                    <a:schemeClr val="tx1"/>
                  </a:solidFill>
                </a:rPr>
                <a:t>Advanced Manufacturing</a:t>
              </a:r>
            </a:p>
            <a:p>
              <a:pPr marL="631825" lvl="1" indent="-174625">
                <a:buFont typeface="Arial" pitchFamily="34" charset="0"/>
                <a:buChar char="•"/>
              </a:pPr>
              <a:r>
                <a:rPr lang="en-US" dirty="0" smtClean="0">
                  <a:solidFill>
                    <a:schemeClr val="tx1"/>
                  </a:solidFill>
                </a:rPr>
                <a:t>Sustainability Performance</a:t>
              </a:r>
            </a:p>
            <a:p>
              <a:pPr marL="631825" lvl="1" indent="-174625">
                <a:buFont typeface="Arial" pitchFamily="34" charset="0"/>
                <a:buChar char="•"/>
              </a:pPr>
              <a:r>
                <a:rPr lang="en-US" dirty="0">
                  <a:solidFill>
                    <a:schemeClr val="tx1"/>
                  </a:solidFill>
                </a:rPr>
                <a:t>Strategic </a:t>
              </a:r>
              <a:r>
                <a:rPr lang="en-US" dirty="0" smtClean="0">
                  <a:solidFill>
                    <a:schemeClr val="tx1"/>
                  </a:solidFill>
                </a:rPr>
                <a:t>Programs</a:t>
              </a:r>
              <a:endParaRPr lang="en-US" dirty="0">
                <a:solidFill>
                  <a:schemeClr val="tx1"/>
                </a:solidFill>
              </a:endParaRPr>
            </a:p>
          </p:txBody>
        </p:sp>
      </p:grpSp>
    </p:spTree>
    <p:extLst>
      <p:ext uri="{BB962C8B-B14F-4D97-AF65-F5344CB8AC3E}">
        <p14:creationId xmlns:p14="http://schemas.microsoft.com/office/powerpoint/2010/main" val="7639648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152400" y="714375"/>
            <a:ext cx="8763000" cy="762000"/>
          </a:xfrm>
          <a:prstGeom prst="rect">
            <a:avLst/>
          </a:prstGeom>
          <a:noFill/>
          <a:ln w="9525" algn="ctr">
            <a:noFill/>
            <a:miter lim="800000"/>
            <a:headEnd/>
            <a:tailEnd/>
          </a:ln>
        </p:spPr>
        <p:txBody>
          <a:bodyPr wrap="square" lIns="91425" tIns="45713" rIns="91425" bIns="45713">
            <a:noAutofit/>
          </a:bodyPr>
          <a:lstStyle/>
          <a:p>
            <a:pPr>
              <a:spcAft>
                <a:spcPts val="1200"/>
              </a:spcAft>
            </a:pPr>
            <a:r>
              <a:rPr lang="en-US" sz="1600" b="1" dirty="0" smtClean="0"/>
              <a:t>The </a:t>
            </a:r>
            <a:r>
              <a:rPr lang="en-US" sz="1600" b="1" dirty="0"/>
              <a:t>Office of Strategic Programs </a:t>
            </a:r>
            <a:r>
              <a:rPr lang="en-US" sz="1600" b="1" dirty="0" smtClean="0"/>
              <a:t>accelerates </a:t>
            </a:r>
            <a:r>
              <a:rPr lang="en-US" sz="1600" b="1" dirty="0"/>
              <a:t>development, commercialization and deployment of EE/RE technologies by communicating and leveraging crosscutting opportunities </a:t>
            </a:r>
            <a:r>
              <a:rPr lang="en-US" sz="1600" b="1" dirty="0" smtClean="0"/>
              <a:t>within </a:t>
            </a:r>
            <a:r>
              <a:rPr lang="en-US" sz="1600" b="1" dirty="0"/>
              <a:t>the EERE portfolio and providing a strong foundation and best practices for strategic planning, implementation and decision making.</a:t>
            </a:r>
            <a:endParaRPr lang="en-US" sz="1300" dirty="0"/>
          </a:p>
        </p:txBody>
      </p:sp>
      <p:graphicFrame>
        <p:nvGraphicFramePr>
          <p:cNvPr id="5" name="Diagram 4"/>
          <p:cNvGraphicFramePr/>
          <p:nvPr>
            <p:extLst>
              <p:ext uri="{D42A27DB-BD31-4B8C-83A1-F6EECF244321}">
                <p14:modId xmlns:p14="http://schemas.microsoft.com/office/powerpoint/2010/main" val="1850274983"/>
              </p:ext>
            </p:extLst>
          </p:nvPr>
        </p:nvGraphicFramePr>
        <p:xfrm>
          <a:off x="609600" y="2057400"/>
          <a:ext cx="2715928"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7"/>
          <p:cNvSpPr>
            <a:spLocks noChangeArrowheads="1"/>
          </p:cNvSpPr>
          <p:nvPr/>
        </p:nvSpPr>
        <p:spPr bwMode="auto">
          <a:xfrm>
            <a:off x="3581400" y="1600200"/>
            <a:ext cx="5410200" cy="4953000"/>
          </a:xfrm>
          <a:prstGeom prst="rect">
            <a:avLst/>
          </a:prstGeom>
          <a:noFill/>
          <a:ln w="9525" algn="ctr">
            <a:noFill/>
            <a:miter lim="800000"/>
            <a:headEnd/>
            <a:tailEnd/>
          </a:ln>
        </p:spPr>
        <p:txBody>
          <a:bodyPr wrap="square" lIns="91425" tIns="45713" rIns="91425" bIns="45713">
            <a:noAutofit/>
          </a:bodyPr>
          <a:lstStyle/>
          <a:p>
            <a:pPr>
              <a:spcAft>
                <a:spcPts val="1200"/>
              </a:spcAft>
            </a:pPr>
            <a:r>
              <a:rPr lang="en-US" sz="2000" u="sng" dirty="0" smtClean="0"/>
              <a:t>Strategic Programs Objectives:</a:t>
            </a:r>
            <a:r>
              <a:rPr lang="en-US" u="sng" dirty="0" smtClean="0"/>
              <a:t/>
            </a:r>
            <a:br>
              <a:rPr lang="en-US" u="sng" dirty="0" smtClean="0"/>
            </a:br>
            <a:endParaRPr lang="en-US" u="sng" kern="0" dirty="0"/>
          </a:p>
          <a:p>
            <a:pPr marL="285750" indent="-285750">
              <a:spcAft>
                <a:spcPts val="1800"/>
              </a:spcAft>
              <a:buFont typeface="Arial" pitchFamily="34" charset="0"/>
              <a:buChar char="•"/>
            </a:pPr>
            <a:r>
              <a:rPr lang="en-US" sz="1600" kern="0" dirty="0" smtClean="0"/>
              <a:t>Provide a consistent, objective </a:t>
            </a:r>
            <a:r>
              <a:rPr lang="en-US" sz="1600" kern="0" dirty="0"/>
              <a:t>and credible analysis underpinning for </a:t>
            </a:r>
            <a:r>
              <a:rPr lang="en-US" sz="1600" kern="0" dirty="0" smtClean="0"/>
              <a:t>EERE.</a:t>
            </a:r>
            <a:endParaRPr lang="en-US" sz="1600" dirty="0" smtClean="0"/>
          </a:p>
          <a:p>
            <a:pPr marL="285750" indent="-285750">
              <a:spcAft>
                <a:spcPts val="1800"/>
              </a:spcAft>
              <a:buFont typeface="Arial" pitchFamily="34" charset="0"/>
              <a:buChar char="•"/>
            </a:pPr>
            <a:r>
              <a:rPr lang="en-US" sz="1600" dirty="0" smtClean="0"/>
              <a:t>Promote </a:t>
            </a:r>
            <a:r>
              <a:rPr lang="en-US" sz="1600" dirty="0"/>
              <a:t>innovation and accelerate adoption of energy efficiency and renewable energy technologies</a:t>
            </a:r>
            <a:r>
              <a:rPr lang="en-US" sz="1600" dirty="0" smtClean="0"/>
              <a:t>.</a:t>
            </a:r>
          </a:p>
          <a:p>
            <a:pPr marL="285750" indent="-285750">
              <a:spcAft>
                <a:spcPts val="1800"/>
              </a:spcAft>
              <a:buFont typeface="Arial" pitchFamily="34" charset="0"/>
              <a:buChar char="•"/>
            </a:pPr>
            <a:r>
              <a:rPr lang="en-US" sz="1600" dirty="0" smtClean="0"/>
              <a:t>Advance </a:t>
            </a:r>
            <a:r>
              <a:rPr lang="en-US" sz="1600" dirty="0"/>
              <a:t>the progress of EERE’s domestic R&amp;D programs and accelerate global deployment of U.S.-made clean energy technologies through international collaboration</a:t>
            </a:r>
            <a:r>
              <a:rPr lang="en-US" sz="1600" dirty="0" smtClean="0"/>
              <a:t>.</a:t>
            </a:r>
          </a:p>
          <a:p>
            <a:pPr marL="285750" indent="-285750">
              <a:spcAft>
                <a:spcPts val="1800"/>
              </a:spcAft>
              <a:buFont typeface="Arial" pitchFamily="34" charset="0"/>
              <a:buChar char="•"/>
            </a:pPr>
            <a:r>
              <a:rPr lang="en-US" sz="1600" dirty="0" smtClean="0"/>
              <a:t>Provide </a:t>
            </a:r>
            <a:r>
              <a:rPr lang="en-US" sz="1600" dirty="0"/>
              <a:t>accessible, sound, reliable information on energy technologies and systems and their evolution, and further promote energy awareness</a:t>
            </a:r>
            <a:r>
              <a:rPr lang="en-US" sz="1600" dirty="0" smtClean="0"/>
              <a:t>.</a:t>
            </a:r>
          </a:p>
          <a:p>
            <a:pPr>
              <a:spcBef>
                <a:spcPts val="100"/>
              </a:spcBef>
            </a:pPr>
            <a:endParaRPr lang="en-US" sz="1400" dirty="0"/>
          </a:p>
        </p:txBody>
      </p:sp>
      <p:sp>
        <p:nvSpPr>
          <p:cNvPr id="3" name="Title 2"/>
          <p:cNvSpPr>
            <a:spLocks noGrp="1"/>
          </p:cNvSpPr>
          <p:nvPr>
            <p:ph type="title"/>
          </p:nvPr>
        </p:nvSpPr>
        <p:spPr/>
        <p:txBody>
          <a:bodyPr/>
          <a:lstStyle/>
          <a:p>
            <a:r>
              <a:rPr lang="en-US" dirty="0" smtClean="0"/>
              <a:t>Strategic Programs’ Role in EERE</a:t>
            </a:r>
            <a:endParaRPr lang="en-US" dirty="0"/>
          </a:p>
        </p:txBody>
      </p:sp>
    </p:spTree>
    <p:extLst>
      <p:ext uri="{BB962C8B-B14F-4D97-AF65-F5344CB8AC3E}">
        <p14:creationId xmlns:p14="http://schemas.microsoft.com/office/powerpoint/2010/main" val="28406116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7086600" y="2362200"/>
            <a:ext cx="8058150" cy="5029200"/>
          </a:xfrm>
          <a:prstGeom prst="rect">
            <a:avLst/>
          </a:prstGeom>
          <a:noFill/>
          <a:ln w="9525" algn="ctr">
            <a:noFill/>
            <a:miter lim="800000"/>
            <a:headEnd/>
            <a:tailEnd/>
          </a:ln>
        </p:spPr>
        <p:txBody>
          <a:bodyPr>
            <a:normAutofit/>
          </a:bodyPr>
          <a:lstStyle/>
          <a:p>
            <a:pPr marL="231775" indent="-3175">
              <a:lnSpc>
                <a:spcPts val="1340"/>
              </a:lnSpc>
              <a:spcBef>
                <a:spcPct val="30000"/>
              </a:spcBef>
            </a:pPr>
            <a:endParaRPr lang="en-US" sz="1400" dirty="0">
              <a:solidFill>
                <a:srgbClr val="1E1C11"/>
              </a:solidFill>
              <a:latin typeface="Arial Narrow" pitchFamily="34" charset="0"/>
              <a:cs typeface="Times New Roman" pitchFamily="18" charset="0"/>
            </a:endParaRPr>
          </a:p>
        </p:txBody>
      </p:sp>
      <p:sp>
        <p:nvSpPr>
          <p:cNvPr id="5" name="Rectangle 4"/>
          <p:cNvSpPr/>
          <p:nvPr/>
        </p:nvSpPr>
        <p:spPr>
          <a:xfrm>
            <a:off x="152400" y="1600200"/>
            <a:ext cx="8915400" cy="1524520"/>
          </a:xfrm>
          <a:prstGeom prst="rect">
            <a:avLst/>
          </a:prstGeom>
        </p:spPr>
        <p:txBody>
          <a:bodyPr wrap="square">
            <a:spAutoFit/>
          </a:bodyPr>
          <a:lstStyle/>
          <a:p>
            <a:pPr marL="0" lvl="1" indent="0">
              <a:lnSpc>
                <a:spcPct val="90000"/>
              </a:lnSpc>
              <a:spcBef>
                <a:spcPts val="200"/>
              </a:spcBef>
              <a:buClr>
                <a:schemeClr val="tx1"/>
              </a:buClr>
              <a:buNone/>
            </a:pPr>
            <a:r>
              <a:rPr lang="en-US" sz="1600" b="1" dirty="0" smtClean="0">
                <a:solidFill>
                  <a:schemeClr val="tx1">
                    <a:lumMod val="50000"/>
                  </a:schemeClr>
                </a:solidFill>
              </a:rPr>
              <a:t>Objectives:</a:t>
            </a:r>
          </a:p>
          <a:p>
            <a:pPr marL="285750" lvl="1" indent="-285750">
              <a:lnSpc>
                <a:spcPct val="90000"/>
              </a:lnSpc>
              <a:spcBef>
                <a:spcPts val="200"/>
              </a:spcBef>
              <a:buClr>
                <a:srgbClr val="4C4C4C"/>
              </a:buClr>
              <a:buFont typeface="Arial" pitchFamily="34" charset="0"/>
              <a:buChar char="•"/>
            </a:pPr>
            <a:r>
              <a:rPr lang="en-US" sz="1600" dirty="0">
                <a:solidFill>
                  <a:srgbClr val="4C4C4C">
                    <a:lumMod val="50000"/>
                  </a:srgbClr>
                </a:solidFill>
              </a:rPr>
              <a:t>Inform EERE corporate decisions and program implementation </a:t>
            </a:r>
            <a:r>
              <a:rPr lang="en-US" sz="1600" dirty="0" smtClean="0">
                <a:solidFill>
                  <a:srgbClr val="4C4C4C">
                    <a:lumMod val="50000"/>
                  </a:srgbClr>
                </a:solidFill>
              </a:rPr>
              <a:t>through </a:t>
            </a:r>
            <a:r>
              <a:rPr lang="en-US" sz="1600" dirty="0">
                <a:solidFill>
                  <a:srgbClr val="4C4C4C">
                    <a:lumMod val="50000"/>
                  </a:srgbClr>
                </a:solidFill>
              </a:rPr>
              <a:t>a portfolio </a:t>
            </a:r>
            <a:r>
              <a:rPr lang="en-US" sz="1600" dirty="0" smtClean="0">
                <a:solidFill>
                  <a:srgbClr val="4C4C4C">
                    <a:lumMod val="50000"/>
                  </a:srgbClr>
                </a:solidFill>
              </a:rPr>
              <a:t>perspective</a:t>
            </a:r>
            <a:endParaRPr lang="en-US" sz="1600" dirty="0">
              <a:solidFill>
                <a:srgbClr val="4C4C4C">
                  <a:lumMod val="50000"/>
                </a:srgbClr>
              </a:solidFill>
            </a:endParaRPr>
          </a:p>
          <a:p>
            <a:pPr marL="285750" lvl="1" indent="-285750">
              <a:lnSpc>
                <a:spcPct val="90000"/>
              </a:lnSpc>
              <a:spcBef>
                <a:spcPts val="200"/>
              </a:spcBef>
              <a:buClr>
                <a:srgbClr val="4C4C4C"/>
              </a:buClr>
              <a:buFont typeface="Arial" pitchFamily="34" charset="0"/>
              <a:buChar char="•"/>
            </a:pPr>
            <a:r>
              <a:rPr lang="en-US" sz="1600" dirty="0">
                <a:solidFill>
                  <a:srgbClr val="4C4C4C">
                    <a:lumMod val="50000"/>
                  </a:srgbClr>
                </a:solidFill>
              </a:rPr>
              <a:t>Explain EERE impact on US energy system, economy,  jobs, and environment</a:t>
            </a:r>
          </a:p>
          <a:p>
            <a:pPr marL="285750" lvl="1" indent="-285750">
              <a:lnSpc>
                <a:spcPct val="90000"/>
              </a:lnSpc>
              <a:spcBef>
                <a:spcPts val="200"/>
              </a:spcBef>
              <a:buClr>
                <a:srgbClr val="4C4C4C"/>
              </a:buClr>
              <a:buFont typeface="Arial" pitchFamily="34" charset="0"/>
              <a:buChar char="•"/>
            </a:pPr>
            <a:r>
              <a:rPr lang="en-US" sz="1600" dirty="0">
                <a:solidFill>
                  <a:srgbClr val="4C4C4C">
                    <a:lumMod val="50000"/>
                  </a:srgbClr>
                </a:solidFill>
              </a:rPr>
              <a:t>Increase the transparency, rigor, and utility of EERE data and analysis tools, using state-of-the-art </a:t>
            </a:r>
            <a:r>
              <a:rPr lang="en-US" sz="1600" dirty="0" smtClean="0">
                <a:solidFill>
                  <a:srgbClr val="4C4C4C">
                    <a:lumMod val="50000"/>
                  </a:srgbClr>
                </a:solidFill>
              </a:rPr>
              <a:t>methods</a:t>
            </a:r>
          </a:p>
          <a:p>
            <a:pPr marL="285750" lvl="1" indent="-285750">
              <a:lnSpc>
                <a:spcPct val="90000"/>
              </a:lnSpc>
              <a:spcBef>
                <a:spcPts val="200"/>
              </a:spcBef>
              <a:buClr>
                <a:srgbClr val="4C4C4C"/>
              </a:buClr>
              <a:buFont typeface="Arial" pitchFamily="34" charset="0"/>
              <a:buChar char="•"/>
            </a:pPr>
            <a:r>
              <a:rPr lang="en-US" sz="1600" dirty="0" smtClean="0">
                <a:solidFill>
                  <a:srgbClr val="4C4C4C">
                    <a:lumMod val="50000"/>
                  </a:srgbClr>
                </a:solidFill>
              </a:rPr>
              <a:t>Guide program evaluations</a:t>
            </a:r>
            <a:endParaRPr lang="en-US" sz="1600" dirty="0">
              <a:solidFill>
                <a:srgbClr val="4C4C4C">
                  <a:lumMod val="50000"/>
                </a:srgbClr>
              </a:solidFill>
            </a:endParaRPr>
          </a:p>
        </p:txBody>
      </p:sp>
      <p:sp>
        <p:nvSpPr>
          <p:cNvPr id="6" name="Title 1"/>
          <p:cNvSpPr txBox="1">
            <a:spLocks/>
          </p:cNvSpPr>
          <p:nvPr/>
        </p:nvSpPr>
        <p:spPr>
          <a:xfrm>
            <a:off x="457200" y="0"/>
            <a:ext cx="8229600" cy="812725"/>
          </a:xfrm>
          <a:prstGeom prst="rect">
            <a:avLst/>
          </a:prstGeom>
        </p:spPr>
        <p:txBody>
          <a:bodyPr vert="horz" lIns="91440" tIns="45720" rIns="91440" bIns="45720" rtlCol="0" anchor="ctr">
            <a:normAutofit/>
          </a:bodyPr>
          <a:lstStyle>
            <a:defPPr>
              <a:defRPr lang="en-US"/>
            </a:defPPr>
            <a:lvl1pPr defTabSz="457200">
              <a:spcBef>
                <a:spcPct val="0"/>
              </a:spcBef>
              <a:buNone/>
              <a:defRPr sz="2500" b="1">
                <a:solidFill>
                  <a:srgbClr val="4C4C4C"/>
                </a:solidFill>
                <a:latin typeface="Arial"/>
                <a:ea typeface="+mj-ea"/>
                <a:cs typeface="Arial"/>
              </a:defRPr>
            </a:lvl1pPr>
          </a:lstStyle>
          <a:p>
            <a:r>
              <a:rPr lang="en-US" dirty="0" smtClean="0"/>
              <a:t>Strategic Priorities and Impact Analysis</a:t>
            </a:r>
            <a:endParaRPr lang="en-US" dirty="0"/>
          </a:p>
        </p:txBody>
      </p:sp>
      <p:grpSp>
        <p:nvGrpSpPr>
          <p:cNvPr id="13" name="Group 12"/>
          <p:cNvGrpSpPr/>
          <p:nvPr/>
        </p:nvGrpSpPr>
        <p:grpSpPr>
          <a:xfrm>
            <a:off x="190500" y="822250"/>
            <a:ext cx="8696325" cy="749095"/>
            <a:chOff x="152400" y="2667000"/>
            <a:chExt cx="8696325" cy="749095"/>
          </a:xfrm>
        </p:grpSpPr>
        <p:grpSp>
          <p:nvGrpSpPr>
            <p:cNvPr id="9" name="Group 8"/>
            <p:cNvGrpSpPr/>
            <p:nvPr/>
          </p:nvGrpSpPr>
          <p:grpSpPr>
            <a:xfrm>
              <a:off x="152400" y="2667000"/>
              <a:ext cx="1864297" cy="749095"/>
              <a:chOff x="1545296" y="936983"/>
              <a:chExt cx="1864297" cy="749095"/>
            </a:xfrm>
          </p:grpSpPr>
          <p:sp>
            <p:nvSpPr>
              <p:cNvPr id="10" name="Rectangle 9"/>
              <p:cNvSpPr/>
              <p:nvPr/>
            </p:nvSpPr>
            <p:spPr>
              <a:xfrm>
                <a:off x="1545296" y="936983"/>
                <a:ext cx="1864297" cy="749095"/>
              </a:xfrm>
              <a:prstGeom prst="rect">
                <a:avLst/>
              </a:prstGeom>
              <a:solidFill>
                <a:schemeClr val="accent3">
                  <a:lumMod val="50000"/>
                </a:schemeClr>
              </a:solidFill>
              <a:ln w="57150">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Rectangle 10"/>
              <p:cNvSpPr/>
              <p:nvPr/>
            </p:nvSpPr>
            <p:spPr>
              <a:xfrm>
                <a:off x="1545296" y="936983"/>
                <a:ext cx="1864297" cy="7490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a:r>
                  <a:rPr lang="en-US" sz="1400" b="1" dirty="0"/>
                  <a:t>Strategic Priorities</a:t>
                </a:r>
              </a:p>
              <a:p>
                <a:pPr lvl="0" algn="ctr"/>
                <a:r>
                  <a:rPr lang="en-US" sz="1400" b="1" dirty="0"/>
                  <a:t>a</a:t>
                </a:r>
                <a:r>
                  <a:rPr lang="en-US" sz="1400" b="1" dirty="0" smtClean="0"/>
                  <a:t>nd Impact </a:t>
                </a:r>
                <a:r>
                  <a:rPr lang="en-US" sz="1400" b="1" dirty="0"/>
                  <a:t>Analysis</a:t>
                </a:r>
              </a:p>
            </p:txBody>
          </p:sp>
        </p:grpSp>
        <p:sp>
          <p:nvSpPr>
            <p:cNvPr id="12" name="Rectangle 11"/>
            <p:cNvSpPr/>
            <p:nvPr/>
          </p:nvSpPr>
          <p:spPr>
            <a:xfrm>
              <a:off x="2066925" y="2764774"/>
              <a:ext cx="6781800" cy="313932"/>
            </a:xfrm>
            <a:prstGeom prst="rect">
              <a:avLst/>
            </a:prstGeom>
          </p:spPr>
          <p:txBody>
            <a:bodyPr wrap="square">
              <a:spAutoFit/>
            </a:bodyPr>
            <a:lstStyle/>
            <a:p>
              <a:pPr marL="0" lvl="1" indent="0">
                <a:lnSpc>
                  <a:spcPct val="90000"/>
                </a:lnSpc>
                <a:spcBef>
                  <a:spcPts val="200"/>
                </a:spcBef>
                <a:buClr>
                  <a:schemeClr val="tx1"/>
                </a:buClr>
                <a:buNone/>
              </a:pPr>
              <a:r>
                <a:rPr lang="en-US" sz="1600" b="1" dirty="0"/>
                <a:t>Provide a consistent, objective and credible analysis underpinning for </a:t>
              </a:r>
              <a:r>
                <a:rPr lang="en-US" sz="1600" b="1" dirty="0" smtClean="0"/>
                <a:t>EERE</a:t>
              </a:r>
              <a:endParaRPr lang="en-US" sz="1600" b="1" dirty="0"/>
            </a:p>
          </p:txBody>
        </p:sp>
      </p:grpSp>
      <p:sp>
        <p:nvSpPr>
          <p:cNvPr id="3" name="TextBox 2"/>
          <p:cNvSpPr txBox="1"/>
          <p:nvPr/>
        </p:nvSpPr>
        <p:spPr>
          <a:xfrm>
            <a:off x="3657600" y="3124200"/>
            <a:ext cx="2133600" cy="1815882"/>
          </a:xfrm>
          <a:prstGeom prst="rect">
            <a:avLst/>
          </a:prstGeom>
          <a:noFill/>
        </p:spPr>
        <p:txBody>
          <a:bodyPr wrap="square" rtlCol="0">
            <a:spAutoFit/>
          </a:bodyPr>
          <a:lstStyle/>
          <a:p>
            <a:r>
              <a:rPr lang="en-US" sz="1400" dirty="0"/>
              <a:t>The </a:t>
            </a:r>
            <a:r>
              <a:rPr lang="en-US" sz="1400" b="1" dirty="0"/>
              <a:t>Transparent Cost Database </a:t>
            </a:r>
            <a:r>
              <a:rPr lang="en-US" sz="1400" dirty="0"/>
              <a:t>collects program cost and performance estimates for EERE technologies in a public forum where they can be viewed and compared to other published estimates.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3200400"/>
            <a:ext cx="2595562" cy="1177771"/>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5943600" y="4724400"/>
            <a:ext cx="2743200" cy="1169551"/>
          </a:xfrm>
          <a:prstGeom prst="rect">
            <a:avLst/>
          </a:prstGeom>
          <a:noFill/>
        </p:spPr>
        <p:txBody>
          <a:bodyPr wrap="square" rtlCol="0">
            <a:spAutoFit/>
          </a:bodyPr>
          <a:lstStyle/>
          <a:p>
            <a:r>
              <a:rPr lang="en-US" sz="1400" dirty="0"/>
              <a:t>The </a:t>
            </a:r>
            <a:r>
              <a:rPr lang="en-US" sz="1400" b="1" dirty="0"/>
              <a:t>BITES </a:t>
            </a:r>
            <a:r>
              <a:rPr lang="en-US" sz="1400" b="1" dirty="0" smtClean="0"/>
              <a:t>Tool</a:t>
            </a:r>
            <a:r>
              <a:rPr lang="en-US" sz="1400" dirty="0" smtClean="0"/>
              <a:t> </a:t>
            </a:r>
            <a:r>
              <a:rPr lang="en-US" sz="1400" dirty="0"/>
              <a:t>is </a:t>
            </a:r>
            <a:r>
              <a:rPr lang="en-US" sz="1400" dirty="0" smtClean="0"/>
              <a:t>a scenario-based </a:t>
            </a:r>
            <a:r>
              <a:rPr lang="en-US" sz="1400" dirty="0"/>
              <a:t>analysis tool </a:t>
            </a:r>
            <a:r>
              <a:rPr lang="en-US" sz="1400" dirty="0" smtClean="0"/>
              <a:t>to </a:t>
            </a:r>
            <a:r>
              <a:rPr lang="en-US" sz="1400" dirty="0"/>
              <a:t>explore how changes in </a:t>
            </a:r>
            <a:r>
              <a:rPr lang="en-US" sz="1400" dirty="0" smtClean="0"/>
              <a:t>energy </a:t>
            </a:r>
            <a:r>
              <a:rPr lang="en-US" sz="1400" dirty="0"/>
              <a:t>demand and supply </a:t>
            </a:r>
            <a:r>
              <a:rPr lang="en-US" sz="1400" dirty="0" smtClean="0"/>
              <a:t>by </a:t>
            </a:r>
            <a:r>
              <a:rPr lang="en-US" sz="1400" dirty="0"/>
              <a:t>economic sector </a:t>
            </a:r>
            <a:r>
              <a:rPr lang="en-US" sz="1400" dirty="0" smtClean="0"/>
              <a:t>potentially </a:t>
            </a:r>
            <a:r>
              <a:rPr lang="en-US" sz="1400" dirty="0"/>
              <a:t>impact </a:t>
            </a:r>
            <a:r>
              <a:rPr lang="en-US" sz="1400" dirty="0" smtClean="0"/>
              <a:t>CO</a:t>
            </a:r>
            <a:r>
              <a:rPr lang="en-US" sz="1400" baseline="-25000" dirty="0" smtClean="0"/>
              <a:t>2</a:t>
            </a:r>
            <a:r>
              <a:rPr lang="en-US" sz="1400" dirty="0" smtClean="0"/>
              <a:t> </a:t>
            </a:r>
            <a:r>
              <a:rPr lang="en-US" sz="1400" dirty="0"/>
              <a:t>emissions. </a:t>
            </a:r>
          </a:p>
        </p:txBody>
      </p:sp>
      <p:sp>
        <p:nvSpPr>
          <p:cNvPr id="14" name="Rectangle 13"/>
          <p:cNvSpPr/>
          <p:nvPr/>
        </p:nvSpPr>
        <p:spPr>
          <a:xfrm>
            <a:off x="381000" y="6324600"/>
            <a:ext cx="4572000" cy="276999"/>
          </a:xfrm>
          <a:prstGeom prst="rect">
            <a:avLst/>
          </a:prstGeom>
        </p:spPr>
        <p:txBody>
          <a:bodyPr>
            <a:spAutoFit/>
          </a:bodyPr>
          <a:lstStyle/>
          <a:p>
            <a:r>
              <a:rPr lang="en-US" sz="1200" i="1" u="sng" dirty="0">
                <a:hlinkClick r:id="rId4"/>
              </a:rPr>
              <a:t>http://en.openei.org/apps/TCDB</a:t>
            </a:r>
            <a:r>
              <a:rPr lang="en-US" sz="1200" i="1" u="sng" dirty="0" smtClean="0">
                <a:hlinkClick r:id="rId4"/>
              </a:rPr>
              <a:t>/</a:t>
            </a:r>
            <a:r>
              <a:rPr lang="en-US" sz="1200" i="1" u="sng" dirty="0" smtClean="0"/>
              <a:t> </a:t>
            </a:r>
            <a:endParaRPr lang="en-US" sz="1200" i="1" dirty="0"/>
          </a:p>
        </p:txBody>
      </p:sp>
      <p:sp>
        <p:nvSpPr>
          <p:cNvPr id="15" name="Rectangle 14"/>
          <p:cNvSpPr/>
          <p:nvPr/>
        </p:nvSpPr>
        <p:spPr>
          <a:xfrm>
            <a:off x="5943600" y="4419600"/>
            <a:ext cx="2600325" cy="276999"/>
          </a:xfrm>
          <a:prstGeom prst="rect">
            <a:avLst/>
          </a:prstGeom>
        </p:spPr>
        <p:txBody>
          <a:bodyPr wrap="square">
            <a:spAutoFit/>
          </a:bodyPr>
          <a:lstStyle/>
          <a:p>
            <a:r>
              <a:rPr lang="en-US" sz="1200" i="1" u="sng" dirty="0" smtClean="0">
                <a:hlinkClick r:id="rId5"/>
              </a:rPr>
              <a:t>https</a:t>
            </a:r>
            <a:r>
              <a:rPr lang="en-US" sz="1200" i="1" u="sng" dirty="0">
                <a:hlinkClick r:id="rId5"/>
              </a:rPr>
              <a:t>://bites.nrel.gov/index.php</a:t>
            </a:r>
            <a:r>
              <a:rPr lang="en-US" sz="1200" i="1" dirty="0"/>
              <a:t> </a:t>
            </a:r>
          </a:p>
        </p:txBody>
      </p:sp>
      <p:pic>
        <p:nvPicPr>
          <p:cNvPr id="16" name="Picture 15"/>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tretch>
            <a:fillRect/>
          </a:stretch>
        </p:blipFill>
        <p:spPr>
          <a:xfrm>
            <a:off x="304800" y="3153581"/>
            <a:ext cx="3362325" cy="31305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89261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7086600" y="2362200"/>
            <a:ext cx="8058150" cy="5029200"/>
          </a:xfrm>
          <a:prstGeom prst="rect">
            <a:avLst/>
          </a:prstGeom>
          <a:noFill/>
          <a:ln w="9525" algn="ctr">
            <a:noFill/>
            <a:miter lim="800000"/>
            <a:headEnd/>
            <a:tailEnd/>
          </a:ln>
        </p:spPr>
        <p:txBody>
          <a:bodyPr>
            <a:normAutofit/>
          </a:bodyPr>
          <a:lstStyle/>
          <a:p>
            <a:pPr marL="231775" indent="-3175">
              <a:lnSpc>
                <a:spcPts val="1340"/>
              </a:lnSpc>
              <a:spcBef>
                <a:spcPct val="30000"/>
              </a:spcBef>
            </a:pPr>
            <a:endParaRPr lang="en-US" sz="1400" dirty="0">
              <a:solidFill>
                <a:srgbClr val="1E1C11"/>
              </a:solidFill>
              <a:latin typeface="Arial Narrow" pitchFamily="34" charset="0"/>
              <a:cs typeface="Times New Roman" pitchFamily="18" charset="0"/>
            </a:endParaRPr>
          </a:p>
        </p:txBody>
      </p:sp>
      <p:sp>
        <p:nvSpPr>
          <p:cNvPr id="5" name="Rectangle 4"/>
          <p:cNvSpPr/>
          <p:nvPr/>
        </p:nvSpPr>
        <p:spPr>
          <a:xfrm>
            <a:off x="228600" y="4545832"/>
            <a:ext cx="8686800" cy="1550168"/>
          </a:xfrm>
          <a:prstGeom prst="rect">
            <a:avLst/>
          </a:prstGeom>
        </p:spPr>
        <p:txBody>
          <a:bodyPr wrap="square">
            <a:spAutoFit/>
          </a:bodyPr>
          <a:lstStyle/>
          <a:p>
            <a:pPr marL="0" lvl="1" indent="0">
              <a:lnSpc>
                <a:spcPct val="90000"/>
              </a:lnSpc>
              <a:spcBef>
                <a:spcPts val="200"/>
              </a:spcBef>
              <a:buClr>
                <a:schemeClr val="tx1"/>
              </a:buClr>
              <a:buNone/>
            </a:pPr>
            <a:r>
              <a:rPr lang="en-US" sz="1600" b="1" dirty="0" smtClean="0">
                <a:solidFill>
                  <a:schemeClr val="tx1">
                    <a:lumMod val="50000"/>
                  </a:schemeClr>
                </a:solidFill>
              </a:rPr>
              <a:t>Objectives:</a:t>
            </a:r>
          </a:p>
          <a:p>
            <a:pPr marL="285750" lvl="1" indent="-285750">
              <a:lnSpc>
                <a:spcPct val="90000"/>
              </a:lnSpc>
              <a:spcBef>
                <a:spcPts val="200"/>
              </a:spcBef>
              <a:buClr>
                <a:srgbClr val="4C4C4C"/>
              </a:buClr>
              <a:buFont typeface="Arial" pitchFamily="34" charset="0"/>
              <a:buChar char="•"/>
            </a:pPr>
            <a:r>
              <a:rPr lang="en-US" sz="1600" dirty="0">
                <a:solidFill>
                  <a:srgbClr val="4C4C4C">
                    <a:lumMod val="50000"/>
                  </a:srgbClr>
                </a:solidFill>
              </a:rPr>
              <a:t>Support small business innovative research and technology commercialization</a:t>
            </a:r>
          </a:p>
          <a:p>
            <a:pPr marL="285750" lvl="1" indent="-285750">
              <a:lnSpc>
                <a:spcPct val="90000"/>
              </a:lnSpc>
              <a:spcBef>
                <a:spcPts val="200"/>
              </a:spcBef>
              <a:buClr>
                <a:schemeClr val="tx1"/>
              </a:buClr>
              <a:buFont typeface="Arial" pitchFamily="34" charset="0"/>
              <a:buChar char="•"/>
            </a:pPr>
            <a:r>
              <a:rPr lang="en-US" sz="1600" dirty="0" smtClean="0">
                <a:solidFill>
                  <a:schemeClr val="tx1">
                    <a:lumMod val="50000"/>
                  </a:schemeClr>
                </a:solidFill>
              </a:rPr>
              <a:t>Help </a:t>
            </a:r>
            <a:r>
              <a:rPr lang="en-US" sz="1600" dirty="0">
                <a:solidFill>
                  <a:schemeClr val="tx1">
                    <a:lumMod val="50000"/>
                  </a:schemeClr>
                </a:solidFill>
              </a:rPr>
              <a:t>create ecosystems that can move innovative technologies into the market faster</a:t>
            </a:r>
          </a:p>
          <a:p>
            <a:pPr marL="285750" lvl="1" indent="-285750">
              <a:lnSpc>
                <a:spcPct val="90000"/>
              </a:lnSpc>
              <a:spcBef>
                <a:spcPts val="200"/>
              </a:spcBef>
              <a:buClr>
                <a:schemeClr val="tx1"/>
              </a:buClr>
              <a:buFont typeface="Arial" pitchFamily="34" charset="0"/>
              <a:buChar char="•"/>
            </a:pPr>
            <a:r>
              <a:rPr lang="en-US" sz="1600" dirty="0" smtClean="0">
                <a:solidFill>
                  <a:schemeClr val="tx1">
                    <a:lumMod val="50000"/>
                  </a:schemeClr>
                </a:solidFill>
              </a:rPr>
              <a:t>Transform the energy market </a:t>
            </a:r>
            <a:r>
              <a:rPr lang="en-US" sz="1600" dirty="0">
                <a:solidFill>
                  <a:schemeClr val="tx1">
                    <a:lumMod val="50000"/>
                  </a:schemeClr>
                </a:solidFill>
              </a:rPr>
              <a:t>through a community-based planning and deployment approach</a:t>
            </a:r>
          </a:p>
          <a:p>
            <a:pPr marL="285750" lvl="1" indent="-285750">
              <a:lnSpc>
                <a:spcPct val="90000"/>
              </a:lnSpc>
              <a:spcBef>
                <a:spcPts val="200"/>
              </a:spcBef>
              <a:buClr>
                <a:schemeClr val="tx1"/>
              </a:buClr>
              <a:buFont typeface="Arial" pitchFamily="34" charset="0"/>
              <a:buChar char="•"/>
            </a:pPr>
            <a:r>
              <a:rPr lang="en-US" sz="1600" dirty="0">
                <a:solidFill>
                  <a:schemeClr val="tx1">
                    <a:lumMod val="50000"/>
                  </a:schemeClr>
                </a:solidFill>
              </a:rPr>
              <a:t>Develop and implement advanced workforce education/training tools and methods</a:t>
            </a:r>
          </a:p>
          <a:p>
            <a:pPr marL="285750" lvl="1" indent="-285750">
              <a:lnSpc>
                <a:spcPct val="90000"/>
              </a:lnSpc>
              <a:spcBef>
                <a:spcPts val="200"/>
              </a:spcBef>
              <a:buClr>
                <a:schemeClr val="tx1"/>
              </a:buClr>
              <a:buFont typeface="Arial" pitchFamily="34" charset="0"/>
              <a:buChar char="•"/>
            </a:pPr>
            <a:r>
              <a:rPr lang="en-US" sz="1600" dirty="0">
                <a:solidFill>
                  <a:schemeClr val="tx1">
                    <a:lumMod val="50000"/>
                  </a:schemeClr>
                </a:solidFill>
              </a:rPr>
              <a:t>Develop and distribute interactive applications, tools and content across EERE, DOE and the </a:t>
            </a:r>
            <a:r>
              <a:rPr lang="en-US" sz="1600" dirty="0" smtClean="0">
                <a:solidFill>
                  <a:schemeClr val="tx1">
                    <a:lumMod val="50000"/>
                  </a:schemeClr>
                </a:solidFill>
              </a:rPr>
              <a:t>Nation</a:t>
            </a:r>
            <a:endParaRPr lang="en-US" sz="1600" dirty="0">
              <a:solidFill>
                <a:schemeClr val="tx1">
                  <a:lumMod val="50000"/>
                </a:schemeClr>
              </a:solidFill>
            </a:endParaRPr>
          </a:p>
        </p:txBody>
      </p:sp>
      <p:sp>
        <p:nvSpPr>
          <p:cNvPr id="6" name="Title 1"/>
          <p:cNvSpPr txBox="1">
            <a:spLocks/>
          </p:cNvSpPr>
          <p:nvPr/>
        </p:nvSpPr>
        <p:spPr>
          <a:xfrm>
            <a:off x="457200" y="0"/>
            <a:ext cx="8229600" cy="812725"/>
          </a:xfrm>
          <a:prstGeom prst="rect">
            <a:avLst/>
          </a:prstGeom>
        </p:spPr>
        <p:txBody>
          <a:bodyPr vert="horz" lIns="91440" tIns="45720" rIns="91440" bIns="45720" rtlCol="0" anchor="ctr">
            <a:normAutofit/>
          </a:bodyPr>
          <a:lstStyle>
            <a:defPPr>
              <a:defRPr lang="en-US"/>
            </a:defPPr>
            <a:lvl1pPr defTabSz="457200">
              <a:spcBef>
                <a:spcPct val="0"/>
              </a:spcBef>
              <a:buNone/>
              <a:defRPr sz="2500" b="1">
                <a:solidFill>
                  <a:srgbClr val="4C4C4C"/>
                </a:solidFill>
                <a:latin typeface="Arial"/>
                <a:ea typeface="+mj-ea"/>
                <a:cs typeface="Arial"/>
              </a:defRPr>
            </a:lvl1pPr>
          </a:lstStyle>
          <a:p>
            <a:r>
              <a:rPr lang="en-US" dirty="0" smtClean="0"/>
              <a:t>Innovation &amp; Deployment</a:t>
            </a:r>
            <a:endParaRPr lang="en-US" dirty="0"/>
          </a:p>
        </p:txBody>
      </p:sp>
      <p:grpSp>
        <p:nvGrpSpPr>
          <p:cNvPr id="13" name="Group 12"/>
          <p:cNvGrpSpPr/>
          <p:nvPr/>
        </p:nvGrpSpPr>
        <p:grpSpPr>
          <a:xfrm>
            <a:off x="152400" y="990600"/>
            <a:ext cx="8696325" cy="749095"/>
            <a:chOff x="152400" y="2667000"/>
            <a:chExt cx="8696325" cy="749095"/>
          </a:xfrm>
        </p:grpSpPr>
        <p:grpSp>
          <p:nvGrpSpPr>
            <p:cNvPr id="9" name="Group 8"/>
            <p:cNvGrpSpPr/>
            <p:nvPr/>
          </p:nvGrpSpPr>
          <p:grpSpPr>
            <a:xfrm>
              <a:off x="152400" y="2667000"/>
              <a:ext cx="1864297" cy="749095"/>
              <a:chOff x="1545296" y="936983"/>
              <a:chExt cx="1864297" cy="749095"/>
            </a:xfrm>
          </p:grpSpPr>
          <p:sp>
            <p:nvSpPr>
              <p:cNvPr id="10" name="Rectangle 9"/>
              <p:cNvSpPr/>
              <p:nvPr/>
            </p:nvSpPr>
            <p:spPr>
              <a:xfrm>
                <a:off x="1545296" y="936983"/>
                <a:ext cx="1864297" cy="749095"/>
              </a:xfrm>
              <a:prstGeom prst="rect">
                <a:avLst/>
              </a:prstGeom>
              <a:solidFill>
                <a:schemeClr val="accent3">
                  <a:lumMod val="50000"/>
                </a:schemeClr>
              </a:solidFill>
              <a:ln w="57150">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Rectangle 10"/>
              <p:cNvSpPr/>
              <p:nvPr/>
            </p:nvSpPr>
            <p:spPr>
              <a:xfrm>
                <a:off x="1545296" y="936983"/>
                <a:ext cx="1864297" cy="7490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600" b="1" kern="1200" dirty="0" smtClean="0"/>
                  <a:t>Innovation and Deployment</a:t>
                </a:r>
              </a:p>
            </p:txBody>
          </p:sp>
        </p:grpSp>
        <p:sp>
          <p:nvSpPr>
            <p:cNvPr id="12" name="Rectangle 11"/>
            <p:cNvSpPr/>
            <p:nvPr/>
          </p:nvSpPr>
          <p:spPr>
            <a:xfrm>
              <a:off x="2066925" y="2764774"/>
              <a:ext cx="6781800" cy="535531"/>
            </a:xfrm>
            <a:prstGeom prst="rect">
              <a:avLst/>
            </a:prstGeom>
          </p:spPr>
          <p:txBody>
            <a:bodyPr wrap="square">
              <a:spAutoFit/>
            </a:bodyPr>
            <a:lstStyle/>
            <a:p>
              <a:pPr marL="0" lvl="1" indent="0">
                <a:lnSpc>
                  <a:spcPct val="90000"/>
                </a:lnSpc>
                <a:spcBef>
                  <a:spcPts val="200"/>
                </a:spcBef>
                <a:buClr>
                  <a:schemeClr val="tx1"/>
                </a:buClr>
                <a:buNone/>
              </a:pPr>
              <a:r>
                <a:rPr lang="en-US" sz="1600" b="1" dirty="0" smtClean="0"/>
                <a:t>Promote innovation and accelerate adoption of energy efficiency and renewable energy technologies.</a:t>
              </a:r>
              <a:endParaRPr lang="en-US" sz="1600" b="1" dirty="0" smtClean="0">
                <a:solidFill>
                  <a:schemeClr val="tx1">
                    <a:lumMod val="50000"/>
                  </a:schemeClr>
                </a:solidFill>
              </a:endParaRPr>
            </a:p>
          </p:txBody>
        </p:sp>
      </p:grpSp>
      <p:graphicFrame>
        <p:nvGraphicFramePr>
          <p:cNvPr id="14" name="Diagram 13"/>
          <p:cNvGraphicFramePr/>
          <p:nvPr>
            <p:extLst>
              <p:ext uri="{D42A27DB-BD31-4B8C-83A1-F6EECF244321}">
                <p14:modId xmlns:p14="http://schemas.microsoft.com/office/powerpoint/2010/main" val="1358524948"/>
              </p:ext>
            </p:extLst>
          </p:nvPr>
        </p:nvGraphicFramePr>
        <p:xfrm>
          <a:off x="228600" y="2057400"/>
          <a:ext cx="8686800" cy="228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77887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860" y="2726177"/>
            <a:ext cx="1219140" cy="931423"/>
          </a:xfrm>
          <a:prstGeom prst="rect">
            <a:avLst/>
          </a:prstGeom>
        </p:spPr>
      </p:pic>
      <p:sp>
        <p:nvSpPr>
          <p:cNvPr id="3" name="Title 2"/>
          <p:cNvSpPr>
            <a:spLocks noGrp="1"/>
          </p:cNvSpPr>
          <p:nvPr>
            <p:ph type="title"/>
          </p:nvPr>
        </p:nvSpPr>
        <p:spPr>
          <a:xfrm>
            <a:off x="9525" y="-149225"/>
            <a:ext cx="9067800" cy="901700"/>
          </a:xfrm>
        </p:spPr>
        <p:txBody>
          <a:bodyPr>
            <a:normAutofit/>
          </a:bodyPr>
          <a:lstStyle/>
          <a:p>
            <a:pPr lvl="1" algn="l" defTabSz="457200" rtl="0">
              <a:spcBef>
                <a:spcPct val="0"/>
              </a:spcBef>
            </a:pPr>
            <a:r>
              <a:rPr lang="en-US" sz="2000" b="1" kern="1200" dirty="0" smtClean="0">
                <a:solidFill>
                  <a:srgbClr val="4C4C4C"/>
                </a:solidFill>
                <a:latin typeface="Arial"/>
                <a:ea typeface="+mj-ea"/>
                <a:cs typeface="Arial"/>
              </a:rPr>
              <a:t>Small Business Innovation Research (SBIR) and </a:t>
            </a:r>
            <a:br>
              <a:rPr lang="en-US" sz="2000" b="1" kern="1200" dirty="0" smtClean="0">
                <a:solidFill>
                  <a:srgbClr val="4C4C4C"/>
                </a:solidFill>
                <a:latin typeface="Arial"/>
                <a:ea typeface="+mj-ea"/>
                <a:cs typeface="Arial"/>
              </a:rPr>
            </a:br>
            <a:r>
              <a:rPr lang="en-US" sz="2000" b="1" kern="1200" dirty="0" smtClean="0">
                <a:solidFill>
                  <a:srgbClr val="4C4C4C"/>
                </a:solidFill>
                <a:latin typeface="Arial"/>
                <a:ea typeface="+mj-ea"/>
                <a:cs typeface="Arial"/>
              </a:rPr>
              <a:t>Small Businesses Technology Transfer Research (STTR)</a:t>
            </a:r>
            <a:endParaRPr lang="en-US" sz="2000" b="1" kern="1200" dirty="0">
              <a:solidFill>
                <a:srgbClr val="4C4C4C"/>
              </a:solidFill>
              <a:latin typeface="Arial"/>
              <a:ea typeface="+mj-ea"/>
              <a:cs typeface="Arial"/>
            </a:endParaRPr>
          </a:p>
        </p:txBody>
      </p:sp>
      <p:sp>
        <p:nvSpPr>
          <p:cNvPr id="4" name="Content Placeholder 3"/>
          <p:cNvSpPr>
            <a:spLocks noGrp="1"/>
          </p:cNvSpPr>
          <p:nvPr>
            <p:ph idx="1"/>
          </p:nvPr>
        </p:nvSpPr>
        <p:spPr>
          <a:xfrm>
            <a:off x="63500" y="762000"/>
            <a:ext cx="3822700" cy="990600"/>
          </a:xfrm>
          <a:ln>
            <a:solidFill>
              <a:schemeClr val="accent1"/>
            </a:solidFill>
          </a:ln>
        </p:spPr>
        <p:txBody>
          <a:bodyPr>
            <a:noAutofit/>
          </a:bodyPr>
          <a:lstStyle/>
          <a:p>
            <a:pPr>
              <a:buNone/>
            </a:pPr>
            <a:r>
              <a:rPr lang="en-US" sz="1600" dirty="0" smtClean="0"/>
              <a:t>Structure:</a:t>
            </a:r>
          </a:p>
          <a:p>
            <a:pPr indent="-171450"/>
            <a:r>
              <a:rPr lang="en-US" sz="1600" dirty="0" smtClean="0"/>
              <a:t>Phase I: $150-225K, 1 yr</a:t>
            </a:r>
          </a:p>
          <a:p>
            <a:pPr indent="-171450"/>
            <a:r>
              <a:rPr lang="en-US" sz="1600" dirty="0" smtClean="0"/>
              <a:t>Phase II: $1.0-1.5M,  2 yrs</a:t>
            </a:r>
          </a:p>
        </p:txBody>
      </p:sp>
      <p:graphicFrame>
        <p:nvGraphicFramePr>
          <p:cNvPr id="7" name="Table 6"/>
          <p:cNvGraphicFramePr>
            <a:graphicFrameLocks noGrp="1"/>
          </p:cNvGraphicFramePr>
          <p:nvPr>
            <p:extLst>
              <p:ext uri="{D42A27DB-BD31-4B8C-83A1-F6EECF244321}">
                <p14:modId xmlns:p14="http://schemas.microsoft.com/office/powerpoint/2010/main" val="3888196372"/>
              </p:ext>
            </p:extLst>
          </p:nvPr>
        </p:nvGraphicFramePr>
        <p:xfrm>
          <a:off x="228600" y="2286000"/>
          <a:ext cx="3701926" cy="4462426"/>
        </p:xfrm>
        <a:graphic>
          <a:graphicData uri="http://schemas.openxmlformats.org/drawingml/2006/table">
            <a:tbl>
              <a:tblPr>
                <a:tableStyleId>{69CF1AB2-1976-4502-BF36-3FF5EA218861}</a:tableStyleId>
              </a:tblPr>
              <a:tblGrid>
                <a:gridCol w="1041040"/>
                <a:gridCol w="1214753"/>
                <a:gridCol w="697856"/>
                <a:gridCol w="748277"/>
              </a:tblGrid>
              <a:tr h="223830">
                <a:tc rowSpan="2">
                  <a:txBody>
                    <a:bodyPr/>
                    <a:lstStyle/>
                    <a:p>
                      <a:endParaRPr lang="en-US" sz="1200" dirty="0"/>
                    </a:p>
                  </a:txBody>
                  <a:tcPr marL="0" marR="0" marT="0" marB="0" anchor="b"/>
                </a:tc>
                <a:tc gridSpan="3">
                  <a:txBody>
                    <a:bodyPr/>
                    <a:lstStyle/>
                    <a:p>
                      <a:pPr algn="ctr"/>
                      <a:r>
                        <a:rPr lang="en-US" sz="1200" dirty="0"/>
                        <a:t>Phase I </a:t>
                      </a:r>
                    </a:p>
                  </a:txBody>
                  <a:tcPr marL="0" marR="0" marT="0" marB="0" anchor="b"/>
                </a:tc>
                <a:tc hMerge="1">
                  <a:txBody>
                    <a:bodyPr/>
                    <a:lstStyle/>
                    <a:p>
                      <a:endParaRPr lang="en-US"/>
                    </a:p>
                  </a:txBody>
                  <a:tcPr/>
                </a:tc>
                <a:tc hMerge="1">
                  <a:txBody>
                    <a:bodyPr/>
                    <a:lstStyle/>
                    <a:p>
                      <a:endParaRPr lang="en-US"/>
                    </a:p>
                  </a:txBody>
                  <a:tcPr/>
                </a:tc>
              </a:tr>
              <a:tr h="358129">
                <a:tc vMerge="1">
                  <a:txBody>
                    <a:bodyPr/>
                    <a:lstStyle/>
                    <a:p>
                      <a:endParaRPr lang="en-US"/>
                    </a:p>
                  </a:txBody>
                  <a:tcPr/>
                </a:tc>
                <a:tc>
                  <a:txBody>
                    <a:bodyPr/>
                    <a:lstStyle/>
                    <a:p>
                      <a:pPr algn="ctr"/>
                      <a:r>
                        <a:rPr lang="en-US" sz="1200" dirty="0"/>
                        <a:t>Release 1 </a:t>
                      </a:r>
                    </a:p>
                  </a:txBody>
                  <a:tcPr marL="0" marR="0" marT="0" marB="0" anchor="b"/>
                </a:tc>
                <a:tc>
                  <a:txBody>
                    <a:bodyPr/>
                    <a:lstStyle/>
                    <a:p>
                      <a:pPr algn="ctr"/>
                      <a:r>
                        <a:rPr lang="en-US" sz="1200" dirty="0"/>
                        <a:t>Release 2 </a:t>
                      </a:r>
                    </a:p>
                  </a:txBody>
                  <a:tcPr marL="0" marR="0" marT="0" marB="0" anchor="b"/>
                </a:tc>
                <a:tc>
                  <a:txBody>
                    <a:bodyPr/>
                    <a:lstStyle/>
                    <a:p>
                      <a:pPr algn="ctr"/>
                      <a:r>
                        <a:rPr lang="en-US" sz="1200" dirty="0" smtClean="0"/>
                        <a:t>Release 3</a:t>
                      </a:r>
                      <a:endParaRPr lang="en-US" sz="1200" dirty="0"/>
                    </a:p>
                  </a:txBody>
                  <a:tcPr marL="0" marR="0" marT="0" marB="0" anchor="b"/>
                </a:tc>
              </a:tr>
              <a:tr h="298441">
                <a:tc>
                  <a:txBody>
                    <a:bodyPr/>
                    <a:lstStyle/>
                    <a:p>
                      <a:r>
                        <a:rPr lang="en-US" sz="1200" dirty="0" smtClean="0"/>
                        <a:t>Pre-Release</a:t>
                      </a:r>
                      <a:endParaRPr lang="en-US" sz="1200" dirty="0"/>
                    </a:p>
                  </a:txBody>
                  <a:tcPr marL="0" marR="0" marT="0" marB="0" anchor="b"/>
                </a:tc>
                <a:tc>
                  <a:txBody>
                    <a:bodyPr/>
                    <a:lstStyle/>
                    <a:p>
                      <a:pPr algn="ctr"/>
                      <a:r>
                        <a:rPr lang="en-US" sz="1200" dirty="0" smtClean="0"/>
                        <a:t>07/16/12 </a:t>
                      </a:r>
                      <a:endParaRPr lang="en-US" sz="1200" dirty="0"/>
                    </a:p>
                  </a:txBody>
                  <a:tcPr marL="0" marR="0" marT="0" marB="0" anchor="b"/>
                </a:tc>
                <a:tc>
                  <a:txBody>
                    <a:bodyPr/>
                    <a:lstStyle/>
                    <a:p>
                      <a:pPr algn="ctr"/>
                      <a:r>
                        <a:rPr lang="en-US" sz="1200" dirty="0" smtClean="0"/>
                        <a:t>10/29/12 </a:t>
                      </a:r>
                      <a:endParaRPr lang="en-US" sz="1200" dirty="0"/>
                    </a:p>
                  </a:txBody>
                  <a:tcPr marL="0" marR="0" marT="0" marB="0" anchor="b"/>
                </a:tc>
                <a:tc>
                  <a:txBody>
                    <a:bodyPr/>
                    <a:lstStyle/>
                    <a:p>
                      <a:pPr algn="ctr"/>
                      <a:r>
                        <a:rPr lang="en-US" sz="1200" dirty="0" smtClean="0"/>
                        <a:t>TBD</a:t>
                      </a:r>
                      <a:endParaRPr lang="en-US" sz="1200" dirty="0"/>
                    </a:p>
                  </a:txBody>
                  <a:tcPr marL="0" marR="0" marT="0" marB="0" anchor="b"/>
                </a:tc>
              </a:tr>
              <a:tr h="298441">
                <a:tc>
                  <a:txBody>
                    <a:bodyPr/>
                    <a:lstStyle/>
                    <a:p>
                      <a:r>
                        <a:rPr lang="en-US" sz="1200" dirty="0"/>
                        <a:t>FOA </a:t>
                      </a:r>
                      <a:r>
                        <a:rPr lang="en-US" sz="1200" dirty="0" smtClean="0"/>
                        <a:t>Release</a:t>
                      </a:r>
                      <a:endParaRPr lang="en-US" sz="1200" dirty="0"/>
                    </a:p>
                  </a:txBody>
                  <a:tcPr marL="0" marR="0" marT="0" marB="0" anchor="b"/>
                </a:tc>
                <a:tc>
                  <a:txBody>
                    <a:bodyPr/>
                    <a:lstStyle/>
                    <a:p>
                      <a:pPr algn="ctr"/>
                      <a:r>
                        <a:rPr lang="en-US" sz="1200" dirty="0" smtClean="0"/>
                        <a:t>08/13/12 </a:t>
                      </a:r>
                      <a:endParaRPr lang="en-US" sz="1200" dirty="0"/>
                    </a:p>
                  </a:txBody>
                  <a:tcPr marL="0" marR="0" marT="0" marB="0" anchor="b"/>
                </a:tc>
                <a:tc>
                  <a:txBody>
                    <a:bodyPr/>
                    <a:lstStyle/>
                    <a:p>
                      <a:pPr algn="ctr"/>
                      <a:r>
                        <a:rPr lang="en-US" sz="1200" dirty="0" smtClean="0"/>
                        <a:t>11/26/12 </a:t>
                      </a:r>
                      <a:endParaRPr lang="en-US" sz="1200" dirty="0"/>
                    </a:p>
                  </a:txBody>
                  <a:tcPr marL="0" marR="0" marT="0" marB="0" anchor="b"/>
                </a:tc>
                <a:tc>
                  <a:txBody>
                    <a:bodyPr/>
                    <a:lstStyle/>
                    <a:p>
                      <a:pPr algn="ctr"/>
                      <a:r>
                        <a:rPr lang="en-US" sz="1200" dirty="0" smtClean="0"/>
                        <a:t>TBD</a:t>
                      </a:r>
                      <a:endParaRPr lang="en-US" sz="1200" dirty="0"/>
                    </a:p>
                  </a:txBody>
                  <a:tcPr marL="0" marR="0" marT="0" marB="0" anchor="b"/>
                </a:tc>
              </a:tr>
              <a:tr h="298441">
                <a:tc>
                  <a:txBody>
                    <a:bodyPr/>
                    <a:lstStyle/>
                    <a:p>
                      <a:r>
                        <a:rPr lang="en-US" sz="1200" dirty="0" smtClean="0"/>
                        <a:t>Pre-Apps Due </a:t>
                      </a:r>
                      <a:endParaRPr lang="en-US" sz="1200" dirty="0"/>
                    </a:p>
                  </a:txBody>
                  <a:tcPr marL="0" marR="0" marT="0" marB="0" anchor="b"/>
                </a:tc>
                <a:tc>
                  <a:txBody>
                    <a:bodyPr/>
                    <a:lstStyle/>
                    <a:p>
                      <a:pPr algn="ctr"/>
                      <a:r>
                        <a:rPr lang="en-US" sz="1200" dirty="0" smtClean="0"/>
                        <a:t>09/04/12 </a:t>
                      </a:r>
                      <a:endParaRPr lang="en-US" sz="1200" dirty="0"/>
                    </a:p>
                  </a:txBody>
                  <a:tcPr marL="0" marR="0" marT="0" marB="0" anchor="b"/>
                </a:tc>
                <a:tc>
                  <a:txBody>
                    <a:bodyPr/>
                    <a:lstStyle/>
                    <a:p>
                      <a:pPr algn="ctr"/>
                      <a:r>
                        <a:rPr lang="en-US" sz="1200" dirty="0" smtClean="0"/>
                        <a:t>12/17/12 </a:t>
                      </a:r>
                      <a:endParaRPr lang="en-US" sz="1200" dirty="0"/>
                    </a:p>
                  </a:txBody>
                  <a:tcPr marL="0" marR="0" marT="0" marB="0" anchor="b"/>
                </a:tc>
                <a:tc>
                  <a:txBody>
                    <a:bodyPr/>
                    <a:lstStyle/>
                    <a:p>
                      <a:pPr algn="ctr"/>
                      <a:r>
                        <a:rPr lang="en-US" sz="1200" dirty="0" smtClean="0"/>
                        <a:t>TBD</a:t>
                      </a:r>
                      <a:endParaRPr lang="en-US" sz="1200" dirty="0"/>
                    </a:p>
                  </a:txBody>
                  <a:tcPr marL="0" marR="0" marT="0" marB="0" anchor="b"/>
                </a:tc>
              </a:tr>
              <a:tr h="319752">
                <a:tc>
                  <a:txBody>
                    <a:bodyPr/>
                    <a:lstStyle/>
                    <a:p>
                      <a:r>
                        <a:rPr lang="en-US" sz="1200" dirty="0"/>
                        <a:t>Applications Due </a:t>
                      </a:r>
                    </a:p>
                  </a:txBody>
                  <a:tcPr marL="0" marR="0" marT="0" marB="0" anchor="b"/>
                </a:tc>
                <a:tc>
                  <a:txBody>
                    <a:bodyPr/>
                    <a:lstStyle/>
                    <a:p>
                      <a:pPr algn="ctr"/>
                      <a:r>
                        <a:rPr lang="en-US" sz="1200" dirty="0" smtClean="0"/>
                        <a:t>10/16/12 </a:t>
                      </a:r>
                      <a:endParaRPr lang="en-US" sz="1200" dirty="0"/>
                    </a:p>
                  </a:txBody>
                  <a:tcPr marL="0" marR="0" marT="0" marB="0" anchor="b"/>
                </a:tc>
                <a:tc>
                  <a:txBody>
                    <a:bodyPr/>
                    <a:lstStyle/>
                    <a:p>
                      <a:pPr algn="ctr"/>
                      <a:r>
                        <a:rPr lang="en-US" sz="1200" dirty="0" smtClean="0"/>
                        <a:t>02/05/13 </a:t>
                      </a:r>
                      <a:endParaRPr lang="en-US" sz="1200" dirty="0"/>
                    </a:p>
                  </a:txBody>
                  <a:tcPr marL="0" marR="0" marT="0" marB="0" anchor="b"/>
                </a:tc>
                <a:tc>
                  <a:txBody>
                    <a:bodyPr/>
                    <a:lstStyle/>
                    <a:p>
                      <a:pPr algn="ctr"/>
                      <a:r>
                        <a:rPr lang="en-US" sz="1200" dirty="0" smtClean="0"/>
                        <a:t>TBD</a:t>
                      </a:r>
                      <a:endParaRPr lang="en-US" sz="1200" dirty="0"/>
                    </a:p>
                  </a:txBody>
                  <a:tcPr marL="0" marR="0" marT="0" marB="0" anchor="b"/>
                </a:tc>
              </a:tr>
              <a:tr h="358130">
                <a:tc>
                  <a:txBody>
                    <a:bodyPr/>
                    <a:lstStyle/>
                    <a:p>
                      <a:r>
                        <a:rPr lang="en-US" sz="1200" dirty="0"/>
                        <a:t>Award Notification </a:t>
                      </a:r>
                    </a:p>
                  </a:txBody>
                  <a:tcPr marL="0" marR="0" marT="0" marB="0" anchor="b"/>
                </a:tc>
                <a:tc>
                  <a:txBody>
                    <a:bodyPr/>
                    <a:lstStyle/>
                    <a:p>
                      <a:pPr algn="ctr"/>
                      <a:r>
                        <a:rPr lang="en-US" sz="1200" dirty="0" smtClean="0"/>
                        <a:t>~01/13</a:t>
                      </a:r>
                      <a:r>
                        <a:rPr lang="en-US" sz="1200" dirty="0"/>
                        <a:t>* </a:t>
                      </a:r>
                    </a:p>
                  </a:txBody>
                  <a:tcPr marL="0" marR="0" marT="0" marB="0" anchor="b"/>
                </a:tc>
                <a:tc>
                  <a:txBody>
                    <a:bodyPr/>
                    <a:lstStyle/>
                    <a:p>
                      <a:pPr algn="ctr"/>
                      <a:r>
                        <a:rPr lang="en-US" sz="1200" dirty="0" smtClean="0"/>
                        <a:t>~05/13</a:t>
                      </a:r>
                      <a:r>
                        <a:rPr lang="en-US" sz="1200" dirty="0"/>
                        <a:t>* </a:t>
                      </a:r>
                    </a:p>
                  </a:txBody>
                  <a:tcPr marL="0" marR="0" marT="0" marB="0" anchor="b"/>
                </a:tc>
                <a:tc>
                  <a:txBody>
                    <a:bodyPr/>
                    <a:lstStyle/>
                    <a:p>
                      <a:pPr algn="ctr"/>
                      <a:r>
                        <a:rPr lang="en-US" sz="1200" dirty="0" smtClean="0"/>
                        <a:t>TBD</a:t>
                      </a:r>
                      <a:endParaRPr lang="en-US" sz="1200" dirty="0"/>
                    </a:p>
                  </a:txBody>
                  <a:tcPr marL="0" marR="0" marT="0" marB="0" anchor="b"/>
                </a:tc>
              </a:tr>
              <a:tr h="298441">
                <a:tc>
                  <a:txBody>
                    <a:bodyPr/>
                    <a:lstStyle/>
                    <a:p>
                      <a:r>
                        <a:rPr lang="en-US" sz="1200" dirty="0"/>
                        <a:t>Grant Start Date </a:t>
                      </a:r>
                    </a:p>
                  </a:txBody>
                  <a:tcPr marL="0" marR="0" marT="0" marB="0" anchor="b"/>
                </a:tc>
                <a:tc>
                  <a:txBody>
                    <a:bodyPr/>
                    <a:lstStyle/>
                    <a:p>
                      <a:pPr algn="ctr"/>
                      <a:r>
                        <a:rPr lang="en-US" sz="1200" dirty="0" smtClean="0"/>
                        <a:t>~02/13</a:t>
                      </a:r>
                      <a:r>
                        <a:rPr lang="en-US" sz="1200" dirty="0"/>
                        <a:t>* </a:t>
                      </a:r>
                    </a:p>
                  </a:txBody>
                  <a:tcPr marL="0" marR="0" marT="0" marB="0" anchor="b"/>
                </a:tc>
                <a:tc>
                  <a:txBody>
                    <a:bodyPr/>
                    <a:lstStyle/>
                    <a:p>
                      <a:pPr algn="ctr"/>
                      <a:r>
                        <a:rPr lang="en-US" sz="1200" dirty="0" smtClean="0"/>
                        <a:t>~05/13</a:t>
                      </a:r>
                      <a:r>
                        <a:rPr lang="en-US" sz="1200" dirty="0"/>
                        <a:t>* </a:t>
                      </a:r>
                    </a:p>
                  </a:txBody>
                  <a:tcPr marL="0" marR="0" marT="0" marB="0" anchor="b"/>
                </a:tc>
                <a:tc>
                  <a:txBody>
                    <a:bodyPr/>
                    <a:lstStyle/>
                    <a:p>
                      <a:pPr algn="ctr"/>
                      <a:r>
                        <a:rPr lang="en-US" sz="1200" dirty="0" smtClean="0"/>
                        <a:t>TBD</a:t>
                      </a:r>
                      <a:endParaRPr lang="en-US" sz="1200" dirty="0"/>
                    </a:p>
                  </a:txBody>
                  <a:tcPr marL="0" marR="0" marT="0" marB="0" anchor="b"/>
                </a:tc>
              </a:tr>
              <a:tr h="179065">
                <a:tc rowSpan="2">
                  <a:txBody>
                    <a:bodyPr/>
                    <a:lstStyle/>
                    <a:p>
                      <a:endParaRPr lang="en-US" sz="1200" dirty="0"/>
                    </a:p>
                  </a:txBody>
                  <a:tcPr marL="0" marR="0" marT="0" marB="0" anchor="b"/>
                </a:tc>
                <a:tc gridSpan="3">
                  <a:txBody>
                    <a:bodyPr/>
                    <a:lstStyle/>
                    <a:p>
                      <a:pPr algn="ctr"/>
                      <a:r>
                        <a:rPr lang="en-US" sz="1200" dirty="0"/>
                        <a:t>Phase II </a:t>
                      </a:r>
                    </a:p>
                  </a:txBody>
                  <a:tcPr marL="0" marR="0" marT="0" marB="0" anchor="b"/>
                </a:tc>
                <a:tc hMerge="1">
                  <a:txBody>
                    <a:bodyPr/>
                    <a:lstStyle/>
                    <a:p>
                      <a:endParaRPr lang="en-US"/>
                    </a:p>
                  </a:txBody>
                  <a:tcPr/>
                </a:tc>
                <a:tc hMerge="1">
                  <a:txBody>
                    <a:bodyPr/>
                    <a:lstStyle/>
                    <a:p>
                      <a:endParaRPr lang="en-US"/>
                    </a:p>
                  </a:txBody>
                  <a:tcPr/>
                </a:tc>
              </a:tr>
              <a:tr h="284797">
                <a:tc vMerge="1">
                  <a:txBody>
                    <a:bodyPr/>
                    <a:lstStyle/>
                    <a:p>
                      <a:endParaRPr lang="en-US"/>
                    </a:p>
                  </a:txBody>
                  <a:tcPr/>
                </a:tc>
                <a:tc>
                  <a:txBody>
                    <a:bodyPr/>
                    <a:lstStyle/>
                    <a:p>
                      <a:pPr algn="ctr"/>
                      <a:r>
                        <a:rPr lang="en-US" sz="1200" dirty="0"/>
                        <a:t>Release 1</a:t>
                      </a:r>
                    </a:p>
                  </a:txBody>
                  <a:tcPr marL="0" marR="0" marT="0" marB="0" anchor="b"/>
                </a:tc>
                <a:tc>
                  <a:txBody>
                    <a:bodyPr/>
                    <a:lstStyle/>
                    <a:p>
                      <a:pPr algn="ctr"/>
                      <a:r>
                        <a:rPr lang="en-US" sz="1200" dirty="0"/>
                        <a:t>Release 2 </a:t>
                      </a:r>
                    </a:p>
                  </a:txBody>
                  <a:tcPr marL="0" marR="0" marT="0" marB="0" anchor="b"/>
                </a:tc>
                <a:tc>
                  <a:txBody>
                    <a:bodyPr/>
                    <a:lstStyle/>
                    <a:p>
                      <a:pPr algn="ctr"/>
                      <a:r>
                        <a:rPr lang="en-US" sz="1200" dirty="0"/>
                        <a:t>Release </a:t>
                      </a:r>
                      <a:r>
                        <a:rPr lang="en-US" sz="1200" dirty="0" smtClean="0"/>
                        <a:t>3</a:t>
                      </a:r>
                      <a:endParaRPr lang="en-US" sz="1200" dirty="0"/>
                    </a:p>
                  </a:txBody>
                  <a:tcPr marL="0" marR="0" marT="0" marB="0" anchor="b"/>
                </a:tc>
              </a:tr>
              <a:tr h="348319">
                <a:tc>
                  <a:txBody>
                    <a:bodyPr/>
                    <a:lstStyle/>
                    <a:p>
                      <a:r>
                        <a:rPr lang="en-US" sz="1200" dirty="0"/>
                        <a:t>FOA Issued </a:t>
                      </a:r>
                    </a:p>
                  </a:txBody>
                  <a:tcPr marL="0" marR="0" marT="0" marB="0" anchor="b"/>
                </a:tc>
                <a:tc>
                  <a:txBody>
                    <a:bodyPr/>
                    <a:lstStyle/>
                    <a:p>
                      <a:pPr algn="ctr"/>
                      <a:r>
                        <a:rPr lang="en-US" sz="1200" dirty="0" smtClean="0"/>
                        <a:t>10/22/12 </a:t>
                      </a:r>
                      <a:endParaRPr lang="en-US" sz="1200" dirty="0"/>
                    </a:p>
                  </a:txBody>
                  <a:tcPr marL="0" marR="0" marT="0" marB="0" anchor="b"/>
                </a:tc>
                <a:tc>
                  <a:txBody>
                    <a:bodyPr/>
                    <a:lstStyle/>
                    <a:p>
                      <a:pPr algn="ctr"/>
                      <a:r>
                        <a:rPr lang="en-US" sz="1200" dirty="0" smtClean="0"/>
                        <a:t>02/27/13 </a:t>
                      </a:r>
                      <a:endParaRPr lang="en-US" sz="1200" dirty="0"/>
                    </a:p>
                  </a:txBody>
                  <a:tcPr marL="0" marR="0" marT="0" marB="0" anchor="b"/>
                </a:tc>
                <a:tc>
                  <a:txBody>
                    <a:bodyPr/>
                    <a:lstStyle/>
                    <a:p>
                      <a:pPr algn="ctr"/>
                      <a:r>
                        <a:rPr lang="en-US" sz="1200" dirty="0" smtClean="0"/>
                        <a:t>07/15/13 </a:t>
                      </a:r>
                      <a:endParaRPr lang="en-US" sz="1200" dirty="0"/>
                    </a:p>
                  </a:txBody>
                  <a:tcPr marL="0" marR="0" marT="0" marB="0" anchor="b"/>
                </a:tc>
              </a:tr>
              <a:tr h="379729">
                <a:tc>
                  <a:txBody>
                    <a:bodyPr/>
                    <a:lstStyle/>
                    <a:p>
                      <a:r>
                        <a:rPr lang="en-US" sz="1200" dirty="0"/>
                        <a:t>Applications Due </a:t>
                      </a:r>
                    </a:p>
                  </a:txBody>
                  <a:tcPr marL="0" marR="0" marT="0" marB="0" anchor="b"/>
                </a:tc>
                <a:tc>
                  <a:txBody>
                    <a:bodyPr/>
                    <a:lstStyle/>
                    <a:p>
                      <a:pPr algn="ctr"/>
                      <a:r>
                        <a:rPr lang="en-US" sz="1200" dirty="0" smtClean="0"/>
                        <a:t>12/11/12 </a:t>
                      </a:r>
                      <a:endParaRPr lang="en-US" sz="1200" dirty="0"/>
                    </a:p>
                  </a:txBody>
                  <a:tcPr marL="0" marR="0" marT="0" marB="0" anchor="b"/>
                </a:tc>
                <a:tc>
                  <a:txBody>
                    <a:bodyPr/>
                    <a:lstStyle/>
                    <a:p>
                      <a:pPr algn="ctr"/>
                      <a:r>
                        <a:rPr lang="en-US" sz="1200" dirty="0" smtClean="0"/>
                        <a:t>04/17/13 </a:t>
                      </a:r>
                      <a:endParaRPr lang="en-US" sz="1200" dirty="0"/>
                    </a:p>
                  </a:txBody>
                  <a:tcPr marL="0" marR="0" marT="0" marB="0" anchor="b"/>
                </a:tc>
                <a:tc>
                  <a:txBody>
                    <a:bodyPr/>
                    <a:lstStyle/>
                    <a:p>
                      <a:pPr algn="ctr"/>
                      <a:r>
                        <a:rPr lang="en-US" sz="1200" dirty="0" smtClean="0"/>
                        <a:t>05/5/13 </a:t>
                      </a:r>
                      <a:endParaRPr lang="en-US" sz="1200" dirty="0"/>
                    </a:p>
                  </a:txBody>
                  <a:tcPr marL="0" marR="0" marT="0" marB="0" anchor="b"/>
                </a:tc>
              </a:tr>
              <a:tr h="379729">
                <a:tc>
                  <a:txBody>
                    <a:bodyPr/>
                    <a:lstStyle/>
                    <a:p>
                      <a:r>
                        <a:rPr lang="en-US" sz="1200" dirty="0"/>
                        <a:t>Award Notification </a:t>
                      </a:r>
                    </a:p>
                  </a:txBody>
                  <a:tcPr marL="0" marR="0" marT="0" marB="0" anchor="b"/>
                </a:tc>
                <a:tc>
                  <a:txBody>
                    <a:bodyPr/>
                    <a:lstStyle/>
                    <a:p>
                      <a:pPr algn="ctr"/>
                      <a:r>
                        <a:rPr lang="en-US" sz="1200" dirty="0" smtClean="0"/>
                        <a:t>~02/13</a:t>
                      </a:r>
                      <a:r>
                        <a:rPr lang="en-US" sz="1200" dirty="0"/>
                        <a:t>* </a:t>
                      </a:r>
                    </a:p>
                  </a:txBody>
                  <a:tcPr marL="0" marR="0" marT="0" marB="0" anchor="b"/>
                </a:tc>
                <a:tc>
                  <a:txBody>
                    <a:bodyPr/>
                    <a:lstStyle/>
                    <a:p>
                      <a:pPr algn="ctr"/>
                      <a:r>
                        <a:rPr lang="en-US" sz="1200" dirty="0" smtClean="0"/>
                        <a:t>~06/13</a:t>
                      </a:r>
                      <a:r>
                        <a:rPr lang="en-US" sz="1200" dirty="0"/>
                        <a:t>* </a:t>
                      </a:r>
                    </a:p>
                  </a:txBody>
                  <a:tcPr marL="0" marR="0" marT="0" marB="0" anchor="b"/>
                </a:tc>
                <a:tc>
                  <a:txBody>
                    <a:bodyPr/>
                    <a:lstStyle/>
                    <a:p>
                      <a:pPr algn="ctr"/>
                      <a:r>
                        <a:rPr lang="en-US" sz="1200" dirty="0" smtClean="0"/>
                        <a:t>~11/13</a:t>
                      </a:r>
                      <a:r>
                        <a:rPr lang="en-US" sz="1200" dirty="0"/>
                        <a:t>* </a:t>
                      </a:r>
                    </a:p>
                  </a:txBody>
                  <a:tcPr marL="0" marR="0" marT="0" marB="0" anchor="b"/>
                </a:tc>
              </a:tr>
              <a:tr h="379729">
                <a:tc>
                  <a:txBody>
                    <a:bodyPr/>
                    <a:lstStyle/>
                    <a:p>
                      <a:r>
                        <a:rPr lang="en-US" sz="1200" dirty="0"/>
                        <a:t>Grant Start Date </a:t>
                      </a:r>
                    </a:p>
                  </a:txBody>
                  <a:tcPr marL="0" marR="0" marT="0" marB="0" anchor="b"/>
                </a:tc>
                <a:tc>
                  <a:txBody>
                    <a:bodyPr/>
                    <a:lstStyle/>
                    <a:p>
                      <a:pPr algn="ctr"/>
                      <a:r>
                        <a:rPr lang="en-US" sz="1200" dirty="0" smtClean="0"/>
                        <a:t>~03/13</a:t>
                      </a:r>
                      <a:r>
                        <a:rPr lang="en-US" sz="1200" dirty="0"/>
                        <a:t>* </a:t>
                      </a:r>
                    </a:p>
                  </a:txBody>
                  <a:tcPr marL="0" marR="0" marT="0" marB="0" anchor="b"/>
                </a:tc>
                <a:tc>
                  <a:txBody>
                    <a:bodyPr/>
                    <a:lstStyle/>
                    <a:p>
                      <a:pPr algn="ctr"/>
                      <a:r>
                        <a:rPr lang="en-US" sz="1200" dirty="0" smtClean="0"/>
                        <a:t>~07/13</a:t>
                      </a:r>
                      <a:r>
                        <a:rPr lang="en-US" sz="1200" dirty="0"/>
                        <a:t>* </a:t>
                      </a:r>
                    </a:p>
                  </a:txBody>
                  <a:tcPr marL="0" marR="0" marT="0" marB="0" anchor="b"/>
                </a:tc>
                <a:tc>
                  <a:txBody>
                    <a:bodyPr/>
                    <a:lstStyle/>
                    <a:p>
                      <a:pPr algn="ctr"/>
                      <a:r>
                        <a:rPr lang="en-US" sz="1200" dirty="0" smtClean="0"/>
                        <a:t>~12/13</a:t>
                      </a:r>
                      <a:r>
                        <a:rPr lang="en-US" sz="1200" dirty="0"/>
                        <a:t>* </a:t>
                      </a:r>
                    </a:p>
                  </a:txBody>
                  <a:tcPr marL="0" marR="0" marT="0" marB="0" anchor="b"/>
                </a:tc>
              </a:tr>
            </a:tbl>
          </a:graphicData>
        </a:graphic>
      </p:graphicFrame>
      <p:sp>
        <p:nvSpPr>
          <p:cNvPr id="5" name="TextBox 4"/>
          <p:cNvSpPr txBox="1"/>
          <p:nvPr/>
        </p:nvSpPr>
        <p:spPr>
          <a:xfrm>
            <a:off x="685800" y="1905000"/>
            <a:ext cx="2879763" cy="300608"/>
          </a:xfrm>
          <a:prstGeom prst="rect">
            <a:avLst/>
          </a:prstGeom>
          <a:noFill/>
        </p:spPr>
        <p:txBody>
          <a:bodyPr wrap="none" rtlCol="0">
            <a:spAutoFit/>
          </a:bodyPr>
          <a:lstStyle/>
          <a:p>
            <a:r>
              <a:rPr lang="en-US" sz="2000" b="1" dirty="0" smtClean="0"/>
              <a:t>Fiscal Year 2013 Schedule</a:t>
            </a:r>
            <a:endParaRPr lang="en-US" sz="2000" b="1" dirty="0"/>
          </a:p>
        </p:txBody>
      </p:sp>
      <p:sp>
        <p:nvSpPr>
          <p:cNvPr id="8" name="AutoShape 2" descr="http://www.a123systems.com/Collateral/Images/English-US/hammaker_s.bmp"/>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TextBox 10"/>
          <p:cNvSpPr txBox="1"/>
          <p:nvPr/>
        </p:nvSpPr>
        <p:spPr>
          <a:xfrm>
            <a:off x="4191000" y="1143000"/>
            <a:ext cx="4572000" cy="5509200"/>
          </a:xfrm>
          <a:prstGeom prst="rect">
            <a:avLst/>
          </a:prstGeom>
          <a:noFill/>
        </p:spPr>
        <p:txBody>
          <a:bodyPr wrap="square" rtlCol="0">
            <a:spAutoFit/>
          </a:bodyPr>
          <a:lstStyle/>
          <a:p>
            <a:pPr marL="285750" indent="-285750">
              <a:buFont typeface="Arial" pitchFamily="34" charset="0"/>
              <a:buChar char="•"/>
            </a:pPr>
            <a:r>
              <a:rPr lang="en-US" sz="1600" b="1" dirty="0" smtClean="0"/>
              <a:t>A123 Systems, </a:t>
            </a:r>
            <a:r>
              <a:rPr lang="en-US" sz="1600" dirty="0" smtClean="0"/>
              <a:t>2003 SBIR Phase I grantee, developed </a:t>
            </a:r>
            <a:r>
              <a:rPr lang="en-US" sz="1600" i="1" dirty="0" smtClean="0"/>
              <a:t>Advanced Li-Ion Batteries. </a:t>
            </a:r>
            <a:r>
              <a:rPr lang="en-US" sz="1600" dirty="0" smtClean="0"/>
              <a:t>By the time of the 2006 DOE survey, it already had sales 35 times greater that the DOE investment. Early sales were  for cordless power tool batteries; now the batteries are in hybrid vehicles.</a:t>
            </a:r>
            <a:r>
              <a:rPr lang="en-US" sz="1600" b="1" dirty="0" smtClean="0"/>
              <a:t> </a:t>
            </a:r>
          </a:p>
          <a:p>
            <a:pPr marL="285750" indent="-285750"/>
            <a:endParaRPr lang="en-US" sz="1600" b="1" dirty="0" smtClean="0"/>
          </a:p>
          <a:p>
            <a:pPr marL="285750" indent="-285750"/>
            <a:endParaRPr lang="en-US" sz="1600" b="1" dirty="0" smtClean="0"/>
          </a:p>
          <a:p>
            <a:pPr marL="285750" indent="-285750"/>
            <a:r>
              <a:rPr lang="en-US" sz="1600" b="1" dirty="0" smtClean="0"/>
              <a:t>“Beyond SBIR”</a:t>
            </a:r>
          </a:p>
          <a:p>
            <a:pPr marL="285750" indent="-285750"/>
            <a:endParaRPr lang="en-US" sz="1600" b="1" dirty="0" smtClean="0"/>
          </a:p>
          <a:p>
            <a:pPr marL="285750" indent="-285750">
              <a:buFont typeface="Arial" pitchFamily="34" charset="0"/>
              <a:buChar char="•"/>
            </a:pPr>
            <a:r>
              <a:rPr lang="en-US" sz="1600" dirty="0" smtClean="0"/>
              <a:t>EERE supports the </a:t>
            </a:r>
            <a:r>
              <a:rPr lang="en-US" sz="1600" b="1" dirty="0" smtClean="0"/>
              <a:t>Clean Energy Alliance </a:t>
            </a:r>
            <a:r>
              <a:rPr lang="en-US" sz="1600" dirty="0" smtClean="0"/>
              <a:t>to link small businesses with incubators and facilitate commercialization. </a:t>
            </a:r>
            <a:r>
              <a:rPr lang="en-US" sz="1600" b="1" dirty="0" err="1" smtClean="0"/>
              <a:t>LoadIQ</a:t>
            </a:r>
            <a:r>
              <a:rPr lang="en-US" sz="1600" b="1" dirty="0" smtClean="0"/>
              <a:t>, </a:t>
            </a:r>
            <a:r>
              <a:rPr lang="en-US" sz="1600" dirty="0" smtClean="0"/>
              <a:t>2012 SBIR Phase I grantee, developed </a:t>
            </a:r>
            <a:r>
              <a:rPr lang="en-US" sz="1600" i="1" dirty="0" smtClean="0"/>
              <a:t>Utility Accountant </a:t>
            </a:r>
            <a:r>
              <a:rPr lang="en-US" sz="1600" dirty="0" smtClean="0"/>
              <a:t>technology, which enables consumers to see their energy use itemized in real time and reduce their energy costs</a:t>
            </a:r>
            <a:r>
              <a:rPr lang="en-US" sz="1600" b="1" dirty="0" smtClean="0"/>
              <a:t>. </a:t>
            </a:r>
            <a:r>
              <a:rPr lang="en-US" sz="1600" dirty="0" smtClean="0"/>
              <a:t>Recently raised $1.1M from public and private sector sources and landed pre-purchase commercial trials for a food service company.</a:t>
            </a:r>
          </a:p>
          <a:p>
            <a:r>
              <a:rPr lang="en-US" sz="1600" dirty="0" smtClean="0"/>
              <a:t> </a:t>
            </a:r>
          </a:p>
          <a:p>
            <a:endParaRPr lang="en-US" sz="1600" dirty="0"/>
          </a:p>
        </p:txBody>
      </p:sp>
      <p:sp>
        <p:nvSpPr>
          <p:cNvPr id="17" name="TextBox 16"/>
          <p:cNvSpPr txBox="1"/>
          <p:nvPr/>
        </p:nvSpPr>
        <p:spPr>
          <a:xfrm>
            <a:off x="4191000" y="762000"/>
            <a:ext cx="1596271" cy="369332"/>
          </a:xfrm>
          <a:prstGeom prst="rect">
            <a:avLst/>
          </a:prstGeom>
          <a:noFill/>
        </p:spPr>
        <p:txBody>
          <a:bodyPr wrap="none" rtlCol="0">
            <a:spAutoFit/>
          </a:bodyPr>
          <a:lstStyle/>
          <a:p>
            <a:r>
              <a:rPr lang="en-US" u="sng" dirty="0" smtClean="0"/>
              <a:t>Success Stories</a:t>
            </a:r>
            <a:endParaRPr lang="en-US" u="sng" dirty="0"/>
          </a:p>
        </p:txBody>
      </p:sp>
      <p:pic>
        <p:nvPicPr>
          <p:cNvPr id="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3096255"/>
            <a:ext cx="1254279" cy="485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609600"/>
            <a:ext cx="1204913" cy="626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84151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88160" y="2260208"/>
            <a:ext cx="4612440" cy="3454792"/>
          </a:xfrm>
          <a:prstGeom prst="rect">
            <a:avLst/>
          </a:prstGeom>
          <a:noFill/>
          <a:ln>
            <a:noFill/>
          </a:ln>
        </p:spPr>
        <p:txBody>
          <a:bodyPr wrap="square" rtlCol="0">
            <a:spAutoFit/>
          </a:bodyPr>
          <a:lstStyle/>
          <a:p>
            <a:pPr fontAlgn="base">
              <a:spcBef>
                <a:spcPct val="20000"/>
              </a:spcBef>
              <a:spcAft>
                <a:spcPct val="0"/>
              </a:spcAft>
              <a:defRPr/>
            </a:pPr>
            <a:r>
              <a:rPr lang="en-US" b="1" dirty="0" smtClean="0"/>
              <a:t>Highlights:</a:t>
            </a:r>
            <a:endParaRPr lang="en-US" b="1" dirty="0"/>
          </a:p>
          <a:p>
            <a:pPr marL="171450" indent="-171450">
              <a:buFont typeface="Arial" pitchFamily="34" charset="0"/>
              <a:buChar char="•"/>
              <a:defRPr/>
            </a:pPr>
            <a:r>
              <a:rPr lang="en-US" dirty="0" smtClean="0"/>
              <a:t>Competitively selected 5 ecosystems that include 80</a:t>
            </a:r>
            <a:r>
              <a:rPr lang="en-US" dirty="0"/>
              <a:t>+ partners and client companies</a:t>
            </a:r>
          </a:p>
          <a:p>
            <a:pPr marL="171450" indent="-171450">
              <a:buFont typeface="Arial" pitchFamily="34" charset="0"/>
              <a:buChar char="•"/>
              <a:defRPr/>
            </a:pPr>
            <a:r>
              <a:rPr lang="en-US" dirty="0" smtClean="0"/>
              <a:t>~$30,000,000 </a:t>
            </a:r>
            <a:r>
              <a:rPr lang="en-US" dirty="0"/>
              <a:t>in private-sector </a:t>
            </a:r>
            <a:r>
              <a:rPr lang="en-US" dirty="0" smtClean="0"/>
              <a:t>funding, &gt;$</a:t>
            </a:r>
            <a:r>
              <a:rPr lang="en-US" dirty="0"/>
              <a:t>3,000,000 in additional federal </a:t>
            </a:r>
            <a:r>
              <a:rPr lang="en-US" dirty="0" smtClean="0"/>
              <a:t>funding, &gt;25 </a:t>
            </a:r>
            <a:r>
              <a:rPr lang="en-US" dirty="0"/>
              <a:t>start-up </a:t>
            </a:r>
            <a:r>
              <a:rPr lang="en-US" dirty="0" smtClean="0"/>
              <a:t>companies; examples:</a:t>
            </a:r>
          </a:p>
          <a:p>
            <a:pPr marL="628650" lvl="1" indent="-171450">
              <a:spcAft>
                <a:spcPts val="300"/>
              </a:spcAft>
              <a:buFont typeface="Arial" pitchFamily="34" charset="0"/>
              <a:buChar char="•"/>
              <a:defRPr/>
            </a:pPr>
            <a:r>
              <a:rPr lang="en-US" b="1" dirty="0" err="1" smtClean="0"/>
              <a:t>FirstFuel</a:t>
            </a:r>
            <a:r>
              <a:rPr lang="en-US" b="1" dirty="0" smtClean="0"/>
              <a:t> Software </a:t>
            </a:r>
            <a:r>
              <a:rPr lang="en-US" dirty="0" smtClean="0"/>
              <a:t>raised &gt;$12M in venture capital to develop remote building energy audit business</a:t>
            </a:r>
          </a:p>
          <a:p>
            <a:pPr marL="628650" lvl="1" indent="-171450">
              <a:spcAft>
                <a:spcPts val="300"/>
              </a:spcAft>
              <a:buFont typeface="Arial" pitchFamily="34" charset="0"/>
              <a:buChar char="•"/>
              <a:defRPr/>
            </a:pPr>
            <a:r>
              <a:rPr lang="en-US" b="1" dirty="0" smtClean="0"/>
              <a:t>Clean Urban Energy </a:t>
            </a:r>
            <a:r>
              <a:rPr lang="en-US" dirty="0" smtClean="0"/>
              <a:t>raised &gt;$7M to incorporate building energy use into its smart grid software</a:t>
            </a:r>
          </a:p>
        </p:txBody>
      </p:sp>
      <p:sp>
        <p:nvSpPr>
          <p:cNvPr id="13" name="TextBox 12"/>
          <p:cNvSpPr txBox="1"/>
          <p:nvPr/>
        </p:nvSpPr>
        <p:spPr>
          <a:xfrm>
            <a:off x="223356" y="1085417"/>
            <a:ext cx="8767681" cy="584775"/>
          </a:xfrm>
          <a:prstGeom prst="rect">
            <a:avLst/>
          </a:prstGeom>
          <a:noFill/>
          <a:ln>
            <a:noFill/>
          </a:ln>
        </p:spPr>
        <p:txBody>
          <a:bodyPr wrap="square" rtlCol="0">
            <a:spAutoFit/>
          </a:bodyPr>
          <a:lstStyle/>
          <a:p>
            <a:pPr algn="ctr"/>
            <a:r>
              <a:rPr lang="en-US" sz="1600" b="1" dirty="0" smtClean="0">
                <a:solidFill>
                  <a:schemeClr val="accent4"/>
                </a:solidFill>
              </a:rPr>
              <a:t>Enabling business mentoring, entrepreneurial fellowships, and business </a:t>
            </a:r>
            <a:r>
              <a:rPr lang="en-US" sz="1600" b="1" dirty="0">
                <a:solidFill>
                  <a:schemeClr val="accent4"/>
                </a:solidFill>
              </a:rPr>
              <a:t>plan </a:t>
            </a:r>
            <a:r>
              <a:rPr lang="en-US" sz="1600" b="1" dirty="0" smtClean="0">
                <a:solidFill>
                  <a:schemeClr val="accent4"/>
                </a:solidFill>
              </a:rPr>
              <a:t>competitions to </a:t>
            </a:r>
            <a:r>
              <a:rPr lang="en-US" sz="1600" b="1" dirty="0">
                <a:solidFill>
                  <a:schemeClr val="accent4"/>
                </a:solidFill>
              </a:rPr>
              <a:t>accelerate the movement of </a:t>
            </a:r>
            <a:r>
              <a:rPr lang="en-US" sz="1600" b="1" dirty="0" smtClean="0">
                <a:solidFill>
                  <a:schemeClr val="accent4"/>
                </a:solidFill>
              </a:rPr>
              <a:t>innovative </a:t>
            </a:r>
            <a:r>
              <a:rPr lang="en-US" sz="1600" b="1" dirty="0">
                <a:solidFill>
                  <a:schemeClr val="accent4"/>
                </a:solidFill>
              </a:rPr>
              <a:t>efficiency and renewable technologies </a:t>
            </a:r>
            <a:r>
              <a:rPr lang="en-US" sz="1600" b="1" dirty="0" smtClean="0">
                <a:solidFill>
                  <a:schemeClr val="accent4"/>
                </a:solidFill>
              </a:rPr>
              <a:t>to </a:t>
            </a:r>
            <a:r>
              <a:rPr lang="en-US" sz="1600" b="1" dirty="0">
                <a:solidFill>
                  <a:schemeClr val="accent4"/>
                </a:solidFill>
              </a:rPr>
              <a:t>the </a:t>
            </a:r>
            <a:r>
              <a:rPr lang="en-US" sz="1600" b="1" dirty="0" smtClean="0">
                <a:solidFill>
                  <a:schemeClr val="accent4"/>
                </a:solidFill>
              </a:rPr>
              <a:t>marketplace</a:t>
            </a:r>
            <a:endParaRPr lang="en-US" sz="1600" dirty="0" smtClean="0"/>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8296" t="11691" r="6971" b="11682"/>
          <a:stretch/>
        </p:blipFill>
        <p:spPr>
          <a:xfrm>
            <a:off x="4800600" y="2687193"/>
            <a:ext cx="4114800" cy="2875407"/>
          </a:xfrm>
          <a:prstGeom prst="rect">
            <a:avLst/>
          </a:prstGeom>
        </p:spPr>
      </p:pic>
      <p:sp>
        <p:nvSpPr>
          <p:cNvPr id="19" name="TextBox 18"/>
          <p:cNvSpPr txBox="1"/>
          <p:nvPr/>
        </p:nvSpPr>
        <p:spPr>
          <a:xfrm>
            <a:off x="5079008" y="2292350"/>
            <a:ext cx="3557984" cy="450850"/>
          </a:xfrm>
          <a:prstGeom prst="rect">
            <a:avLst/>
          </a:prstGeom>
        </p:spPr>
        <p:txBody>
          <a:bodyPr vert="horz" wrap="none" lIns="91440" tIns="45720" rIns="91440" bIns="45720" rtlCol="0" anchor="t">
            <a:normAutofit/>
          </a:bodyPr>
          <a:lstStyle/>
          <a:p>
            <a:pPr algn="ctr"/>
            <a:r>
              <a:rPr lang="en-US" sz="1100" b="1" dirty="0" smtClean="0">
                <a:ea typeface="Calibri"/>
                <a:cs typeface="Times New Roman"/>
              </a:rPr>
              <a:t>Five </a:t>
            </a:r>
            <a:r>
              <a:rPr lang="en-US" sz="1100" b="1" dirty="0">
                <a:ea typeface="Calibri"/>
                <a:cs typeface="Times New Roman"/>
              </a:rPr>
              <a:t>3-Year Regional Projects Awarded in 2010 </a:t>
            </a:r>
            <a:r>
              <a:rPr lang="en-US" sz="1100" b="1" dirty="0" smtClean="0">
                <a:ea typeface="Calibri"/>
                <a:cs typeface="Times New Roman"/>
              </a:rPr>
              <a:t>  </a:t>
            </a:r>
          </a:p>
          <a:p>
            <a:pPr algn="ctr"/>
            <a:r>
              <a:rPr lang="en-US" sz="1100" b="1" dirty="0" smtClean="0">
                <a:ea typeface="Calibri"/>
                <a:cs typeface="Times New Roman"/>
              </a:rPr>
              <a:t>Total DOE Funding: $5,240,641</a:t>
            </a:r>
          </a:p>
          <a:p>
            <a:endParaRPr kumimoji="0" lang="en-US" sz="1100" b="1" i="0" u="none" strike="noStrike" kern="1200" cap="none" spc="0" normalizeH="0" baseline="0" noProof="0" dirty="0" smtClean="0">
              <a:ln>
                <a:noFill/>
              </a:ln>
              <a:solidFill>
                <a:srgbClr val="FFFFFF"/>
              </a:solidFill>
              <a:effectLst/>
              <a:uLnTx/>
              <a:uFillTx/>
              <a:latin typeface="Arial Narrow"/>
              <a:cs typeface="Arial Narrow"/>
            </a:endParaRPr>
          </a:p>
          <a:p>
            <a:pPr marL="0" marR="0" indent="0" defTabSz="457200" rtl="0" eaLnBrk="1" fontAlgn="auto" latinLnBrk="0" hangingPunct="1">
              <a:lnSpc>
                <a:spcPct val="100000"/>
              </a:lnSpc>
              <a:spcBef>
                <a:spcPct val="20000"/>
              </a:spcBef>
              <a:spcAft>
                <a:spcPts val="0"/>
              </a:spcAft>
              <a:buClrTx/>
              <a:buSzTx/>
              <a:buFont typeface="Arial"/>
              <a:buNone/>
              <a:tabLst/>
            </a:pPr>
            <a:endParaRPr kumimoji="0" lang="en-US" sz="1100" b="1" i="0" u="none" strike="noStrike" kern="1200" cap="none" spc="0" normalizeH="0" baseline="0" noProof="0" dirty="0" smtClean="0">
              <a:ln>
                <a:noFill/>
              </a:ln>
              <a:solidFill>
                <a:srgbClr val="FFFFFF"/>
              </a:solidFill>
              <a:effectLst/>
              <a:uLnTx/>
              <a:uFillTx/>
              <a:latin typeface="Arial Narrow"/>
              <a:cs typeface="Arial Narrow"/>
            </a:endParaRPr>
          </a:p>
        </p:txBody>
      </p:sp>
      <p:sp>
        <p:nvSpPr>
          <p:cNvPr id="2" name="Rounded Rectangle 1"/>
          <p:cNvSpPr/>
          <p:nvPr/>
        </p:nvSpPr>
        <p:spPr>
          <a:xfrm>
            <a:off x="172555" y="1034617"/>
            <a:ext cx="8818481" cy="765821"/>
          </a:xfrm>
          <a:prstGeom prst="roundRect">
            <a:avLst/>
          </a:prstGeom>
          <a:noFill/>
          <a:ln w="19050">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457200" y="0"/>
            <a:ext cx="8229600" cy="81272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500" b="1" kern="1200">
                <a:solidFill>
                  <a:srgbClr val="4C4C4C"/>
                </a:solidFill>
                <a:latin typeface="Arial"/>
                <a:ea typeface="+mj-ea"/>
                <a:cs typeface="Arial"/>
              </a:defRPr>
            </a:lvl1pPr>
          </a:lstStyle>
          <a:p>
            <a:r>
              <a:rPr lang="en-US" sz="2800" dirty="0">
                <a:solidFill>
                  <a:schemeClr val="tx1"/>
                </a:solidFill>
              </a:rPr>
              <a:t>Innovation Ecosystem </a:t>
            </a:r>
            <a:r>
              <a:rPr lang="en-US" sz="2800" dirty="0" smtClean="0">
                <a:solidFill>
                  <a:schemeClr val="tx1"/>
                </a:solidFill>
              </a:rPr>
              <a:t>Initiative</a:t>
            </a:r>
            <a:endParaRPr lang="en-US" dirty="0">
              <a:solidFill>
                <a:schemeClr val="tx1"/>
              </a:solidFill>
            </a:endParaRPr>
          </a:p>
        </p:txBody>
      </p:sp>
    </p:spTree>
    <p:extLst>
      <p:ext uri="{BB962C8B-B14F-4D97-AF65-F5344CB8AC3E}">
        <p14:creationId xmlns:p14="http://schemas.microsoft.com/office/powerpoint/2010/main" val="4616065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43506" y="914400"/>
            <a:ext cx="8677705" cy="769441"/>
          </a:xfrm>
          <a:prstGeom prst="rect">
            <a:avLst/>
          </a:prstGeom>
          <a:solidFill>
            <a:schemeClr val="bg1"/>
          </a:solidFill>
          <a:ln>
            <a:noFill/>
          </a:ln>
        </p:spPr>
        <p:txBody>
          <a:bodyPr vert="horz" wrap="square" lIns="91440" tIns="45720" rIns="91440" bIns="45720" rtlCol="0">
            <a:spAutoFit/>
          </a:bodyPr>
          <a:lstStyle>
            <a:lvl1pPr indent="0">
              <a:spcBef>
                <a:spcPct val="20000"/>
              </a:spcBef>
              <a:buFont typeface="Arial"/>
              <a:buNone/>
              <a:defRPr sz="1200" b="1">
                <a:solidFill>
                  <a:schemeClr val="accent4"/>
                </a:solidFill>
              </a:defRPr>
            </a:lvl1pPr>
            <a:lvl2pPr marL="742950" indent="-285750">
              <a:spcBef>
                <a:spcPct val="20000"/>
              </a:spcBef>
              <a:buFont typeface="Arial"/>
              <a:buChar char="–"/>
              <a:defRPr sz="2000"/>
            </a:lvl2pPr>
            <a:lvl3pPr marL="1143000" indent="-228600">
              <a:spcBef>
                <a:spcPct val="20000"/>
              </a:spcBef>
              <a:buFont typeface="Arial"/>
              <a:buChar char="•"/>
            </a:lvl3pPr>
            <a:lvl4pPr marL="1600200" indent="-228600">
              <a:spcBef>
                <a:spcPct val="20000"/>
              </a:spcBef>
              <a:buFont typeface="Arial"/>
              <a:buChar char="–"/>
            </a:lvl4pPr>
            <a:lvl5pPr marL="2057400" indent="-228600">
              <a:spcBef>
                <a:spcPct val="20000"/>
              </a:spcBef>
              <a:buFont typeface="Arial"/>
              <a:buChar cha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algn="ctr"/>
            <a:r>
              <a:rPr lang="en-US" sz="2000" dirty="0" smtClean="0"/>
              <a:t>Part </a:t>
            </a:r>
            <a:r>
              <a:rPr lang="en-US" sz="2000" dirty="0"/>
              <a:t>of the White </a:t>
            </a:r>
            <a:r>
              <a:rPr lang="en-US" sz="2000" dirty="0" smtClean="0"/>
              <a:t>House </a:t>
            </a:r>
            <a:r>
              <a:rPr lang="en-US" sz="2000" dirty="0"/>
              <a:t>Startup America initiative to celebrate, inspire, and accelerate </a:t>
            </a:r>
            <a:r>
              <a:rPr lang="en-US" sz="2000" dirty="0" smtClean="0"/>
              <a:t>entrepreneurship </a:t>
            </a:r>
            <a:r>
              <a:rPr lang="en-US" sz="2000" dirty="0"/>
              <a:t>throughout the </a:t>
            </a:r>
            <a:r>
              <a:rPr lang="en-US" sz="2000" dirty="0" smtClean="0"/>
              <a:t>nation </a:t>
            </a:r>
            <a:r>
              <a:rPr lang="en-US" sz="2400" dirty="0"/>
              <a:t> </a:t>
            </a:r>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l="6993" t="13434" r="7525" b="11455"/>
          <a:stretch/>
        </p:blipFill>
        <p:spPr>
          <a:xfrm>
            <a:off x="4953000" y="3429000"/>
            <a:ext cx="3835400" cy="2604127"/>
          </a:xfrm>
          <a:prstGeom prst="rect">
            <a:avLst/>
          </a:prstGeom>
        </p:spPr>
      </p:pic>
      <p:sp>
        <p:nvSpPr>
          <p:cNvPr id="17" name="TextBox 16"/>
          <p:cNvSpPr txBox="1"/>
          <p:nvPr/>
        </p:nvSpPr>
        <p:spPr>
          <a:xfrm>
            <a:off x="5105400" y="3026658"/>
            <a:ext cx="3613960" cy="630942"/>
          </a:xfrm>
          <a:prstGeom prst="rect">
            <a:avLst/>
          </a:prstGeom>
        </p:spPr>
        <p:txBody>
          <a:bodyPr vert="horz" wrap="square" lIns="91440" tIns="45720" rIns="91440" bIns="45720" rtlCol="0">
            <a:spAutoFit/>
          </a:bodyPr>
          <a:lstStyle/>
          <a:p>
            <a:pPr algn="ctr"/>
            <a:r>
              <a:rPr lang="en-US" sz="1200" b="1" dirty="0" smtClean="0"/>
              <a:t>Six 3-Year Regional </a:t>
            </a:r>
            <a:r>
              <a:rPr lang="en-US" sz="1200" b="1" dirty="0"/>
              <a:t>Student </a:t>
            </a:r>
            <a:r>
              <a:rPr lang="en-US" sz="1200" b="1" dirty="0" smtClean="0"/>
              <a:t>Competitions              </a:t>
            </a:r>
          </a:p>
          <a:p>
            <a:pPr algn="ctr"/>
            <a:r>
              <a:rPr lang="en-US" sz="1200" b="1" dirty="0" smtClean="0"/>
              <a:t>Total  DOE Funding  $</a:t>
            </a:r>
            <a:r>
              <a:rPr lang="en-US" sz="1200" b="1" dirty="0"/>
              <a:t>2,160,000 </a:t>
            </a:r>
          </a:p>
          <a:p>
            <a:endParaRPr lang="en-US" sz="1100" b="1" i="1" dirty="0" smtClean="0">
              <a:solidFill>
                <a:schemeClr val="accent1"/>
              </a:solidFill>
            </a:endParaRPr>
          </a:p>
        </p:txBody>
      </p:sp>
      <p:sp>
        <p:nvSpPr>
          <p:cNvPr id="18" name="Rounded Rectangle 17"/>
          <p:cNvSpPr/>
          <p:nvPr/>
        </p:nvSpPr>
        <p:spPr>
          <a:xfrm>
            <a:off x="173119" y="838200"/>
            <a:ext cx="8818481" cy="914400"/>
          </a:xfrm>
          <a:prstGeom prst="roundRect">
            <a:avLst/>
          </a:prstGeom>
          <a:noFill/>
          <a:ln w="19050">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457200" y="0"/>
            <a:ext cx="8229600" cy="812725"/>
          </a:xfrm>
          <a:prstGeom prst="rect">
            <a:avLst/>
          </a:prstGeom>
        </p:spPr>
        <p:txBody>
          <a:bodyPr vert="horz" lIns="91440" tIns="45720" rIns="91440" bIns="45720" rtlCol="0" anchor="ctr">
            <a:normAutofit fontScale="92500"/>
          </a:bodyPr>
          <a:lstStyle>
            <a:lvl1pPr algn="l" defTabSz="457200" rtl="0" eaLnBrk="1" latinLnBrk="0" hangingPunct="1">
              <a:spcBef>
                <a:spcPct val="0"/>
              </a:spcBef>
              <a:buNone/>
              <a:defRPr sz="2500" b="1" kern="1200">
                <a:solidFill>
                  <a:srgbClr val="4C4C4C"/>
                </a:solidFill>
                <a:latin typeface="Arial"/>
                <a:ea typeface="+mj-ea"/>
                <a:cs typeface="Arial"/>
              </a:defRPr>
            </a:lvl1pPr>
          </a:lstStyle>
          <a:p>
            <a:r>
              <a:rPr lang="en-US" sz="2800" dirty="0"/>
              <a:t>National Clean Energy Business Plan Competition</a:t>
            </a:r>
            <a:endParaRPr lang="en-US" dirty="0"/>
          </a:p>
        </p:txBody>
      </p:sp>
      <p:sp>
        <p:nvSpPr>
          <p:cNvPr id="2" name="TextBox 1"/>
          <p:cNvSpPr txBox="1"/>
          <p:nvPr/>
        </p:nvSpPr>
        <p:spPr>
          <a:xfrm>
            <a:off x="381000" y="2743200"/>
            <a:ext cx="4495800" cy="3447098"/>
          </a:xfrm>
          <a:prstGeom prst="rect">
            <a:avLst/>
          </a:prstGeom>
          <a:noFill/>
        </p:spPr>
        <p:txBody>
          <a:bodyPr wrap="square" rtlCol="0">
            <a:spAutoFit/>
          </a:bodyPr>
          <a:lstStyle/>
          <a:p>
            <a:pPr>
              <a:defRPr/>
            </a:pPr>
            <a:endParaRPr lang="en-US" b="1" dirty="0" smtClean="0"/>
          </a:p>
          <a:p>
            <a:pPr>
              <a:defRPr/>
            </a:pPr>
            <a:endParaRPr lang="en-US" b="1" dirty="0"/>
          </a:p>
          <a:p>
            <a:pPr>
              <a:defRPr/>
            </a:pPr>
            <a:r>
              <a:rPr lang="en-US" b="1" dirty="0" smtClean="0"/>
              <a:t>Progress </a:t>
            </a:r>
            <a:r>
              <a:rPr lang="en-US" b="1" dirty="0"/>
              <a:t>&amp; Plans</a:t>
            </a:r>
            <a:r>
              <a:rPr lang="en-US" b="1" dirty="0" smtClean="0"/>
              <a:t>:</a:t>
            </a:r>
          </a:p>
          <a:p>
            <a:pPr marL="171450" indent="-171450">
              <a:buFont typeface="Arial" pitchFamily="34" charset="0"/>
              <a:buChar char="•"/>
              <a:defRPr/>
            </a:pPr>
            <a:r>
              <a:rPr lang="en-US" sz="1400" dirty="0" smtClean="0"/>
              <a:t>More </a:t>
            </a:r>
            <a:r>
              <a:rPr lang="en-US" sz="1400" dirty="0"/>
              <a:t>than 275 student teams competed in the </a:t>
            </a:r>
            <a:r>
              <a:rPr lang="en-US" sz="1400" dirty="0" smtClean="0"/>
              <a:t>6 regional competitions.</a:t>
            </a:r>
            <a:endParaRPr lang="en-US" sz="1400" dirty="0"/>
          </a:p>
          <a:p>
            <a:pPr marL="171450" indent="-171450">
              <a:spcAft>
                <a:spcPts val="300"/>
              </a:spcAft>
              <a:buFont typeface="Arial" pitchFamily="34" charset="0"/>
              <a:buChar char="•"/>
              <a:defRPr/>
            </a:pPr>
            <a:r>
              <a:rPr lang="en-US" sz="1400" dirty="0"/>
              <a:t>The winner from each of </a:t>
            </a:r>
            <a:r>
              <a:rPr lang="en-US" sz="1400" dirty="0" smtClean="0"/>
              <a:t>those </a:t>
            </a:r>
            <a:r>
              <a:rPr lang="en-US" sz="1400" dirty="0"/>
              <a:t>competitions received $100,000 in DOE prize </a:t>
            </a:r>
            <a:r>
              <a:rPr lang="en-US" sz="1400" dirty="0" smtClean="0"/>
              <a:t>money. </a:t>
            </a:r>
            <a:endParaRPr lang="en-US" sz="1400" dirty="0"/>
          </a:p>
          <a:p>
            <a:pPr marL="171450" indent="-171450">
              <a:spcAft>
                <a:spcPts val="300"/>
              </a:spcAft>
              <a:buFont typeface="Arial" pitchFamily="34" charset="0"/>
              <a:buChar char="•"/>
              <a:defRPr/>
            </a:pPr>
            <a:r>
              <a:rPr lang="en-US" sz="1400" dirty="0"/>
              <a:t>Participating teams have raised more than $800,000 of follow-on funding since </a:t>
            </a:r>
            <a:r>
              <a:rPr lang="en-US" sz="1400" dirty="0" smtClean="0"/>
              <a:t>March 2012.</a:t>
            </a:r>
            <a:endParaRPr lang="en-US" sz="1400" dirty="0"/>
          </a:p>
          <a:p>
            <a:pPr marL="171450" indent="-171450">
              <a:spcAft>
                <a:spcPts val="300"/>
              </a:spcAft>
              <a:buFont typeface="Arial" pitchFamily="34" charset="0"/>
              <a:buChar char="•"/>
              <a:defRPr/>
            </a:pPr>
            <a:r>
              <a:rPr lang="en-US" sz="1400" dirty="0" smtClean="0"/>
              <a:t>30+ startups have been incorporated and 120+ </a:t>
            </a:r>
            <a:r>
              <a:rPr lang="en-US" sz="1400" dirty="0"/>
              <a:t>startups </a:t>
            </a:r>
            <a:r>
              <a:rPr lang="en-US" sz="1400" dirty="0" smtClean="0"/>
              <a:t>have received </a:t>
            </a:r>
            <a:r>
              <a:rPr lang="en-US" sz="1400" dirty="0"/>
              <a:t>entrepreneurial services because of the </a:t>
            </a:r>
            <a:r>
              <a:rPr lang="en-US" sz="1400" dirty="0" smtClean="0"/>
              <a:t>initiative</a:t>
            </a:r>
            <a:endParaRPr lang="en-US" sz="1400" dirty="0"/>
          </a:p>
          <a:p>
            <a:pPr marL="171450" indent="-171450">
              <a:spcAft>
                <a:spcPts val="300"/>
              </a:spcAft>
              <a:buFont typeface="Arial" pitchFamily="34" charset="0"/>
              <a:buChar char="•"/>
              <a:defRPr/>
            </a:pPr>
            <a:r>
              <a:rPr lang="en-US" sz="1400" dirty="0" smtClean="0"/>
              <a:t>10+ </a:t>
            </a:r>
            <a:r>
              <a:rPr lang="en-US" sz="1400" dirty="0"/>
              <a:t>sponsors supported the National Competition </a:t>
            </a:r>
          </a:p>
          <a:p>
            <a:pPr>
              <a:spcAft>
                <a:spcPts val="300"/>
              </a:spcAft>
              <a:defRPr/>
            </a:pPr>
            <a:endParaRPr lang="en-US" sz="1400" dirty="0"/>
          </a:p>
        </p:txBody>
      </p:sp>
      <p:sp>
        <p:nvSpPr>
          <p:cNvPr id="3" name="TextBox 2"/>
          <p:cNvSpPr txBox="1"/>
          <p:nvPr/>
        </p:nvSpPr>
        <p:spPr>
          <a:xfrm>
            <a:off x="457200" y="1892870"/>
            <a:ext cx="8153400" cy="1200329"/>
          </a:xfrm>
          <a:prstGeom prst="rect">
            <a:avLst/>
          </a:prstGeom>
          <a:noFill/>
        </p:spPr>
        <p:txBody>
          <a:bodyPr wrap="square" rtlCol="0">
            <a:spAutoFit/>
          </a:bodyPr>
          <a:lstStyle/>
          <a:p>
            <a:r>
              <a:rPr lang="en-US" dirty="0" smtClean="0"/>
              <a:t>Approach:  convene </a:t>
            </a:r>
            <a:r>
              <a:rPr lang="en-US" dirty="0"/>
              <a:t>venture capitalists, thought leaders from the energy industry and government, and the nation’s most promising young business minds to connect student-led teams with the resources and expertise their startups need to </a:t>
            </a:r>
            <a:r>
              <a:rPr lang="en-US" dirty="0" smtClean="0"/>
              <a:t>succeed</a:t>
            </a:r>
            <a:endParaRPr lang="en-US" dirty="0"/>
          </a:p>
          <a:p>
            <a:endParaRPr lang="en-US" dirty="0"/>
          </a:p>
        </p:txBody>
      </p:sp>
    </p:spTree>
    <p:extLst>
      <p:ext uri="{BB962C8B-B14F-4D97-AF65-F5344CB8AC3E}">
        <p14:creationId xmlns:p14="http://schemas.microsoft.com/office/powerpoint/2010/main" val="3799857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4419600" y="4800600"/>
            <a:ext cx="4724400" cy="2057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4876800"/>
            <a:ext cx="1540073" cy="93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19800" y="4953000"/>
            <a:ext cx="3124200" cy="1638910"/>
          </a:xfrm>
          <a:prstGeom prst="rect">
            <a:avLst/>
          </a:prstGeom>
          <a:noFill/>
        </p:spPr>
        <p:txBody>
          <a:bodyPr wrap="square" rtlCol="0">
            <a:spAutoFit/>
          </a:bodyPr>
          <a:lstStyle/>
          <a:p>
            <a:pPr>
              <a:spcAft>
                <a:spcPts val="300"/>
              </a:spcAft>
            </a:pPr>
            <a:r>
              <a:rPr lang="en-US" sz="1400" dirty="0" smtClean="0"/>
              <a:t>Eastern </a:t>
            </a:r>
            <a:r>
              <a:rPr lang="en-US" sz="1400" dirty="0"/>
              <a:t>Midwest Region</a:t>
            </a:r>
            <a:endParaRPr lang="en-US" sz="1400" b="1" dirty="0"/>
          </a:p>
          <a:p>
            <a:pPr>
              <a:spcAft>
                <a:spcPts val="300"/>
              </a:spcAft>
            </a:pPr>
            <a:r>
              <a:rPr lang="en-US" sz="1400" b="1" dirty="0" err="1"/>
              <a:t>NuMat</a:t>
            </a:r>
            <a:r>
              <a:rPr lang="en-US" sz="1400" b="1" dirty="0"/>
              <a:t> Technologies</a:t>
            </a:r>
            <a:r>
              <a:rPr lang="en-US" sz="1400" dirty="0"/>
              <a:t> (Northwestern </a:t>
            </a:r>
            <a:r>
              <a:rPr lang="en-US" sz="1400" dirty="0" smtClean="0"/>
              <a:t>University) -</a:t>
            </a:r>
            <a:r>
              <a:rPr lang="en-US" sz="1400" dirty="0" err="1" smtClean="0"/>
              <a:t>nanomaterial</a:t>
            </a:r>
            <a:r>
              <a:rPr lang="en-US" sz="1400" dirty="0" smtClean="0"/>
              <a:t> </a:t>
            </a:r>
            <a:r>
              <a:rPr lang="en-US" sz="1400" dirty="0"/>
              <a:t>(metal-organic framework) that stores gases at lower pressure, reducing infrastructure costs and increasing design flexibility (e.g., natural gas tank and storage).</a:t>
            </a:r>
          </a:p>
        </p:txBody>
      </p:sp>
      <p:sp>
        <p:nvSpPr>
          <p:cNvPr id="5" name="TextBox 4"/>
          <p:cNvSpPr txBox="1"/>
          <p:nvPr/>
        </p:nvSpPr>
        <p:spPr>
          <a:xfrm>
            <a:off x="4495800" y="849377"/>
            <a:ext cx="4495800" cy="1208023"/>
          </a:xfrm>
          <a:prstGeom prst="rect">
            <a:avLst/>
          </a:prstGeom>
          <a:noFill/>
        </p:spPr>
        <p:txBody>
          <a:bodyPr wrap="square" rtlCol="0">
            <a:spAutoFit/>
          </a:bodyPr>
          <a:lstStyle/>
          <a:p>
            <a:pPr>
              <a:spcAft>
                <a:spcPts val="300"/>
              </a:spcAft>
            </a:pPr>
            <a:r>
              <a:rPr lang="en-US" sz="1400" dirty="0" smtClean="0"/>
              <a:t>Northeast Region</a:t>
            </a:r>
            <a:endParaRPr lang="en-US" sz="1400" b="1" dirty="0" smtClean="0"/>
          </a:p>
          <a:p>
            <a:pPr>
              <a:spcAft>
                <a:spcPts val="300"/>
              </a:spcAft>
            </a:pPr>
            <a:r>
              <a:rPr lang="en-US" sz="1400" b="1" dirty="0" smtClean="0"/>
              <a:t>Radiator Labs</a:t>
            </a:r>
            <a:r>
              <a:rPr lang="en-US" sz="1400" dirty="0" smtClean="0"/>
              <a:t> (Columbia University) - a low-cost radiator retrofit that converts steam radiator heating systems into a controlled zoned system, increasing efficiency of heating and occupant comfort.</a:t>
            </a:r>
          </a:p>
        </p:txBody>
      </p:sp>
      <p:sp>
        <p:nvSpPr>
          <p:cNvPr id="6" name="TextBox 5"/>
          <p:cNvSpPr txBox="1"/>
          <p:nvPr/>
        </p:nvSpPr>
        <p:spPr>
          <a:xfrm>
            <a:off x="4495800" y="2373377"/>
            <a:ext cx="4311872" cy="992579"/>
          </a:xfrm>
          <a:prstGeom prst="rect">
            <a:avLst/>
          </a:prstGeom>
          <a:noFill/>
        </p:spPr>
        <p:txBody>
          <a:bodyPr wrap="square" rtlCol="0">
            <a:spAutoFit/>
          </a:bodyPr>
          <a:lstStyle/>
          <a:p>
            <a:pPr>
              <a:spcAft>
                <a:spcPts val="300"/>
              </a:spcAft>
            </a:pPr>
            <a:r>
              <a:rPr lang="en-US" sz="1400" dirty="0"/>
              <a:t>Southeast Region</a:t>
            </a:r>
            <a:endParaRPr lang="en-US" sz="1400" b="1" dirty="0"/>
          </a:p>
          <a:p>
            <a:pPr>
              <a:spcAft>
                <a:spcPts val="300"/>
              </a:spcAft>
            </a:pPr>
            <a:r>
              <a:rPr lang="en-US" sz="1400" b="1" dirty="0" err="1"/>
              <a:t>Mesdi</a:t>
            </a:r>
            <a:r>
              <a:rPr lang="en-US" sz="1400" b="1" dirty="0"/>
              <a:t> Systems</a:t>
            </a:r>
            <a:r>
              <a:rPr lang="en-US" sz="1400" dirty="0"/>
              <a:t> (University of Central Florida</a:t>
            </a:r>
            <a:r>
              <a:rPr lang="en-US" sz="1400" dirty="0" smtClean="0"/>
              <a:t>) – precision </a:t>
            </a:r>
            <a:r>
              <a:rPr lang="en-US" sz="1400" dirty="0" err="1" smtClean="0"/>
              <a:t>electrospray</a:t>
            </a:r>
            <a:r>
              <a:rPr lang="en-US" sz="1400" dirty="0" smtClean="0"/>
              <a:t> tools </a:t>
            </a:r>
            <a:r>
              <a:rPr lang="en-US" sz="1400" dirty="0"/>
              <a:t>that increase production capacities and reduce costs for </a:t>
            </a:r>
            <a:r>
              <a:rPr lang="en-US" sz="1400" dirty="0" smtClean="0"/>
              <a:t>clean </a:t>
            </a:r>
            <a:r>
              <a:rPr lang="en-US" sz="1400" dirty="0"/>
              <a:t>energy manufacturing</a:t>
            </a:r>
            <a:r>
              <a:rPr lang="en-US" sz="1400" dirty="0" smtClean="0"/>
              <a:t>.</a:t>
            </a:r>
            <a:endParaRPr lang="en-US" sz="1400" dirty="0"/>
          </a:p>
        </p:txBody>
      </p:sp>
      <p:sp>
        <p:nvSpPr>
          <p:cNvPr id="7" name="TextBox 6"/>
          <p:cNvSpPr txBox="1"/>
          <p:nvPr/>
        </p:nvSpPr>
        <p:spPr>
          <a:xfrm>
            <a:off x="152400" y="3810000"/>
            <a:ext cx="4038600" cy="1638910"/>
          </a:xfrm>
          <a:prstGeom prst="rect">
            <a:avLst/>
          </a:prstGeom>
          <a:noFill/>
        </p:spPr>
        <p:txBody>
          <a:bodyPr wrap="square" rtlCol="0">
            <a:spAutoFit/>
          </a:bodyPr>
          <a:lstStyle/>
          <a:p>
            <a:pPr>
              <a:spcAft>
                <a:spcPts val="300"/>
              </a:spcAft>
            </a:pPr>
            <a:r>
              <a:rPr lang="en-US" sz="1400" dirty="0" smtClean="0"/>
              <a:t>Western Midwest Region</a:t>
            </a:r>
            <a:endParaRPr lang="en-US" sz="1400" b="1" dirty="0" smtClean="0"/>
          </a:p>
          <a:p>
            <a:pPr>
              <a:spcAft>
                <a:spcPts val="300"/>
              </a:spcAft>
            </a:pPr>
            <a:r>
              <a:rPr lang="en-US" sz="1400" b="1" dirty="0" err="1" smtClean="0"/>
              <a:t>Navillum</a:t>
            </a:r>
            <a:r>
              <a:rPr lang="en-US" sz="1400" b="1" dirty="0" smtClean="0"/>
              <a:t> Nanotechnologies</a:t>
            </a:r>
            <a:r>
              <a:rPr lang="en-US" sz="1400" dirty="0" smtClean="0"/>
              <a:t> (University of Utah) -  low cost commercial scale production of semiconducting </a:t>
            </a:r>
            <a:r>
              <a:rPr lang="en-US" sz="1400" dirty="0" err="1" smtClean="0"/>
              <a:t>nanocrystals</a:t>
            </a:r>
            <a:r>
              <a:rPr lang="en-US" sz="1400" dirty="0" smtClean="0"/>
              <a:t> for energy efficient products (TVs, tablet displays, and LED lighting) and to improve energy-harnessing capabilities of solar panels.</a:t>
            </a:r>
          </a:p>
        </p:txBody>
      </p:sp>
      <p:sp>
        <p:nvSpPr>
          <p:cNvPr id="8" name="TextBox 7"/>
          <p:cNvSpPr txBox="1"/>
          <p:nvPr/>
        </p:nvSpPr>
        <p:spPr>
          <a:xfrm>
            <a:off x="99706" y="849377"/>
            <a:ext cx="3786494" cy="1208023"/>
          </a:xfrm>
          <a:prstGeom prst="rect">
            <a:avLst/>
          </a:prstGeom>
          <a:noFill/>
        </p:spPr>
        <p:txBody>
          <a:bodyPr wrap="square" rtlCol="0">
            <a:spAutoFit/>
          </a:bodyPr>
          <a:lstStyle/>
          <a:p>
            <a:pPr>
              <a:spcAft>
                <a:spcPts val="300"/>
              </a:spcAft>
            </a:pPr>
            <a:r>
              <a:rPr lang="en-US" sz="1400" dirty="0" smtClean="0"/>
              <a:t>Western Southwest Region</a:t>
            </a:r>
            <a:endParaRPr lang="en-US" sz="1400" b="1" dirty="0" smtClean="0"/>
          </a:p>
          <a:p>
            <a:pPr>
              <a:spcAft>
                <a:spcPts val="300"/>
              </a:spcAft>
            </a:pPr>
            <a:r>
              <a:rPr lang="en-US" sz="1400" b="1" dirty="0" err="1" smtClean="0"/>
              <a:t>SolidEnergy</a:t>
            </a:r>
            <a:r>
              <a:rPr lang="en-US" sz="1400" b="1" dirty="0" smtClean="0"/>
              <a:t> </a:t>
            </a:r>
            <a:r>
              <a:rPr lang="en-US" sz="1400" dirty="0" smtClean="0"/>
              <a:t>(MIT)- battery innovation that improves safety and energy density of rechargeable lithium batteries – intended to extend deployment of electric vehicles.</a:t>
            </a:r>
          </a:p>
        </p:txBody>
      </p:sp>
      <p:sp>
        <p:nvSpPr>
          <p:cNvPr id="9" name="TextBox 8"/>
          <p:cNvSpPr txBox="1"/>
          <p:nvPr/>
        </p:nvSpPr>
        <p:spPr>
          <a:xfrm>
            <a:off x="160139" y="2436421"/>
            <a:ext cx="3878461" cy="992579"/>
          </a:xfrm>
          <a:prstGeom prst="rect">
            <a:avLst/>
          </a:prstGeom>
          <a:noFill/>
        </p:spPr>
        <p:txBody>
          <a:bodyPr wrap="square" rtlCol="0">
            <a:spAutoFit/>
          </a:bodyPr>
          <a:lstStyle/>
          <a:p>
            <a:pPr>
              <a:spcAft>
                <a:spcPts val="300"/>
              </a:spcAft>
            </a:pPr>
            <a:r>
              <a:rPr lang="en-US" sz="1400" dirty="0" smtClean="0"/>
              <a:t>Western Region</a:t>
            </a:r>
            <a:endParaRPr lang="en-US" sz="1400" b="1" dirty="0" smtClean="0"/>
          </a:p>
          <a:p>
            <a:pPr>
              <a:spcAft>
                <a:spcPts val="300"/>
              </a:spcAft>
            </a:pPr>
            <a:r>
              <a:rPr lang="en-US" sz="1400" b="1" dirty="0" smtClean="0"/>
              <a:t>Stanford Nitrogen Group</a:t>
            </a:r>
            <a:r>
              <a:rPr lang="en-US" sz="1400" dirty="0" smtClean="0"/>
              <a:t> (Stanford University) - new wastewater treatment process that removes and recovers energy from waste.</a:t>
            </a:r>
          </a:p>
        </p:txBody>
      </p:sp>
      <p:cxnSp>
        <p:nvCxnSpPr>
          <p:cNvPr id="13" name="Straight Connector 12"/>
          <p:cNvCxnSpPr/>
          <p:nvPr/>
        </p:nvCxnSpPr>
        <p:spPr>
          <a:xfrm>
            <a:off x="0" y="2276475"/>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0" y="3657600"/>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343400" y="762000"/>
            <a:ext cx="15765" cy="5791200"/>
          </a:xfrm>
          <a:prstGeom prst="line">
            <a:avLst/>
          </a:prstGeom>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572000" y="3657600"/>
            <a:ext cx="4191000" cy="1169551"/>
          </a:xfrm>
          <a:prstGeom prst="rect">
            <a:avLst/>
          </a:prstGeom>
          <a:noFill/>
        </p:spPr>
        <p:txBody>
          <a:bodyPr wrap="square" rtlCol="0">
            <a:spAutoFit/>
          </a:bodyPr>
          <a:lstStyle/>
          <a:p>
            <a:pPr>
              <a:spcAft>
                <a:spcPts val="300"/>
              </a:spcAft>
            </a:pPr>
            <a:r>
              <a:rPr lang="en-US" sz="1200" b="1" dirty="0" smtClean="0">
                <a:solidFill>
                  <a:srgbClr val="00B050"/>
                </a:solidFill>
              </a:rPr>
              <a:t>NATIONAL WINNER </a:t>
            </a:r>
            <a:r>
              <a:rPr lang="en-US" sz="1200" b="1" dirty="0">
                <a:solidFill>
                  <a:srgbClr val="00B050"/>
                </a:solidFill>
              </a:rPr>
              <a:t>of </a:t>
            </a:r>
            <a:r>
              <a:rPr lang="en-US" sz="1200" b="1" dirty="0" smtClean="0">
                <a:solidFill>
                  <a:srgbClr val="00B050"/>
                </a:solidFill>
              </a:rPr>
              <a:t>&gt;$180,000 </a:t>
            </a:r>
            <a:r>
              <a:rPr lang="en-US" sz="1200" b="1" dirty="0">
                <a:solidFill>
                  <a:srgbClr val="00B050"/>
                </a:solidFill>
              </a:rPr>
              <a:t>worth of prizes</a:t>
            </a:r>
            <a:r>
              <a:rPr lang="en-US" sz="1200" dirty="0">
                <a:solidFill>
                  <a:srgbClr val="00B050"/>
                </a:solidFill>
              </a:rPr>
              <a:t>:</a:t>
            </a:r>
          </a:p>
          <a:p>
            <a:pPr marL="114300" indent="-114300">
              <a:spcAft>
                <a:spcPts val="300"/>
              </a:spcAft>
              <a:buFont typeface="Arial" pitchFamily="34" charset="0"/>
              <a:buChar char="•"/>
            </a:pPr>
            <a:r>
              <a:rPr lang="en-US" sz="1200" dirty="0"/>
              <a:t>$100,000 in seed funding</a:t>
            </a:r>
          </a:p>
          <a:p>
            <a:pPr marL="114300" indent="-114300">
              <a:spcAft>
                <a:spcPts val="300"/>
              </a:spcAft>
              <a:buFont typeface="Arial" pitchFamily="34" charset="0"/>
              <a:buChar char="•"/>
            </a:pPr>
            <a:r>
              <a:rPr lang="en-US" sz="1200" dirty="0" smtClean="0"/>
              <a:t>Technical </a:t>
            </a:r>
            <a:r>
              <a:rPr lang="en-US" sz="1200" dirty="0"/>
              <a:t>and commercialization </a:t>
            </a:r>
            <a:r>
              <a:rPr lang="en-US" sz="1200" dirty="0" smtClean="0"/>
              <a:t>assistance</a:t>
            </a:r>
            <a:endParaRPr lang="en-US" sz="1200" dirty="0"/>
          </a:p>
          <a:p>
            <a:pPr marL="114300" indent="-114300">
              <a:spcAft>
                <a:spcPts val="300"/>
              </a:spcAft>
              <a:buFont typeface="Arial" pitchFamily="34" charset="0"/>
              <a:buChar char="•"/>
            </a:pPr>
            <a:r>
              <a:rPr lang="en-US" sz="1200" dirty="0"/>
              <a:t>30 hours of legal assistance </a:t>
            </a:r>
            <a:r>
              <a:rPr lang="en-US" sz="1200" dirty="0" smtClean="0"/>
              <a:t>(</a:t>
            </a:r>
            <a:r>
              <a:rPr lang="en-US" sz="1200" dirty="0" err="1" smtClean="0"/>
              <a:t>Mintz</a:t>
            </a:r>
            <a:r>
              <a:rPr lang="en-US" sz="1200" dirty="0" smtClean="0"/>
              <a:t> Levin)</a:t>
            </a:r>
            <a:endParaRPr lang="en-US" sz="1200" dirty="0"/>
          </a:p>
          <a:p>
            <a:pPr marL="114300" indent="-114300">
              <a:spcAft>
                <a:spcPts val="300"/>
              </a:spcAft>
              <a:buFont typeface="Arial" pitchFamily="34" charset="0"/>
              <a:buChar char="•"/>
            </a:pPr>
            <a:r>
              <a:rPr lang="en-US" sz="1200" dirty="0"/>
              <a:t>40 hours of advisory services </a:t>
            </a:r>
            <a:r>
              <a:rPr lang="en-US" sz="1200" dirty="0" smtClean="0"/>
              <a:t>(Battelle Ventures)</a:t>
            </a:r>
          </a:p>
        </p:txBody>
      </p:sp>
      <p:sp>
        <p:nvSpPr>
          <p:cNvPr id="16" name="Title 1"/>
          <p:cNvSpPr txBox="1">
            <a:spLocks/>
          </p:cNvSpPr>
          <p:nvPr/>
        </p:nvSpPr>
        <p:spPr>
          <a:xfrm>
            <a:off x="457200" y="0"/>
            <a:ext cx="8229600" cy="81272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500" b="1" kern="1200">
                <a:solidFill>
                  <a:srgbClr val="4C4C4C"/>
                </a:solidFill>
                <a:latin typeface="Arial"/>
                <a:ea typeface="+mj-ea"/>
                <a:cs typeface="Arial"/>
              </a:defRPr>
            </a:lvl1pPr>
          </a:lstStyle>
          <a:p>
            <a:r>
              <a:rPr lang="en-US" sz="2800" dirty="0"/>
              <a:t>National </a:t>
            </a:r>
            <a:r>
              <a:rPr lang="en-US" sz="2800" dirty="0" smtClean="0"/>
              <a:t>Business </a:t>
            </a:r>
            <a:r>
              <a:rPr lang="en-US" sz="2800" dirty="0"/>
              <a:t>Plan </a:t>
            </a:r>
            <a:r>
              <a:rPr lang="en-US" sz="2800" dirty="0" smtClean="0"/>
              <a:t>Competition - Winners</a:t>
            </a:r>
            <a:endParaRPr lang="en-US" dirty="0"/>
          </a:p>
        </p:txBody>
      </p:sp>
    </p:spTree>
    <p:extLst>
      <p:ext uri="{BB962C8B-B14F-4D97-AF65-F5344CB8AC3E}">
        <p14:creationId xmlns:p14="http://schemas.microsoft.com/office/powerpoint/2010/main" val="202141638"/>
      </p:ext>
    </p:extLst>
  </p:cSld>
  <p:clrMapOvr>
    <a:masterClrMapping/>
  </p:clrMapOvr>
  <p:timing>
    <p:tnLst>
      <p:par>
        <p:cTn id="1" dur="indefinite" restart="never" nodeType="tmRoot"/>
      </p:par>
    </p:tnLst>
  </p:timing>
</p:sld>
</file>

<file path=ppt/theme/theme1.xml><?xml version="1.0" encoding="utf-8"?>
<a:theme xmlns:a="http://schemas.openxmlformats.org/drawingml/2006/main" name="eere_template_green-white">
  <a:themeElements>
    <a:clrScheme name="EEREColors">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2278</TotalTime>
  <Words>2186</Words>
  <Application>Microsoft Office PowerPoint</Application>
  <PresentationFormat>On-screen Show (4:3)</PresentationFormat>
  <Paragraphs>350</Paragraphs>
  <Slides>14</Slides>
  <Notes>9</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eere_template_green-white</vt:lpstr>
      <vt:lpstr>PowerPoint Presentation</vt:lpstr>
      <vt:lpstr>PowerPoint Presentation</vt:lpstr>
      <vt:lpstr>Strategic Programs’ Role in EERE</vt:lpstr>
      <vt:lpstr>PowerPoint Presentation</vt:lpstr>
      <vt:lpstr>PowerPoint Presentation</vt:lpstr>
      <vt:lpstr>Small Business Innovation Research (SBIR) and  Small Businesses Technology Transfer Research (STTR)</vt:lpstr>
      <vt:lpstr>PowerPoint Presentation</vt:lpstr>
      <vt:lpstr>PowerPoint Presentation</vt:lpstr>
      <vt:lpstr>PowerPoint Presentation</vt:lpstr>
      <vt:lpstr>PowerPoint Presentation</vt:lpstr>
      <vt:lpstr>Energy Innovation Portal</vt:lpstr>
      <vt:lpstr>Integrated Deployment</vt:lpstr>
      <vt:lpstr>PowerPoint Presentation</vt:lpstr>
      <vt:lpstr>PowerPoint Presentation</vt:lpstr>
    </vt:vector>
  </TitlesOfParts>
  <Company>EERE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Benjamin Squires</dc:creator>
  <cp:lastModifiedBy>Heidi Sheppard</cp:lastModifiedBy>
  <cp:revision>169</cp:revision>
  <cp:lastPrinted>2012-04-09T19:56:21Z</cp:lastPrinted>
  <dcterms:created xsi:type="dcterms:W3CDTF">2012-03-08T16:09:19Z</dcterms:created>
  <dcterms:modified xsi:type="dcterms:W3CDTF">2012-06-28T15:40:45Z</dcterms:modified>
</cp:coreProperties>
</file>