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90" r:id="rId4"/>
    <p:sldId id="276" r:id="rId5"/>
    <p:sldId id="288" r:id="rId6"/>
    <p:sldId id="261" r:id="rId7"/>
    <p:sldId id="277" r:id="rId8"/>
    <p:sldId id="279" r:id="rId9"/>
    <p:sldId id="264" r:id="rId10"/>
    <p:sldId id="280" r:id="rId11"/>
    <p:sldId id="265" r:id="rId12"/>
    <p:sldId id="266" r:id="rId13"/>
    <p:sldId id="269" r:id="rId14"/>
    <p:sldId id="292" r:id="rId15"/>
    <p:sldId id="284" r:id="rId16"/>
    <p:sldId id="293" r:id="rId17"/>
    <p:sldId id="274" r:id="rId18"/>
    <p:sldId id="271" r:id="rId19"/>
    <p:sldId id="281" r:id="rId20"/>
    <p:sldId id="289" r:id="rId21"/>
    <p:sldId id="287" r:id="rId22"/>
    <p:sldId id="257" r:id="rId23"/>
    <p:sldId id="291"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339933"/>
    <a:srgbClr val="D1FFE8"/>
    <a:srgbClr val="99FFCC"/>
    <a:srgbClr val="BC0000"/>
    <a:srgbClr val="A50021"/>
    <a:srgbClr val="AFFFAF"/>
    <a:srgbClr val="8C4306"/>
    <a:srgbClr val="8BF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61" autoAdjust="0"/>
  </p:normalViewPr>
  <p:slideViewPr>
    <p:cSldViewPr>
      <p:cViewPr>
        <p:scale>
          <a:sx n="112" d="100"/>
          <a:sy n="112" d="100"/>
        </p:scale>
        <p:origin x="-158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ggrafton\My%20Documents\My%20Projects\2010%2001%20Regulatory%20Trends%20Slides%20update\Regulatory%20Trends_Jan2010_v2_GG.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564937481724395E-2"/>
          <c:y val="8.68351535989485E-2"/>
          <c:w val="0.90979661432288905"/>
          <c:h val="0.78427594622517804"/>
        </c:manualLayout>
      </c:layout>
      <c:lineChart>
        <c:grouping val="standard"/>
        <c:varyColors val="0"/>
        <c:ser>
          <c:idx val="0"/>
          <c:order val="0"/>
          <c:marker>
            <c:spPr>
              <a:gradFill>
                <a:gsLst>
                  <a:gs pos="0">
                    <a:srgbClr val="FFC000">
                      <a:alpha val="0"/>
                    </a:srgbClr>
                  </a:gs>
                  <a:gs pos="0">
                    <a:srgbClr val="0070C0"/>
                  </a:gs>
                  <a:gs pos="0">
                    <a:srgbClr val="0070C0"/>
                  </a:gs>
                  <a:gs pos="50000">
                    <a:srgbClr val="4F81BD">
                      <a:tint val="44500"/>
                      <a:satMod val="160000"/>
                    </a:srgbClr>
                  </a:gs>
                  <a:gs pos="100000">
                    <a:srgbClr val="4F81BD">
                      <a:tint val="23500"/>
                      <a:satMod val="160000"/>
                    </a:srgbClr>
                  </a:gs>
                </a:gsLst>
                <a:lin ang="5400000" scaled="0"/>
              </a:gradFill>
            </c:spPr>
          </c:marker>
          <c:dPt>
            <c:idx val="0"/>
            <c:marker>
              <c:symbol val="diamond"/>
              <c:size val="7"/>
              <c:spPr>
                <a:solidFill>
                  <a:srgbClr val="00B050"/>
                </a:solidFill>
              </c:spPr>
            </c:marker>
            <c:bubble3D val="0"/>
          </c:dPt>
          <c:dPt>
            <c:idx val="1"/>
            <c:marker>
              <c:spPr>
                <a:solidFill>
                  <a:srgbClr val="FFC000"/>
                </a:solidFill>
              </c:spPr>
            </c:marker>
            <c:bubble3D val="0"/>
          </c:dPt>
          <c:dPt>
            <c:idx val="2"/>
            <c:marker>
              <c:spPr>
                <a:solidFill>
                  <a:srgbClr val="FF00FF"/>
                </a:solidFill>
              </c:spPr>
            </c:marker>
            <c:bubble3D val="0"/>
          </c:dPt>
          <c:dPt>
            <c:idx val="3"/>
            <c:marker>
              <c:spPr>
                <a:solidFill>
                  <a:srgbClr val="FF00FF"/>
                </a:solidFill>
              </c:spPr>
            </c:marker>
            <c:bubble3D val="0"/>
          </c:dPt>
          <c:dPt>
            <c:idx val="4"/>
            <c:marker>
              <c:spPr>
                <a:solidFill>
                  <a:srgbClr val="FFC000"/>
                </a:solidFill>
              </c:spPr>
            </c:marker>
            <c:bubble3D val="0"/>
          </c:dPt>
          <c:dPt>
            <c:idx val="5"/>
            <c:marker>
              <c:spPr>
                <a:solidFill>
                  <a:srgbClr val="FF0000"/>
                </a:solidFill>
              </c:spPr>
            </c:marker>
            <c:bubble3D val="0"/>
          </c:dPt>
          <c:dPt>
            <c:idx val="6"/>
            <c:marker>
              <c:spPr>
                <a:solidFill>
                  <a:srgbClr val="0070C0"/>
                </a:solidFill>
              </c:spPr>
            </c:marker>
            <c:bubble3D val="0"/>
          </c:dPt>
          <c:dPt>
            <c:idx val="7"/>
            <c:marker>
              <c:spPr>
                <a:solidFill>
                  <a:schemeClr val="tx1"/>
                </a:solidFill>
              </c:spPr>
            </c:marker>
            <c:bubble3D val="0"/>
          </c:dPt>
          <c:dPt>
            <c:idx val="8"/>
            <c:marker>
              <c:spPr>
                <a:solidFill>
                  <a:srgbClr val="FFC000"/>
                </a:solidFill>
              </c:spPr>
            </c:marker>
            <c:bubble3D val="0"/>
          </c:dPt>
          <c:dPt>
            <c:idx val="9"/>
            <c:marker>
              <c:spPr>
                <a:solidFill>
                  <a:srgbClr val="996633"/>
                </a:solidFill>
              </c:spPr>
            </c:marker>
            <c:bubble3D val="0"/>
          </c:dPt>
          <c:dPt>
            <c:idx val="10"/>
            <c:marker>
              <c:spPr>
                <a:solidFill>
                  <a:srgbClr val="7030A0"/>
                </a:solidFill>
              </c:spPr>
            </c:marker>
            <c:bubble3D val="0"/>
          </c:dPt>
          <c:dPt>
            <c:idx val="11"/>
            <c:marker>
              <c:spPr>
                <a:solidFill>
                  <a:schemeClr val="bg1"/>
                </a:solidFill>
              </c:spPr>
            </c:marker>
            <c:bubble3D val="0"/>
          </c:dPt>
          <c:dPt>
            <c:idx val="12"/>
            <c:marker>
              <c:spPr>
                <a:solidFill>
                  <a:schemeClr val="tx1"/>
                </a:solidFill>
              </c:spPr>
            </c:marker>
            <c:bubble3D val="0"/>
          </c:dPt>
          <c:dPt>
            <c:idx val="13"/>
            <c:marker>
              <c:spPr>
                <a:solidFill>
                  <a:srgbClr val="00B050"/>
                </a:solidFill>
              </c:spPr>
            </c:marker>
            <c:bubble3D val="0"/>
          </c:dPt>
          <c:dPt>
            <c:idx val="14"/>
            <c:marker>
              <c:spPr>
                <a:solidFill>
                  <a:srgbClr val="996633"/>
                </a:solidFill>
              </c:spPr>
            </c:marker>
            <c:bubble3D val="0"/>
          </c:dPt>
          <c:dPt>
            <c:idx val="15"/>
            <c:marker>
              <c:spPr>
                <a:solidFill>
                  <a:srgbClr val="FFC000"/>
                </a:solidFill>
              </c:spPr>
            </c:marker>
            <c:bubble3D val="0"/>
          </c:dPt>
          <c:dPt>
            <c:idx val="16"/>
            <c:marker>
              <c:spPr>
                <a:solidFill>
                  <a:schemeClr val="bg1"/>
                </a:solidFill>
              </c:spPr>
            </c:marker>
            <c:bubble3D val="0"/>
          </c:dPt>
          <c:dPt>
            <c:idx val="17"/>
            <c:marker>
              <c:spPr>
                <a:solidFill>
                  <a:schemeClr val="tx1"/>
                </a:solidFill>
              </c:spPr>
            </c:marker>
            <c:bubble3D val="0"/>
          </c:dPt>
          <c:dPt>
            <c:idx val="18"/>
            <c:marker>
              <c:spPr>
                <a:solidFill>
                  <a:schemeClr val="tx1"/>
                </a:solidFill>
              </c:spPr>
            </c:marker>
            <c:bubble3D val="0"/>
          </c:dPt>
          <c:dPt>
            <c:idx val="19"/>
            <c:marker>
              <c:spPr>
                <a:solidFill>
                  <a:srgbClr val="0070C0"/>
                </a:solidFill>
              </c:spPr>
            </c:marker>
            <c:bubble3D val="0"/>
          </c:dPt>
          <c:dPt>
            <c:idx val="20"/>
            <c:marker>
              <c:spPr>
                <a:solidFill>
                  <a:srgbClr val="996633"/>
                </a:solidFill>
              </c:spPr>
            </c:marker>
            <c:bubble3D val="0"/>
          </c:dPt>
          <c:dPt>
            <c:idx val="21"/>
            <c:marker>
              <c:spPr>
                <a:solidFill>
                  <a:srgbClr val="0070C0"/>
                </a:solidFill>
              </c:spPr>
            </c:marker>
            <c:bubble3D val="0"/>
          </c:dPt>
          <c:dPt>
            <c:idx val="22"/>
            <c:marker>
              <c:spPr>
                <a:solidFill>
                  <a:schemeClr val="bg1"/>
                </a:solidFill>
              </c:spPr>
            </c:marker>
            <c:bubble3D val="0"/>
          </c:dPt>
          <c:dPt>
            <c:idx val="23"/>
            <c:marker>
              <c:spPr>
                <a:solidFill>
                  <a:schemeClr val="tx1"/>
                </a:solidFill>
              </c:spPr>
            </c:marker>
            <c:bubble3D val="0"/>
          </c:dPt>
          <c:dPt>
            <c:idx val="24"/>
            <c:marker>
              <c:spPr>
                <a:solidFill>
                  <a:srgbClr val="00B050"/>
                </a:solidFill>
              </c:spPr>
            </c:marker>
            <c:bubble3D val="0"/>
          </c:dPt>
          <c:dPt>
            <c:idx val="25"/>
            <c:marker>
              <c:spPr>
                <a:solidFill>
                  <a:srgbClr val="00B050"/>
                </a:solidFill>
              </c:spPr>
            </c:marker>
            <c:bubble3D val="0"/>
          </c:dPt>
          <c:dPt>
            <c:idx val="26"/>
            <c:marker>
              <c:spPr>
                <a:solidFill>
                  <a:srgbClr val="7030A0"/>
                </a:solidFill>
              </c:spPr>
            </c:marker>
            <c:bubble3D val="0"/>
          </c:dPt>
          <c:dPt>
            <c:idx val="27"/>
            <c:marker>
              <c:spPr>
                <a:solidFill>
                  <a:srgbClr val="FF00FF"/>
                </a:solidFill>
              </c:spPr>
            </c:marker>
            <c:bubble3D val="0"/>
          </c:dPt>
          <c:dPt>
            <c:idx val="28"/>
            <c:marker>
              <c:spPr>
                <a:solidFill>
                  <a:srgbClr val="00B050"/>
                </a:solidFill>
              </c:spPr>
            </c:marker>
            <c:bubble3D val="0"/>
          </c:dPt>
          <c:dPt>
            <c:idx val="29"/>
            <c:marker>
              <c:spPr>
                <a:solidFill>
                  <a:srgbClr val="FFC000"/>
                </a:solidFill>
              </c:spPr>
            </c:marker>
            <c:bubble3D val="0"/>
          </c:dPt>
          <c:dPt>
            <c:idx val="30"/>
            <c:marker>
              <c:spPr>
                <a:solidFill>
                  <a:srgbClr val="FF0000"/>
                </a:solidFill>
              </c:spPr>
            </c:marker>
            <c:bubble3D val="0"/>
          </c:dPt>
          <c:dPt>
            <c:idx val="31"/>
            <c:marker>
              <c:spPr>
                <a:solidFill>
                  <a:srgbClr val="FF0000"/>
                </a:solidFill>
              </c:spPr>
            </c:marker>
            <c:bubble3D val="0"/>
          </c:dPt>
          <c:dPt>
            <c:idx val="32"/>
            <c:marker>
              <c:spPr>
                <a:solidFill>
                  <a:srgbClr val="FF00FF"/>
                </a:solidFill>
              </c:spPr>
            </c:marker>
            <c:bubble3D val="0"/>
          </c:dPt>
          <c:dPt>
            <c:idx val="33"/>
            <c:marker>
              <c:spPr>
                <a:solidFill>
                  <a:srgbClr val="996633"/>
                </a:solidFill>
              </c:spPr>
            </c:marker>
            <c:bubble3D val="0"/>
          </c:dPt>
          <c:dPt>
            <c:idx val="34"/>
            <c:marker>
              <c:spPr>
                <a:solidFill>
                  <a:srgbClr val="996633"/>
                </a:solidFill>
              </c:spPr>
            </c:marker>
            <c:bubble3D val="0"/>
          </c:dPt>
          <c:dPt>
            <c:idx val="35"/>
            <c:marker>
              <c:spPr>
                <a:solidFill>
                  <a:srgbClr val="0070C0"/>
                </a:solidFill>
              </c:spPr>
            </c:marker>
            <c:bubble3D val="0"/>
          </c:dPt>
          <c:dPt>
            <c:idx val="36"/>
            <c:marker>
              <c:spPr>
                <a:solidFill>
                  <a:srgbClr val="7030A0"/>
                </a:solidFill>
              </c:spPr>
            </c:marker>
            <c:bubble3D val="0"/>
          </c:dPt>
          <c:dPt>
            <c:idx val="37"/>
            <c:marker>
              <c:spPr>
                <a:solidFill>
                  <a:schemeClr val="bg1"/>
                </a:solidFill>
              </c:spPr>
            </c:marker>
            <c:bubble3D val="0"/>
          </c:dPt>
          <c:dPt>
            <c:idx val="38"/>
            <c:marker>
              <c:spPr>
                <a:solidFill>
                  <a:srgbClr val="00B050"/>
                </a:solidFill>
              </c:spPr>
            </c:marker>
            <c:bubble3D val="0"/>
          </c:dPt>
          <c:dPt>
            <c:idx val="39"/>
            <c:marker>
              <c:spPr>
                <a:solidFill>
                  <a:schemeClr val="bg1"/>
                </a:solidFill>
              </c:spPr>
            </c:marker>
            <c:bubble3D val="0"/>
          </c:dPt>
          <c:dPt>
            <c:idx val="40"/>
            <c:marker>
              <c:spPr>
                <a:solidFill>
                  <a:srgbClr val="FFC000"/>
                </a:solidFill>
              </c:spPr>
            </c:marker>
            <c:bubble3D val="0"/>
          </c:dPt>
          <c:dPt>
            <c:idx val="41"/>
            <c:marker>
              <c:spPr>
                <a:solidFill>
                  <a:srgbClr val="FF0000"/>
                </a:solidFill>
              </c:spPr>
            </c:marker>
            <c:bubble3D val="0"/>
          </c:dPt>
          <c:dPt>
            <c:idx val="42"/>
            <c:marker>
              <c:spPr>
                <a:solidFill>
                  <a:srgbClr val="996633"/>
                </a:solidFill>
              </c:spPr>
            </c:marker>
            <c:bubble3D val="0"/>
          </c:dPt>
          <c:dPt>
            <c:idx val="43"/>
            <c:marker>
              <c:spPr>
                <a:solidFill>
                  <a:srgbClr val="FF00FF"/>
                </a:solidFill>
              </c:spPr>
            </c:marker>
            <c:bubble3D val="0"/>
          </c:dPt>
          <c:dPt>
            <c:idx val="44"/>
            <c:marker>
              <c:spPr>
                <a:solidFill>
                  <a:srgbClr val="996633"/>
                </a:solidFill>
              </c:spPr>
            </c:marker>
            <c:bubble3D val="0"/>
          </c:dPt>
          <c:dPt>
            <c:idx val="45"/>
            <c:marker>
              <c:spPr>
                <a:solidFill>
                  <a:srgbClr val="7030A0"/>
                </a:solidFill>
              </c:spPr>
            </c:marker>
            <c:bubble3D val="0"/>
          </c:dPt>
          <c:dPt>
            <c:idx val="46"/>
            <c:marker>
              <c:spPr>
                <a:solidFill>
                  <a:srgbClr val="996633"/>
                </a:solidFill>
              </c:spPr>
            </c:marker>
            <c:bubble3D val="0"/>
          </c:dPt>
          <c:dPt>
            <c:idx val="47"/>
            <c:marker>
              <c:spPr>
                <a:solidFill>
                  <a:srgbClr val="996633"/>
                </a:solidFill>
              </c:spPr>
            </c:marker>
            <c:bubble3D val="0"/>
          </c:dPt>
          <c:dPt>
            <c:idx val="48"/>
            <c:marker>
              <c:spPr>
                <a:solidFill>
                  <a:srgbClr val="FF0000"/>
                </a:solidFill>
              </c:spPr>
            </c:marker>
            <c:bubble3D val="0"/>
          </c:dPt>
          <c:dPt>
            <c:idx val="49"/>
            <c:marker>
              <c:spPr>
                <a:solidFill>
                  <a:srgbClr val="7030A0"/>
                </a:solidFill>
              </c:spPr>
            </c:marker>
            <c:bubble3D val="0"/>
          </c:dPt>
          <c:dPt>
            <c:idx val="50"/>
            <c:marker>
              <c:spPr>
                <a:solidFill>
                  <a:schemeClr val="tx1"/>
                </a:solidFill>
              </c:spPr>
            </c:marker>
            <c:bubble3D val="0"/>
          </c:dPt>
          <c:dPt>
            <c:idx val="51"/>
            <c:marker>
              <c:spPr>
                <a:solidFill>
                  <a:srgbClr val="00B050"/>
                </a:solidFill>
              </c:spPr>
            </c:marker>
            <c:bubble3D val="0"/>
          </c:dPt>
          <c:dPt>
            <c:idx val="52"/>
            <c:marker>
              <c:spPr>
                <a:solidFill>
                  <a:srgbClr val="0070C0"/>
                </a:solidFill>
              </c:spPr>
            </c:marker>
            <c:bubble3D val="0"/>
          </c:dPt>
          <c:dPt>
            <c:idx val="53"/>
            <c:marker>
              <c:spPr>
                <a:solidFill>
                  <a:srgbClr val="FFC000"/>
                </a:solidFill>
              </c:spPr>
            </c:marker>
            <c:bubble3D val="0"/>
          </c:dPt>
          <c:dPt>
            <c:idx val="54"/>
            <c:marker>
              <c:spPr>
                <a:solidFill>
                  <a:schemeClr val="bg1"/>
                </a:solidFill>
              </c:spPr>
            </c:marker>
            <c:bubble3D val="0"/>
          </c:dPt>
          <c:dPt>
            <c:idx val="55"/>
            <c:marker>
              <c:spPr>
                <a:solidFill>
                  <a:srgbClr val="00B050"/>
                </a:solidFill>
              </c:spPr>
            </c:marker>
            <c:bubble3D val="0"/>
          </c:dPt>
          <c:dPt>
            <c:idx val="56"/>
            <c:marker>
              <c:spPr>
                <a:solidFill>
                  <a:srgbClr val="00B050"/>
                </a:solidFill>
              </c:spPr>
            </c:marker>
            <c:bubble3D val="0"/>
          </c:dPt>
          <c:dPt>
            <c:idx val="57"/>
            <c:marker>
              <c:spPr>
                <a:solidFill>
                  <a:srgbClr val="996633"/>
                </a:solidFill>
              </c:spPr>
            </c:marker>
            <c:bubble3D val="0"/>
          </c:dPt>
          <c:dPt>
            <c:idx val="58"/>
            <c:marker>
              <c:spPr>
                <a:solidFill>
                  <a:srgbClr val="996633"/>
                </a:solidFill>
              </c:spPr>
            </c:marker>
            <c:bubble3D val="0"/>
          </c:dPt>
          <c:dPt>
            <c:idx val="59"/>
            <c:marker>
              <c:spPr>
                <a:solidFill>
                  <a:schemeClr val="bg1"/>
                </a:solidFill>
              </c:spPr>
            </c:marker>
            <c:bubble3D val="0"/>
          </c:dPt>
          <c:dPt>
            <c:idx val="60"/>
            <c:marker>
              <c:spPr>
                <a:solidFill>
                  <a:srgbClr val="7030A0"/>
                </a:solidFill>
              </c:spPr>
            </c:marker>
            <c:bubble3D val="0"/>
          </c:dPt>
          <c:dPt>
            <c:idx val="61"/>
            <c:marker>
              <c:spPr>
                <a:solidFill>
                  <a:srgbClr val="FFC000"/>
                </a:solidFill>
              </c:spPr>
            </c:marker>
            <c:bubble3D val="0"/>
          </c:dPt>
          <c:dPt>
            <c:idx val="62"/>
            <c:marker>
              <c:spPr>
                <a:solidFill>
                  <a:srgbClr val="00B050"/>
                </a:solidFill>
              </c:spPr>
            </c:marker>
            <c:bubble3D val="0"/>
          </c:dPt>
          <c:dPt>
            <c:idx val="63"/>
            <c:marker>
              <c:spPr>
                <a:solidFill>
                  <a:srgbClr val="00B050"/>
                </a:solidFill>
              </c:spPr>
            </c:marker>
            <c:bubble3D val="0"/>
          </c:dPt>
          <c:dPt>
            <c:idx val="64"/>
            <c:marker>
              <c:spPr>
                <a:solidFill>
                  <a:srgbClr val="7030A0"/>
                </a:solidFill>
              </c:spPr>
            </c:marker>
            <c:bubble3D val="0"/>
          </c:dPt>
          <c:dPt>
            <c:idx val="65"/>
            <c:marker>
              <c:spPr>
                <a:solidFill>
                  <a:schemeClr val="tx1"/>
                </a:solidFill>
              </c:spPr>
            </c:marker>
            <c:bubble3D val="0"/>
          </c:dPt>
          <c:dPt>
            <c:idx val="66"/>
            <c:marker>
              <c:spPr>
                <a:solidFill>
                  <a:srgbClr val="00B050"/>
                </a:solidFill>
              </c:spPr>
            </c:marker>
            <c:bubble3D val="0"/>
          </c:dPt>
          <c:dPt>
            <c:idx val="67"/>
            <c:marker>
              <c:spPr>
                <a:solidFill>
                  <a:srgbClr val="FF00FF"/>
                </a:solidFill>
              </c:spPr>
            </c:marker>
            <c:bubble3D val="0"/>
          </c:dPt>
          <c:dPt>
            <c:idx val="68"/>
            <c:marker>
              <c:spPr>
                <a:solidFill>
                  <a:schemeClr val="bg1"/>
                </a:solidFill>
              </c:spPr>
            </c:marker>
            <c:bubble3D val="0"/>
          </c:dPt>
          <c:dPt>
            <c:idx val="69"/>
            <c:marker>
              <c:spPr>
                <a:solidFill>
                  <a:srgbClr val="FF00FF"/>
                </a:solidFill>
              </c:spPr>
            </c:marker>
            <c:bubble3D val="0"/>
          </c:dPt>
          <c:dPt>
            <c:idx val="70"/>
            <c:marker>
              <c:spPr>
                <a:solidFill>
                  <a:srgbClr val="00B0F0"/>
                </a:solidFill>
              </c:spPr>
            </c:marker>
            <c:bubble3D val="0"/>
          </c:dPt>
          <c:dPt>
            <c:idx val="71"/>
            <c:marker>
              <c:spPr>
                <a:solidFill>
                  <a:srgbClr val="00B0F0"/>
                </a:solidFill>
              </c:spPr>
            </c:marker>
            <c:bubble3D val="0"/>
          </c:dPt>
          <c:dPt>
            <c:idx val="72"/>
            <c:marker>
              <c:spPr>
                <a:solidFill>
                  <a:srgbClr val="00B0F0"/>
                </a:solidFill>
              </c:spPr>
            </c:marker>
            <c:bubble3D val="0"/>
          </c:dPt>
          <c:dPt>
            <c:idx val="73"/>
            <c:marker>
              <c:spPr>
                <a:solidFill>
                  <a:srgbClr val="00B0F0"/>
                </a:solidFill>
              </c:spPr>
            </c:marker>
            <c:bubble3D val="0"/>
          </c:dPt>
          <c:dPt>
            <c:idx val="74"/>
            <c:marker>
              <c:spPr>
                <a:solidFill>
                  <a:srgbClr val="996633"/>
                </a:solidFill>
              </c:spPr>
            </c:marker>
            <c:bubble3D val="0"/>
          </c:dPt>
          <c:dPt>
            <c:idx val="75"/>
            <c:marker>
              <c:spPr>
                <a:solidFill>
                  <a:srgbClr val="00B0F0"/>
                </a:solidFill>
              </c:spPr>
            </c:marker>
            <c:bubble3D val="0"/>
          </c:dPt>
          <c:dPt>
            <c:idx val="76"/>
            <c:marker>
              <c:spPr>
                <a:solidFill>
                  <a:srgbClr val="7030A0"/>
                </a:solidFill>
              </c:spPr>
            </c:marker>
            <c:bubble3D val="0"/>
          </c:dPt>
          <c:dPt>
            <c:idx val="77"/>
            <c:marker>
              <c:spPr>
                <a:solidFill>
                  <a:srgbClr val="7030A0"/>
                </a:solidFill>
              </c:spPr>
            </c:marker>
            <c:bubble3D val="0"/>
          </c:dPt>
          <c:dLbls>
            <c:dLbl>
              <c:idx val="0"/>
              <c:layout>
                <c:manualLayout>
                  <c:x val="-2.0493827473555399E-2"/>
                  <c:y val="-2.6205221965848801E-2"/>
                </c:manualLayout>
              </c:layout>
              <c:tx>
                <c:rich>
                  <a:bodyPr/>
                  <a:lstStyle/>
                  <a:p>
                    <a:r>
                      <a:rPr lang="en-US" sz="800" dirty="0"/>
                      <a:t>RHAA</a:t>
                    </a:r>
                  </a:p>
                </c:rich>
              </c:tx>
              <c:showLegendKey val="0"/>
              <c:showVal val="1"/>
              <c:showCatName val="0"/>
              <c:showSerName val="0"/>
              <c:showPercent val="0"/>
              <c:showBubbleSize val="0"/>
            </c:dLbl>
            <c:dLbl>
              <c:idx val="1"/>
              <c:layout>
                <c:manualLayout>
                  <c:x val="-1.0246913736777399E-2"/>
                  <c:y val="-2.01578630506529E-2"/>
                </c:manualLayout>
              </c:layout>
              <c:tx>
                <c:rich>
                  <a:bodyPr/>
                  <a:lstStyle/>
                  <a:p>
                    <a:r>
                      <a:rPr lang="en-US" sz="800" dirty="0"/>
                      <a:t>AA</a:t>
                    </a:r>
                  </a:p>
                </c:rich>
              </c:tx>
              <c:showLegendKey val="0"/>
              <c:showVal val="1"/>
              <c:showCatName val="0"/>
              <c:showSerName val="0"/>
              <c:showPercent val="0"/>
              <c:showBubbleSize val="0"/>
            </c:dLbl>
            <c:dLbl>
              <c:idx val="2"/>
              <c:layout>
                <c:manualLayout>
                  <c:x val="-1.46384481953963E-2"/>
                  <c:y val="-2.2173649355718202E-2"/>
                </c:manualLayout>
              </c:layout>
              <c:tx>
                <c:rich>
                  <a:bodyPr/>
                  <a:lstStyle/>
                  <a:p>
                    <a:r>
                      <a:rPr lang="en-US" sz="800" dirty="0"/>
                      <a:t>MBTA</a:t>
                    </a:r>
                  </a:p>
                </c:rich>
              </c:tx>
              <c:showLegendKey val="0"/>
              <c:showVal val="1"/>
              <c:showCatName val="0"/>
              <c:showSerName val="0"/>
              <c:showPercent val="0"/>
              <c:showBubbleSize val="0"/>
            </c:dLbl>
            <c:dLbl>
              <c:idx val="3"/>
              <c:layout>
                <c:manualLayout>
                  <c:x val="-8.7830689172377994E-3"/>
                  <c:y val="1.6126290440522301E-2"/>
                </c:manualLayout>
              </c:layout>
              <c:tx>
                <c:rich>
                  <a:bodyPr/>
                  <a:lstStyle/>
                  <a:p>
                    <a:r>
                      <a:rPr lang="en-US" sz="800" dirty="0"/>
                      <a:t>FWCA</a:t>
                    </a:r>
                  </a:p>
                </c:rich>
              </c:tx>
              <c:showLegendKey val="0"/>
              <c:showVal val="1"/>
              <c:showCatName val="0"/>
              <c:showSerName val="0"/>
              <c:showPercent val="0"/>
              <c:showBubbleSize val="0"/>
            </c:dLbl>
            <c:dLbl>
              <c:idx val="4"/>
              <c:layout>
                <c:manualLayout>
                  <c:x val="-2.1957672293094501E-2"/>
                  <c:y val="-2.2173649355718202E-2"/>
                </c:manualLayout>
              </c:layout>
              <c:tx>
                <c:rich>
                  <a:bodyPr/>
                  <a:lstStyle/>
                  <a:p>
                    <a:r>
                      <a:rPr lang="en-US" sz="800" dirty="0"/>
                      <a:t>HSBAA</a:t>
                    </a:r>
                  </a:p>
                </c:rich>
              </c:tx>
              <c:showLegendKey val="0"/>
              <c:showVal val="1"/>
              <c:showCatName val="0"/>
              <c:showSerName val="0"/>
              <c:showPercent val="0"/>
              <c:showBubbleSize val="0"/>
            </c:dLbl>
            <c:dLbl>
              <c:idx val="5"/>
              <c:layout>
                <c:manualLayout>
                  <c:x val="-1.4638448195396401E-2"/>
                  <c:y val="2.01578630506529E-2"/>
                </c:manualLayout>
              </c:layout>
              <c:tx>
                <c:rich>
                  <a:bodyPr/>
                  <a:lstStyle/>
                  <a:p>
                    <a:r>
                      <a:rPr lang="en-US" sz="800" dirty="0"/>
                      <a:t>FIFRA</a:t>
                    </a:r>
                  </a:p>
                </c:rich>
              </c:tx>
              <c:showLegendKey val="0"/>
              <c:showVal val="1"/>
              <c:showCatName val="0"/>
              <c:showSerName val="0"/>
              <c:showPercent val="0"/>
              <c:showBubbleSize val="0"/>
            </c:dLbl>
            <c:dLbl>
              <c:idx val="6"/>
              <c:layout>
                <c:manualLayout>
                  <c:x val="-2.9276896390792598E-3"/>
                  <c:y val="2.01578630506529E-2"/>
                </c:manualLayout>
              </c:layout>
              <c:tx>
                <c:rich>
                  <a:bodyPr/>
                  <a:lstStyle/>
                  <a:p>
                    <a:r>
                      <a:rPr lang="en-US" sz="800" dirty="0"/>
                      <a:t>CAA</a:t>
                    </a:r>
                  </a:p>
                </c:rich>
              </c:tx>
              <c:showLegendKey val="0"/>
              <c:showVal val="1"/>
              <c:showCatName val="0"/>
              <c:showSerName val="0"/>
              <c:showPercent val="0"/>
              <c:showBubbleSize val="0"/>
            </c:dLbl>
            <c:dLbl>
              <c:idx val="7"/>
              <c:layout>
                <c:manualLayout>
                  <c:x val="-2.9276896390792099E-3"/>
                  <c:y val="8.0631452202611694E-3"/>
                </c:manualLayout>
              </c:layout>
              <c:tx>
                <c:rich>
                  <a:bodyPr/>
                  <a:lstStyle/>
                  <a:p>
                    <a:r>
                      <a:rPr lang="en-US" sz="800" dirty="0"/>
                      <a:t>FAHA</a:t>
                    </a:r>
                  </a:p>
                </c:rich>
              </c:tx>
              <c:showLegendKey val="0"/>
              <c:showVal val="1"/>
              <c:showCatName val="0"/>
              <c:showSerName val="0"/>
              <c:showPercent val="0"/>
              <c:showBubbleSize val="0"/>
            </c:dLbl>
            <c:dLbl>
              <c:idx val="8"/>
              <c:layout>
                <c:manualLayout>
                  <c:x val="2.9276896390792598E-3"/>
                  <c:y val="8.0631452202611694E-3"/>
                </c:manualLayout>
              </c:layout>
              <c:tx>
                <c:rich>
                  <a:bodyPr/>
                  <a:lstStyle/>
                  <a:p>
                    <a:r>
                      <a:rPr lang="en-US" sz="800" dirty="0"/>
                      <a:t>RSA</a:t>
                    </a:r>
                  </a:p>
                </c:rich>
              </c:tx>
              <c:showLegendKey val="0"/>
              <c:showVal val="1"/>
              <c:showCatName val="0"/>
              <c:showSerName val="0"/>
              <c:showPercent val="0"/>
              <c:showBubbleSize val="0"/>
            </c:dLbl>
            <c:dLbl>
              <c:idx val="9"/>
              <c:layout>
                <c:manualLayout>
                  <c:x val="5.8553792781585396E-3"/>
                  <c:y val="2.01578630506529E-2"/>
                </c:manualLayout>
              </c:layout>
              <c:tx>
                <c:rich>
                  <a:bodyPr/>
                  <a:lstStyle/>
                  <a:p>
                    <a:r>
                      <a:rPr lang="en-US" sz="800" dirty="0"/>
                      <a:t>SWDA</a:t>
                    </a:r>
                  </a:p>
                </c:rich>
              </c:tx>
              <c:showLegendKey val="0"/>
              <c:showVal val="1"/>
              <c:showCatName val="0"/>
              <c:showSerName val="0"/>
              <c:showPercent val="0"/>
              <c:showBubbleSize val="0"/>
            </c:dLbl>
            <c:dLbl>
              <c:idx val="10"/>
              <c:layout>
                <c:manualLayout>
                  <c:x val="5.8553792781585396E-3"/>
                  <c:y val="6.0473589151959096E-3"/>
                </c:manualLayout>
              </c:layout>
              <c:tx>
                <c:rich>
                  <a:bodyPr/>
                  <a:lstStyle/>
                  <a:p>
                    <a:r>
                      <a:rPr lang="en-US" dirty="0"/>
                      <a:t>LWCF</a:t>
                    </a:r>
                  </a:p>
                </c:rich>
              </c:tx>
              <c:showLegendKey val="0"/>
              <c:showVal val="1"/>
              <c:showCatName val="0"/>
              <c:showSerName val="0"/>
              <c:showPercent val="0"/>
              <c:showBubbleSize val="0"/>
            </c:dLbl>
            <c:dLbl>
              <c:idx val="11"/>
              <c:layout>
                <c:manualLayout>
                  <c:x val="-6.0017637601126099E-2"/>
                  <c:y val="-2.0157863050652902E-3"/>
                </c:manualLayout>
              </c:layout>
              <c:tx>
                <c:rich>
                  <a:bodyPr/>
                  <a:lstStyle/>
                  <a:p>
                    <a:r>
                      <a:rPr lang="en-US" dirty="0"/>
                      <a:t>HUDA</a:t>
                    </a:r>
                  </a:p>
                </c:rich>
              </c:tx>
              <c:showLegendKey val="0"/>
              <c:showVal val="1"/>
              <c:showCatName val="0"/>
              <c:showSerName val="0"/>
              <c:showPercent val="0"/>
              <c:showBubbleSize val="0"/>
            </c:dLbl>
            <c:dLbl>
              <c:idx val="12"/>
              <c:layout/>
              <c:tx>
                <c:rich>
                  <a:bodyPr/>
                  <a:lstStyle/>
                  <a:p>
                    <a:r>
                      <a:rPr lang="en-US" dirty="0"/>
                      <a:t>HBA</a:t>
                    </a:r>
                  </a:p>
                </c:rich>
              </c:tx>
              <c:showLegendKey val="0"/>
              <c:showVal val="1"/>
              <c:showCatName val="0"/>
              <c:showSerName val="0"/>
              <c:showPercent val="0"/>
              <c:showBubbleSize val="0"/>
            </c:dLbl>
            <c:dLbl>
              <c:idx val="13"/>
              <c:layout>
                <c:manualLayout>
                  <c:x val="-5.7089947962046299E-2"/>
                  <c:y val="0"/>
                </c:manualLayout>
              </c:layout>
              <c:tx>
                <c:rich>
                  <a:bodyPr/>
                  <a:lstStyle/>
                  <a:p>
                    <a:r>
                      <a:rPr lang="en-US" dirty="0"/>
                      <a:t>WQA</a:t>
                    </a:r>
                  </a:p>
                </c:rich>
              </c:tx>
              <c:showLegendKey val="0"/>
              <c:showVal val="1"/>
              <c:showCatName val="0"/>
              <c:showSerName val="0"/>
              <c:showPercent val="0"/>
              <c:showBubbleSize val="0"/>
            </c:dLbl>
            <c:dLbl>
              <c:idx val="14"/>
              <c:layout/>
              <c:tx>
                <c:rich>
                  <a:bodyPr/>
                  <a:lstStyle/>
                  <a:p>
                    <a:r>
                      <a:rPr lang="en-US" dirty="0"/>
                      <a:t>4(f)</a:t>
                    </a:r>
                  </a:p>
                </c:rich>
              </c:tx>
              <c:showLegendKey val="0"/>
              <c:showVal val="1"/>
              <c:showCatName val="0"/>
              <c:showSerName val="0"/>
              <c:showPercent val="0"/>
              <c:showBubbleSize val="0"/>
            </c:dLbl>
            <c:dLbl>
              <c:idx val="15"/>
              <c:layout>
                <c:manualLayout>
                  <c:x val="-5.7089947962046299E-2"/>
                  <c:y val="-2.0157863050652902E-3"/>
                </c:manualLayout>
              </c:layout>
              <c:tx>
                <c:rich>
                  <a:bodyPr/>
                  <a:lstStyle/>
                  <a:p>
                    <a:r>
                      <a:rPr lang="en-US" dirty="0"/>
                      <a:t>NHPA</a:t>
                    </a:r>
                  </a:p>
                </c:rich>
              </c:tx>
              <c:showLegendKey val="0"/>
              <c:showVal val="1"/>
              <c:showCatName val="0"/>
              <c:showSerName val="0"/>
              <c:showPercent val="0"/>
              <c:showBubbleSize val="0"/>
            </c:dLbl>
            <c:dLbl>
              <c:idx val="16"/>
              <c:layout>
                <c:manualLayout>
                  <c:x val="0"/>
                  <c:y val="4.0315726101306602E-3"/>
                </c:manualLayout>
              </c:layout>
              <c:tx>
                <c:rich>
                  <a:bodyPr/>
                  <a:lstStyle/>
                  <a:p>
                    <a:r>
                      <a:rPr lang="en-US" dirty="0"/>
                      <a:t>FOIA</a:t>
                    </a:r>
                  </a:p>
                </c:rich>
              </c:tx>
              <c:showLegendKey val="0"/>
              <c:showVal val="1"/>
              <c:showCatName val="0"/>
              <c:showSerName val="0"/>
              <c:showPercent val="0"/>
              <c:showBubbleSize val="0"/>
            </c:dLbl>
            <c:dLbl>
              <c:idx val="17"/>
              <c:layout>
                <c:manualLayout>
                  <c:x val="4.3915344586188901E-3"/>
                  <c:y val="0"/>
                </c:manualLayout>
              </c:layout>
              <c:tx>
                <c:rich>
                  <a:bodyPr/>
                  <a:lstStyle/>
                  <a:p>
                    <a:r>
                      <a:rPr lang="en-US" dirty="0"/>
                      <a:t>FAHA</a:t>
                    </a:r>
                  </a:p>
                </c:rich>
              </c:tx>
              <c:showLegendKey val="0"/>
              <c:showVal val="1"/>
              <c:showCatName val="0"/>
              <c:showSerName val="0"/>
              <c:showPercent val="0"/>
              <c:showBubbleSize val="0"/>
            </c:dLbl>
            <c:dLbl>
              <c:idx val="18"/>
              <c:layout/>
              <c:tx>
                <c:rich>
                  <a:bodyPr/>
                  <a:lstStyle/>
                  <a:p>
                    <a:r>
                      <a:rPr lang="en-US" dirty="0"/>
                      <a:t>FAHA</a:t>
                    </a:r>
                  </a:p>
                </c:rich>
              </c:tx>
              <c:showLegendKey val="0"/>
              <c:showVal val="1"/>
              <c:showCatName val="0"/>
              <c:showSerName val="0"/>
              <c:showPercent val="0"/>
              <c:showBubbleSize val="0"/>
            </c:dLbl>
            <c:dLbl>
              <c:idx val="19"/>
              <c:layout>
                <c:manualLayout>
                  <c:x val="-6.2945327240204102E-2"/>
                  <c:y val="-2.0157863050652902E-3"/>
                </c:manualLayout>
              </c:layout>
              <c:tx>
                <c:rich>
                  <a:bodyPr/>
                  <a:lstStyle/>
                  <a:p>
                    <a:r>
                      <a:rPr lang="en-US" dirty="0"/>
                      <a:t>WSRA</a:t>
                    </a:r>
                  </a:p>
                </c:rich>
              </c:tx>
              <c:showLegendKey val="0"/>
              <c:showVal val="1"/>
              <c:showCatName val="0"/>
              <c:showSerName val="0"/>
              <c:showPercent val="0"/>
              <c:showBubbleSize val="0"/>
            </c:dLbl>
            <c:dLbl>
              <c:idx val="20"/>
              <c:layout/>
              <c:tx>
                <c:rich>
                  <a:bodyPr/>
                  <a:lstStyle/>
                  <a:p>
                    <a:r>
                      <a:rPr lang="en-US" dirty="0"/>
                      <a:t>NEPA</a:t>
                    </a:r>
                  </a:p>
                </c:rich>
              </c:tx>
              <c:showLegendKey val="0"/>
              <c:showVal val="1"/>
              <c:showCatName val="0"/>
              <c:showSerName val="0"/>
              <c:showPercent val="0"/>
              <c:showBubbleSize val="0"/>
            </c:dLbl>
            <c:dLbl>
              <c:idx val="21"/>
              <c:layout>
                <c:manualLayout>
                  <c:x val="-4.9770723864348401E-2"/>
                  <c:y val="-2.0157863050652902E-3"/>
                </c:manualLayout>
              </c:layout>
              <c:tx>
                <c:rich>
                  <a:bodyPr/>
                  <a:lstStyle/>
                  <a:p>
                    <a:r>
                      <a:rPr lang="en-US" dirty="0"/>
                      <a:t>CAA</a:t>
                    </a:r>
                  </a:p>
                </c:rich>
              </c:tx>
              <c:showLegendKey val="0"/>
              <c:showVal val="1"/>
              <c:showCatName val="0"/>
              <c:showSerName val="0"/>
              <c:showPercent val="0"/>
              <c:showBubbleSize val="0"/>
            </c:dLbl>
            <c:dLbl>
              <c:idx val="22"/>
              <c:layout>
                <c:manualLayout>
                  <c:x val="0"/>
                  <c:y val="0"/>
                </c:manualLayout>
              </c:layout>
              <c:tx>
                <c:rich>
                  <a:bodyPr/>
                  <a:lstStyle/>
                  <a:p>
                    <a:r>
                      <a:rPr lang="en-US" dirty="0"/>
                      <a:t>URA</a:t>
                    </a:r>
                  </a:p>
                </c:rich>
              </c:tx>
              <c:showLegendKey val="0"/>
              <c:showVal val="1"/>
              <c:showCatName val="0"/>
              <c:showSerName val="0"/>
              <c:showPercent val="0"/>
              <c:showBubbleSize val="0"/>
            </c:dLbl>
            <c:dLbl>
              <c:idx val="23"/>
              <c:layout>
                <c:manualLayout>
                  <c:x val="-5.4162258322966998E-2"/>
                  <c:y val="-2.0157863050652902E-3"/>
                </c:manualLayout>
              </c:layout>
              <c:tx>
                <c:rich>
                  <a:bodyPr/>
                  <a:lstStyle/>
                  <a:p>
                    <a:r>
                      <a:rPr lang="en-US" dirty="0"/>
                      <a:t>FAHA</a:t>
                    </a:r>
                  </a:p>
                </c:rich>
              </c:tx>
              <c:showLegendKey val="0"/>
              <c:showVal val="1"/>
              <c:showCatName val="0"/>
              <c:showSerName val="0"/>
              <c:showPercent val="0"/>
              <c:showBubbleSize val="0"/>
            </c:dLbl>
            <c:dLbl>
              <c:idx val="24"/>
              <c:layout>
                <c:manualLayout>
                  <c:x val="5.8553792781585396E-3"/>
                  <c:y val="6.0473589151959503E-3"/>
                </c:manualLayout>
              </c:layout>
              <c:tx>
                <c:rich>
                  <a:bodyPr/>
                  <a:lstStyle/>
                  <a:p>
                    <a:r>
                      <a:rPr lang="en-US" dirty="0"/>
                      <a:t>CWA</a:t>
                    </a:r>
                  </a:p>
                </c:rich>
              </c:tx>
              <c:showLegendKey val="0"/>
              <c:showVal val="1"/>
              <c:showCatName val="0"/>
              <c:showSerName val="0"/>
              <c:showPercent val="0"/>
              <c:showBubbleSize val="0"/>
            </c:dLbl>
            <c:dLbl>
              <c:idx val="25"/>
              <c:layout>
                <c:manualLayout>
                  <c:x val="4.3915344586188901E-3"/>
                  <c:y val="2.0156275817341798E-3"/>
                </c:manualLayout>
              </c:layout>
              <c:tx>
                <c:rich>
                  <a:bodyPr/>
                  <a:lstStyle/>
                  <a:p>
                    <a:r>
                      <a:rPr lang="en-US" dirty="0"/>
                      <a:t>CZMA</a:t>
                    </a:r>
                  </a:p>
                </c:rich>
              </c:tx>
              <c:showLegendKey val="0"/>
              <c:showVal val="1"/>
              <c:showCatName val="0"/>
              <c:showSerName val="0"/>
              <c:showPercent val="0"/>
              <c:showBubbleSize val="0"/>
            </c:dLbl>
            <c:dLbl>
              <c:idx val="26"/>
              <c:layout>
                <c:manualLayout>
                  <c:x val="-5.8553792781585297E-2"/>
                  <c:y val="-1.0079090248657699E-2"/>
                </c:manualLayout>
              </c:layout>
              <c:tx>
                <c:rich>
                  <a:bodyPr/>
                  <a:lstStyle/>
                  <a:p>
                    <a:r>
                      <a:rPr lang="en-US" dirty="0"/>
                      <a:t>MMPA</a:t>
                    </a:r>
                  </a:p>
                </c:rich>
              </c:tx>
              <c:showLegendKey val="0"/>
              <c:showVal val="1"/>
              <c:showCatName val="0"/>
              <c:showSerName val="0"/>
              <c:showPercent val="0"/>
              <c:showBubbleSize val="0"/>
            </c:dLbl>
            <c:dLbl>
              <c:idx val="27"/>
              <c:layout>
                <c:manualLayout>
                  <c:x val="-1.4638448195396299E-3"/>
                  <c:y val="2.0157863050652902E-3"/>
                </c:manualLayout>
              </c:layout>
              <c:tx>
                <c:rich>
                  <a:bodyPr/>
                  <a:lstStyle/>
                  <a:p>
                    <a:r>
                      <a:rPr lang="en-US" dirty="0"/>
                      <a:t>ESA</a:t>
                    </a:r>
                  </a:p>
                </c:rich>
              </c:tx>
              <c:showLegendKey val="0"/>
              <c:showVal val="1"/>
              <c:showCatName val="0"/>
              <c:showSerName val="0"/>
              <c:showPercent val="0"/>
              <c:showBubbleSize val="0"/>
            </c:dLbl>
            <c:dLbl>
              <c:idx val="28"/>
              <c:layout>
                <c:manualLayout>
                  <c:x val="2.9276896390792598E-3"/>
                  <c:y val="-2.0157863050652902E-3"/>
                </c:manualLayout>
              </c:layout>
              <c:tx>
                <c:rich>
                  <a:bodyPr/>
                  <a:lstStyle/>
                  <a:p>
                    <a:r>
                      <a:rPr lang="en-US" dirty="0"/>
                      <a:t>SDWA</a:t>
                    </a:r>
                  </a:p>
                </c:rich>
              </c:tx>
              <c:showLegendKey val="0"/>
              <c:showVal val="1"/>
              <c:showCatName val="0"/>
              <c:showSerName val="0"/>
              <c:showPercent val="0"/>
              <c:showBubbleSize val="0"/>
            </c:dLbl>
            <c:dLbl>
              <c:idx val="29"/>
              <c:layout>
                <c:manualLayout>
                  <c:x val="-6.0017637601126099E-2"/>
                  <c:y val="-4.0315726101306602E-3"/>
                </c:manualLayout>
              </c:layout>
              <c:tx>
                <c:rich>
                  <a:bodyPr/>
                  <a:lstStyle/>
                  <a:p>
                    <a:r>
                      <a:rPr lang="en-US" dirty="0"/>
                      <a:t>AHPA</a:t>
                    </a:r>
                  </a:p>
                </c:rich>
              </c:tx>
              <c:showLegendKey val="0"/>
              <c:showVal val="1"/>
              <c:showCatName val="0"/>
              <c:showSerName val="0"/>
              <c:showPercent val="0"/>
              <c:showBubbleSize val="0"/>
            </c:dLbl>
            <c:dLbl>
              <c:idx val="30"/>
              <c:layout>
                <c:manualLayout>
                  <c:x val="-5.7089947962046299E-2"/>
                  <c:y val="-6.0473589151959096E-3"/>
                </c:manualLayout>
              </c:layout>
              <c:tx>
                <c:rich>
                  <a:bodyPr/>
                  <a:lstStyle/>
                  <a:p>
                    <a:r>
                      <a:rPr lang="en-US" dirty="0"/>
                      <a:t>FNWA</a:t>
                    </a:r>
                  </a:p>
                </c:rich>
              </c:tx>
              <c:showLegendKey val="0"/>
              <c:showVal val="1"/>
              <c:showCatName val="0"/>
              <c:showSerName val="0"/>
              <c:showPercent val="0"/>
              <c:showBubbleSize val="0"/>
            </c:dLbl>
            <c:dLbl>
              <c:idx val="31"/>
              <c:layout>
                <c:manualLayout>
                  <c:x val="0"/>
                  <c:y val="6.0473589151959096E-3"/>
                </c:manualLayout>
              </c:layout>
              <c:tx>
                <c:rich>
                  <a:bodyPr/>
                  <a:lstStyle/>
                  <a:p>
                    <a:r>
                      <a:rPr lang="en-US" dirty="0"/>
                      <a:t>TSCA</a:t>
                    </a:r>
                  </a:p>
                </c:rich>
              </c:tx>
              <c:showLegendKey val="0"/>
              <c:showVal val="1"/>
              <c:showCatName val="0"/>
              <c:showSerName val="0"/>
              <c:showPercent val="0"/>
              <c:showBubbleSize val="0"/>
            </c:dLbl>
            <c:dLbl>
              <c:idx val="32"/>
              <c:layout>
                <c:manualLayout>
                  <c:x val="0"/>
                  <c:y val="4.0315726101306602E-3"/>
                </c:manualLayout>
              </c:layout>
              <c:tx>
                <c:rich>
                  <a:bodyPr/>
                  <a:lstStyle/>
                  <a:p>
                    <a:r>
                      <a:rPr lang="en-US" dirty="0"/>
                      <a:t>MSFCMA</a:t>
                    </a:r>
                  </a:p>
                </c:rich>
              </c:tx>
              <c:showLegendKey val="0"/>
              <c:showVal val="1"/>
              <c:showCatName val="0"/>
              <c:showSerName val="0"/>
              <c:showPercent val="0"/>
              <c:showBubbleSize val="0"/>
            </c:dLbl>
            <c:dLbl>
              <c:idx val="33"/>
              <c:layout>
                <c:manualLayout>
                  <c:x val="-7.4656085796521901E-2"/>
                  <c:y val="-2.0157863050652902E-3"/>
                </c:manualLayout>
              </c:layout>
              <c:tx>
                <c:rich>
                  <a:bodyPr/>
                  <a:lstStyle/>
                  <a:p>
                    <a:r>
                      <a:rPr lang="en-US" dirty="0"/>
                      <a:t>RCRA</a:t>
                    </a:r>
                  </a:p>
                </c:rich>
              </c:tx>
              <c:showLegendKey val="0"/>
              <c:showVal val="1"/>
              <c:showCatName val="0"/>
              <c:showSerName val="0"/>
              <c:showPercent val="0"/>
              <c:showBubbleSize val="0"/>
            </c:dLbl>
            <c:dLbl>
              <c:idx val="34"/>
              <c:layout/>
              <c:tx>
                <c:rich>
                  <a:bodyPr/>
                  <a:lstStyle/>
                  <a:p>
                    <a:r>
                      <a:rPr lang="en-US" dirty="0"/>
                      <a:t>SWDA</a:t>
                    </a:r>
                  </a:p>
                </c:rich>
              </c:tx>
              <c:showLegendKey val="0"/>
              <c:showVal val="1"/>
              <c:showCatName val="0"/>
              <c:showSerName val="0"/>
              <c:showPercent val="0"/>
              <c:showBubbleSize val="0"/>
            </c:dLbl>
            <c:dLbl>
              <c:idx val="35"/>
              <c:layout>
                <c:manualLayout>
                  <c:x val="-6.0017637601126099E-2"/>
                  <c:y val="-6.0473589151959096E-3"/>
                </c:manualLayout>
              </c:layout>
              <c:tx>
                <c:rich>
                  <a:bodyPr/>
                  <a:lstStyle/>
                  <a:p>
                    <a:r>
                      <a:rPr lang="en-US" dirty="0"/>
                      <a:t>CAA</a:t>
                    </a:r>
                  </a:p>
                </c:rich>
              </c:tx>
              <c:showLegendKey val="0"/>
              <c:showVal val="1"/>
              <c:showCatName val="0"/>
              <c:showSerName val="0"/>
              <c:showPercent val="0"/>
              <c:showBubbleSize val="0"/>
            </c:dLbl>
            <c:dLbl>
              <c:idx val="36"/>
              <c:layout>
                <c:manualLayout>
                  <c:x val="0"/>
                  <c:y val="6.0472001918649102E-3"/>
                </c:manualLayout>
              </c:layout>
              <c:tx>
                <c:rich>
                  <a:bodyPr/>
                  <a:lstStyle/>
                  <a:p>
                    <a:r>
                      <a:rPr lang="en-US" dirty="0"/>
                      <a:t>EO 11990</a:t>
                    </a:r>
                  </a:p>
                </c:rich>
              </c:tx>
              <c:showLegendKey val="0"/>
              <c:showVal val="1"/>
              <c:showCatName val="0"/>
              <c:showSerName val="0"/>
              <c:showPercent val="0"/>
              <c:showBubbleSize val="0"/>
            </c:dLbl>
            <c:dLbl>
              <c:idx val="37"/>
              <c:layout/>
              <c:tx>
                <c:rich>
                  <a:bodyPr/>
                  <a:lstStyle/>
                  <a:p>
                    <a:r>
                      <a:rPr lang="en-US" dirty="0"/>
                      <a:t>EO 11998</a:t>
                    </a:r>
                  </a:p>
                </c:rich>
              </c:tx>
              <c:showLegendKey val="0"/>
              <c:showVal val="1"/>
              <c:showCatName val="0"/>
              <c:showSerName val="0"/>
              <c:showPercent val="0"/>
              <c:showBubbleSize val="0"/>
            </c:dLbl>
            <c:dLbl>
              <c:idx val="38"/>
              <c:layout>
                <c:manualLayout>
                  <c:x val="-6.8800706518362703E-2"/>
                  <c:y val="-1.58723331107507E-7"/>
                </c:manualLayout>
              </c:layout>
              <c:tx>
                <c:rich>
                  <a:bodyPr/>
                  <a:lstStyle/>
                  <a:p>
                    <a:r>
                      <a:rPr lang="en-US" dirty="0"/>
                      <a:t>CWA</a:t>
                    </a:r>
                  </a:p>
                </c:rich>
              </c:tx>
              <c:showLegendKey val="0"/>
              <c:showVal val="1"/>
              <c:showCatName val="0"/>
              <c:showSerName val="0"/>
              <c:showPercent val="0"/>
              <c:showBubbleSize val="0"/>
            </c:dLbl>
            <c:dLbl>
              <c:idx val="39"/>
              <c:layout>
                <c:manualLayout>
                  <c:x val="1.1710758556317299E-2"/>
                  <c:y val="2.0156275817341798E-3"/>
                </c:manualLayout>
              </c:layout>
              <c:tx>
                <c:rich>
                  <a:bodyPr/>
                  <a:lstStyle/>
                  <a:p>
                    <a:r>
                      <a:rPr lang="en-US" dirty="0"/>
                      <a:t>CRA</a:t>
                    </a:r>
                  </a:p>
                </c:rich>
              </c:tx>
              <c:showLegendKey val="0"/>
              <c:showVal val="1"/>
              <c:showCatName val="0"/>
              <c:showSerName val="0"/>
              <c:showPercent val="0"/>
              <c:showBubbleSize val="0"/>
            </c:dLbl>
            <c:dLbl>
              <c:idx val="40"/>
              <c:layout>
                <c:manualLayout>
                  <c:x val="-5.7089947962046299E-2"/>
                  <c:y val="-6.0473589151959096E-3"/>
                </c:manualLayout>
              </c:layout>
              <c:tx>
                <c:rich>
                  <a:bodyPr/>
                  <a:lstStyle/>
                  <a:p>
                    <a:r>
                      <a:rPr lang="en-US" dirty="0"/>
                      <a:t>ARPA</a:t>
                    </a:r>
                  </a:p>
                </c:rich>
              </c:tx>
              <c:showLegendKey val="0"/>
              <c:showVal val="1"/>
              <c:showCatName val="0"/>
              <c:showSerName val="0"/>
              <c:showPercent val="0"/>
              <c:showBubbleSize val="0"/>
            </c:dLbl>
            <c:dLbl>
              <c:idx val="41"/>
              <c:layout>
                <c:manualLayout>
                  <c:x val="0"/>
                  <c:y val="6.0473589151959096E-3"/>
                </c:manualLayout>
              </c:layout>
              <c:tx>
                <c:rich>
                  <a:bodyPr/>
                  <a:lstStyle/>
                  <a:p>
                    <a:r>
                      <a:rPr lang="en-US" dirty="0"/>
                      <a:t>CERCLA</a:t>
                    </a:r>
                  </a:p>
                </c:rich>
              </c:tx>
              <c:showLegendKey val="0"/>
              <c:showVal val="1"/>
              <c:showCatName val="0"/>
              <c:showSerName val="0"/>
              <c:showPercent val="0"/>
              <c:showBubbleSize val="0"/>
            </c:dLbl>
            <c:dLbl>
              <c:idx val="42"/>
              <c:layout>
                <c:manualLayout>
                  <c:x val="-6.8800706518362703E-2"/>
                  <c:y val="-4.0315726101306602E-3"/>
                </c:manualLayout>
              </c:layout>
              <c:tx>
                <c:rich>
                  <a:bodyPr/>
                  <a:lstStyle/>
                  <a:p>
                    <a:r>
                      <a:rPr lang="en-US" dirty="0"/>
                      <a:t>ANILCA</a:t>
                    </a:r>
                  </a:p>
                </c:rich>
              </c:tx>
              <c:showLegendKey val="0"/>
              <c:showVal val="1"/>
              <c:showCatName val="0"/>
              <c:showSerName val="0"/>
              <c:showPercent val="0"/>
              <c:showBubbleSize val="0"/>
            </c:dLbl>
            <c:dLbl>
              <c:idx val="43"/>
              <c:layout>
                <c:manualLayout>
                  <c:x val="2.9276896390792598E-3"/>
                  <c:y val="6.0473589151959096E-3"/>
                </c:manualLayout>
              </c:layout>
              <c:tx>
                <c:rich>
                  <a:bodyPr/>
                  <a:lstStyle/>
                  <a:p>
                    <a:r>
                      <a:rPr lang="en-US" dirty="0"/>
                      <a:t>LAA</a:t>
                    </a:r>
                  </a:p>
                </c:rich>
              </c:tx>
              <c:showLegendKey val="0"/>
              <c:showVal val="1"/>
              <c:showCatName val="0"/>
              <c:showSerName val="0"/>
              <c:showPercent val="0"/>
              <c:showBubbleSize val="0"/>
            </c:dLbl>
            <c:dLbl>
              <c:idx val="44"/>
              <c:layout>
                <c:manualLayout>
                  <c:x val="-6.4409172059744099E-2"/>
                  <c:y val="-6.0473589151959096E-3"/>
                </c:manualLayout>
              </c:layout>
              <c:tx>
                <c:rich>
                  <a:bodyPr/>
                  <a:lstStyle/>
                  <a:p>
                    <a:r>
                      <a:rPr lang="en-US" dirty="0"/>
                      <a:t>FPPA</a:t>
                    </a:r>
                  </a:p>
                </c:rich>
              </c:tx>
              <c:showLegendKey val="0"/>
              <c:showVal val="1"/>
              <c:showCatName val="0"/>
              <c:showSerName val="0"/>
              <c:showPercent val="0"/>
              <c:showBubbleSize val="0"/>
            </c:dLbl>
            <c:dLbl>
              <c:idx val="45"/>
              <c:layout>
                <c:manualLayout>
                  <c:x val="0"/>
                  <c:y val="4.0315726101306602E-3"/>
                </c:manualLayout>
              </c:layout>
              <c:tx>
                <c:rich>
                  <a:bodyPr/>
                  <a:lstStyle/>
                  <a:p>
                    <a:r>
                      <a:rPr lang="en-US" dirty="0"/>
                      <a:t>RRA</a:t>
                    </a:r>
                  </a:p>
                </c:rich>
              </c:tx>
              <c:showLegendKey val="0"/>
              <c:showVal val="1"/>
              <c:showCatName val="0"/>
              <c:showSerName val="0"/>
              <c:showPercent val="0"/>
              <c:showBubbleSize val="0"/>
            </c:dLbl>
            <c:dLbl>
              <c:idx val="46"/>
              <c:layout>
                <c:manualLayout>
                  <c:x val="-5.2698413503427403E-2"/>
                  <c:y val="-4.0315726101306602E-3"/>
                </c:manualLayout>
              </c:layout>
              <c:tx>
                <c:rich>
                  <a:bodyPr/>
                  <a:lstStyle/>
                  <a:p>
                    <a:r>
                      <a:rPr lang="en-US" dirty="0"/>
                      <a:t>CBRA</a:t>
                    </a:r>
                  </a:p>
                </c:rich>
              </c:tx>
              <c:showLegendKey val="0"/>
              <c:showVal val="1"/>
              <c:showCatName val="0"/>
              <c:showSerName val="0"/>
              <c:showPercent val="0"/>
              <c:showBubbleSize val="0"/>
            </c:dLbl>
            <c:dLbl>
              <c:idx val="47"/>
              <c:layout>
                <c:manualLayout>
                  <c:x val="1.0246913736777399E-2"/>
                  <c:y val="6.0473589151959096E-3"/>
                </c:manualLayout>
              </c:layout>
              <c:tx>
                <c:rich>
                  <a:bodyPr/>
                  <a:lstStyle/>
                  <a:p>
                    <a:r>
                      <a:rPr lang="en-US" dirty="0"/>
                      <a:t>HSWA</a:t>
                    </a:r>
                  </a:p>
                </c:rich>
              </c:tx>
              <c:showLegendKey val="0"/>
              <c:showVal val="1"/>
              <c:showCatName val="0"/>
              <c:showSerName val="0"/>
              <c:showPercent val="0"/>
              <c:showBubbleSize val="0"/>
            </c:dLbl>
            <c:dLbl>
              <c:idx val="48"/>
              <c:layout>
                <c:manualLayout>
                  <c:x val="8.7830689172377994E-3"/>
                  <c:y val="6.0473589151959096E-3"/>
                </c:manualLayout>
              </c:layout>
              <c:tx>
                <c:rich>
                  <a:bodyPr/>
                  <a:lstStyle/>
                  <a:p>
                    <a:r>
                      <a:rPr lang="en-US" dirty="0"/>
                      <a:t>EPCRA</a:t>
                    </a:r>
                  </a:p>
                </c:rich>
              </c:tx>
              <c:showLegendKey val="0"/>
              <c:showVal val="1"/>
              <c:showCatName val="0"/>
              <c:showSerName val="0"/>
              <c:showPercent val="0"/>
              <c:showBubbleSize val="0"/>
            </c:dLbl>
            <c:dLbl>
              <c:idx val="49"/>
              <c:layout>
                <c:manualLayout>
                  <c:x val="0"/>
                  <c:y val="2.0157863050652902E-3"/>
                </c:manualLayout>
              </c:layout>
              <c:tx>
                <c:rich>
                  <a:bodyPr/>
                  <a:lstStyle/>
                  <a:p>
                    <a:r>
                      <a:rPr lang="en-US" dirty="0"/>
                      <a:t>EWRA</a:t>
                    </a:r>
                  </a:p>
                </c:rich>
              </c:tx>
              <c:showLegendKey val="0"/>
              <c:showVal val="1"/>
              <c:showCatName val="0"/>
              <c:showSerName val="0"/>
              <c:showPercent val="0"/>
              <c:showBubbleSize val="0"/>
            </c:dLbl>
            <c:dLbl>
              <c:idx val="50"/>
              <c:layout>
                <c:manualLayout>
                  <c:x val="-6.2945327240204102E-2"/>
                  <c:y val="-2.0157863050652902E-3"/>
                </c:manualLayout>
              </c:layout>
              <c:tx>
                <c:rich>
                  <a:bodyPr/>
                  <a:lstStyle/>
                  <a:p>
                    <a:r>
                      <a:rPr lang="en-US" dirty="0"/>
                      <a:t>STURRA</a:t>
                    </a:r>
                  </a:p>
                </c:rich>
              </c:tx>
              <c:showLegendKey val="0"/>
              <c:showVal val="1"/>
              <c:showCatName val="0"/>
              <c:showSerName val="0"/>
              <c:showPercent val="0"/>
              <c:showBubbleSize val="0"/>
            </c:dLbl>
            <c:dLbl>
              <c:idx val="51"/>
              <c:layout>
                <c:manualLayout>
                  <c:x val="1.0246913736777399E-2"/>
                  <c:y val="2.0157863050652902E-3"/>
                </c:manualLayout>
              </c:layout>
              <c:tx>
                <c:rich>
                  <a:bodyPr/>
                  <a:lstStyle/>
                  <a:p>
                    <a:r>
                      <a:rPr lang="en-US" dirty="0"/>
                      <a:t>CWA</a:t>
                    </a:r>
                  </a:p>
                </c:rich>
              </c:tx>
              <c:showLegendKey val="0"/>
              <c:showVal val="1"/>
              <c:showCatName val="0"/>
              <c:showSerName val="0"/>
              <c:showPercent val="0"/>
              <c:showBubbleSize val="0"/>
            </c:dLbl>
            <c:dLbl>
              <c:idx val="52"/>
              <c:layout>
                <c:manualLayout>
                  <c:x val="-6.2945327240204102E-2"/>
                  <c:y val="-2.0157863050652902E-3"/>
                </c:manualLayout>
              </c:layout>
              <c:tx>
                <c:rich>
                  <a:bodyPr/>
                  <a:lstStyle/>
                  <a:p>
                    <a:r>
                      <a:rPr lang="en-US" dirty="0"/>
                      <a:t>CAAA</a:t>
                    </a:r>
                  </a:p>
                </c:rich>
              </c:tx>
              <c:showLegendKey val="0"/>
              <c:showVal val="1"/>
              <c:showCatName val="0"/>
              <c:showSerName val="0"/>
              <c:showPercent val="0"/>
              <c:showBubbleSize val="0"/>
            </c:dLbl>
            <c:dLbl>
              <c:idx val="53"/>
              <c:layout>
                <c:manualLayout>
                  <c:x val="-7.4656085796521901E-2"/>
                  <c:y val="-8.0631452202611694E-3"/>
                </c:manualLayout>
              </c:layout>
              <c:tx>
                <c:rich>
                  <a:bodyPr/>
                  <a:lstStyle/>
                  <a:p>
                    <a:r>
                      <a:rPr lang="en-US" dirty="0"/>
                      <a:t>NAGPRA</a:t>
                    </a:r>
                  </a:p>
                </c:rich>
              </c:tx>
              <c:showLegendKey val="0"/>
              <c:showVal val="1"/>
              <c:showCatName val="0"/>
              <c:showSerName val="0"/>
              <c:showPercent val="0"/>
              <c:showBubbleSize val="0"/>
            </c:dLbl>
            <c:dLbl>
              <c:idx val="54"/>
              <c:layout>
                <c:manualLayout>
                  <c:x val="0"/>
                  <c:y val="2.0157863050652902E-3"/>
                </c:manualLayout>
              </c:layout>
              <c:tx>
                <c:rich>
                  <a:bodyPr/>
                  <a:lstStyle/>
                  <a:p>
                    <a:r>
                      <a:rPr lang="en-US" dirty="0"/>
                      <a:t>ADA</a:t>
                    </a:r>
                  </a:p>
                </c:rich>
              </c:tx>
              <c:showLegendKey val="0"/>
              <c:showVal val="1"/>
              <c:showCatName val="0"/>
              <c:showSerName val="0"/>
              <c:showPercent val="0"/>
              <c:showBubbleSize val="0"/>
            </c:dLbl>
            <c:dLbl>
              <c:idx val="55"/>
              <c:layout>
                <c:manualLayout>
                  <c:x val="-7.0264551337902395E-2"/>
                  <c:y val="-8.0631452202611694E-3"/>
                </c:manualLayout>
              </c:layout>
              <c:tx>
                <c:rich>
                  <a:bodyPr/>
                  <a:lstStyle/>
                  <a:p>
                    <a:r>
                      <a:rPr lang="en-US" dirty="0"/>
                      <a:t>CZARA</a:t>
                    </a:r>
                  </a:p>
                </c:rich>
              </c:tx>
              <c:showLegendKey val="0"/>
              <c:showVal val="1"/>
              <c:showCatName val="0"/>
              <c:showSerName val="0"/>
              <c:showPercent val="0"/>
              <c:showBubbleSize val="0"/>
            </c:dLbl>
            <c:dLbl>
              <c:idx val="56"/>
              <c:layout>
                <c:manualLayout>
                  <c:x val="1.4638448195396299E-3"/>
                  <c:y val="0"/>
                </c:manualLayout>
              </c:layout>
              <c:tx>
                <c:rich>
                  <a:bodyPr/>
                  <a:lstStyle/>
                  <a:p>
                    <a:r>
                      <a:rPr lang="en-US" dirty="0"/>
                      <a:t>OPA</a:t>
                    </a:r>
                  </a:p>
                </c:rich>
              </c:tx>
              <c:showLegendKey val="0"/>
              <c:showVal val="1"/>
              <c:showCatName val="0"/>
              <c:showSerName val="0"/>
              <c:showPercent val="0"/>
              <c:showBubbleSize val="0"/>
            </c:dLbl>
            <c:dLbl>
              <c:idx val="57"/>
              <c:layout>
                <c:manualLayout>
                  <c:x val="-7.3192240976982306E-2"/>
                  <c:y val="-2.0157863050652902E-3"/>
                </c:manualLayout>
              </c:layout>
              <c:tx>
                <c:rich>
                  <a:bodyPr/>
                  <a:lstStyle/>
                  <a:p>
                    <a:r>
                      <a:rPr lang="en-US" dirty="0"/>
                      <a:t>SNARTA</a:t>
                    </a:r>
                  </a:p>
                </c:rich>
              </c:tx>
              <c:showLegendKey val="0"/>
              <c:showVal val="1"/>
              <c:showCatName val="0"/>
              <c:showSerName val="0"/>
              <c:showPercent val="0"/>
              <c:showBubbleSize val="0"/>
            </c:dLbl>
            <c:dLbl>
              <c:idx val="58"/>
              <c:layout>
                <c:manualLayout>
                  <c:x val="1.31746033758567E-2"/>
                  <c:y val="8.0631452202611694E-3"/>
                </c:manualLayout>
              </c:layout>
              <c:tx>
                <c:rich>
                  <a:bodyPr/>
                  <a:lstStyle/>
                  <a:p>
                    <a:r>
                      <a:rPr lang="en-US" dirty="0"/>
                      <a:t>ISTEA</a:t>
                    </a:r>
                  </a:p>
                </c:rich>
              </c:tx>
              <c:showLegendKey val="0"/>
              <c:showVal val="1"/>
              <c:showCatName val="0"/>
              <c:showSerName val="0"/>
              <c:showPercent val="0"/>
              <c:showBubbleSize val="0"/>
            </c:dLbl>
            <c:dLbl>
              <c:idx val="59"/>
              <c:layout>
                <c:manualLayout>
                  <c:x val="1.4638448195396299E-3"/>
                  <c:y val="0"/>
                </c:manualLayout>
              </c:layout>
              <c:tx>
                <c:rich>
                  <a:bodyPr/>
                  <a:lstStyle/>
                  <a:p>
                    <a:r>
                      <a:rPr lang="en-US" dirty="0"/>
                      <a:t>EO 12898</a:t>
                    </a:r>
                  </a:p>
                </c:rich>
              </c:tx>
              <c:showLegendKey val="0"/>
              <c:showVal val="1"/>
              <c:showCatName val="0"/>
              <c:showSerName val="0"/>
              <c:showPercent val="0"/>
              <c:showBubbleSize val="0"/>
            </c:dLbl>
            <c:dLbl>
              <c:idx val="60"/>
              <c:layout>
                <c:manualLayout>
                  <c:x val="-5.4162258322966998E-2"/>
                  <c:y val="-4.0315726101306099E-3"/>
                </c:manualLayout>
              </c:layout>
              <c:tx>
                <c:rich>
                  <a:bodyPr/>
                  <a:lstStyle/>
                  <a:p>
                    <a:r>
                      <a:rPr lang="en-US" dirty="0"/>
                      <a:t>MMPA</a:t>
                    </a:r>
                  </a:p>
                </c:rich>
              </c:tx>
              <c:showLegendKey val="0"/>
              <c:showVal val="1"/>
              <c:showCatName val="0"/>
              <c:showSerName val="0"/>
              <c:showPercent val="0"/>
              <c:showBubbleSize val="0"/>
            </c:dLbl>
            <c:dLbl>
              <c:idx val="61"/>
              <c:layout/>
              <c:tx>
                <c:rich>
                  <a:bodyPr/>
                  <a:lstStyle/>
                  <a:p>
                    <a:r>
                      <a:rPr lang="en-US" dirty="0"/>
                      <a:t>EO 13007</a:t>
                    </a:r>
                  </a:p>
                </c:rich>
              </c:tx>
              <c:showLegendKey val="0"/>
              <c:showVal val="1"/>
              <c:showCatName val="0"/>
              <c:showSerName val="0"/>
              <c:showPercent val="0"/>
              <c:showBubbleSize val="0"/>
            </c:dLbl>
            <c:dLbl>
              <c:idx val="62"/>
              <c:layout>
                <c:manualLayout>
                  <c:x val="-7.7583775435600896E-2"/>
                  <c:y val="-6.0475176385269801E-3"/>
                </c:manualLayout>
              </c:layout>
              <c:tx>
                <c:rich>
                  <a:bodyPr/>
                  <a:lstStyle/>
                  <a:p>
                    <a:r>
                      <a:rPr lang="en-US" dirty="0"/>
                      <a:t>SDWA</a:t>
                    </a:r>
                  </a:p>
                </c:rich>
              </c:tx>
              <c:showLegendKey val="0"/>
              <c:showVal val="1"/>
              <c:showCatName val="0"/>
              <c:showSerName val="0"/>
              <c:showPercent val="0"/>
              <c:showBubbleSize val="0"/>
            </c:dLbl>
            <c:dLbl>
              <c:idx val="63"/>
              <c:layout>
                <c:manualLayout>
                  <c:x val="5.8553792781585396E-3"/>
                  <c:y val="0"/>
                </c:manualLayout>
              </c:layout>
              <c:tx>
                <c:rich>
                  <a:bodyPr/>
                  <a:lstStyle/>
                  <a:p>
                    <a:r>
                      <a:rPr lang="en-US" dirty="0"/>
                      <a:t>EO 13061</a:t>
                    </a:r>
                  </a:p>
                </c:rich>
              </c:tx>
              <c:showLegendKey val="0"/>
              <c:showVal val="1"/>
              <c:showCatName val="0"/>
              <c:showSerName val="0"/>
              <c:showPercent val="0"/>
              <c:showBubbleSize val="0"/>
            </c:dLbl>
            <c:dLbl>
              <c:idx val="64"/>
              <c:layout>
                <c:manualLayout>
                  <c:x val="-7.0264551337902395E-2"/>
                  <c:y val="-2.0159450283964001E-3"/>
                </c:manualLayout>
              </c:layout>
              <c:tx>
                <c:rich>
                  <a:bodyPr/>
                  <a:lstStyle/>
                  <a:p>
                    <a:r>
                      <a:rPr lang="en-US" dirty="0"/>
                      <a:t>EO 13101</a:t>
                    </a:r>
                  </a:p>
                </c:rich>
              </c:tx>
              <c:showLegendKey val="0"/>
              <c:showVal val="1"/>
              <c:showCatName val="0"/>
              <c:showSerName val="0"/>
              <c:showPercent val="0"/>
              <c:showBubbleSize val="0"/>
            </c:dLbl>
            <c:dLbl>
              <c:idx val="65"/>
              <c:layout>
                <c:manualLayout>
                  <c:x val="5.8553792781585396E-3"/>
                  <c:y val="3.6955655344647703E-17"/>
                </c:manualLayout>
              </c:layout>
              <c:tx>
                <c:rich>
                  <a:bodyPr/>
                  <a:lstStyle/>
                  <a:p>
                    <a:r>
                      <a:rPr lang="en-US" dirty="0"/>
                      <a:t>TEA-21</a:t>
                    </a:r>
                  </a:p>
                </c:rich>
              </c:tx>
              <c:showLegendKey val="0"/>
              <c:showVal val="1"/>
              <c:showCatName val="0"/>
              <c:showSerName val="0"/>
              <c:showPercent val="0"/>
              <c:showBubbleSize val="0"/>
            </c:dLbl>
            <c:dLbl>
              <c:idx val="66"/>
              <c:layout>
                <c:manualLayout>
                  <c:x val="-7.0264551337902395E-2"/>
                  <c:y val="-2.0157863050652902E-3"/>
                </c:manualLayout>
              </c:layout>
              <c:tx>
                <c:rich>
                  <a:bodyPr/>
                  <a:lstStyle/>
                  <a:p>
                    <a:r>
                      <a:rPr lang="en-US" dirty="0"/>
                      <a:t>EO 13089</a:t>
                    </a:r>
                  </a:p>
                </c:rich>
              </c:tx>
              <c:showLegendKey val="0"/>
              <c:showVal val="1"/>
              <c:showCatName val="0"/>
              <c:showSerName val="0"/>
              <c:showPercent val="0"/>
              <c:showBubbleSize val="0"/>
            </c:dLbl>
            <c:dLbl>
              <c:idx val="67"/>
              <c:layout>
                <c:manualLayout>
                  <c:x val="5.8553792781585396E-3"/>
                  <c:y val="0"/>
                </c:manualLayout>
              </c:layout>
              <c:tx>
                <c:rich>
                  <a:bodyPr/>
                  <a:lstStyle/>
                  <a:p>
                    <a:r>
                      <a:rPr lang="en-US" dirty="0"/>
                      <a:t>EO 13112</a:t>
                    </a:r>
                  </a:p>
                </c:rich>
              </c:tx>
              <c:showLegendKey val="0"/>
              <c:showVal val="1"/>
              <c:showCatName val="0"/>
              <c:showSerName val="0"/>
              <c:showPercent val="0"/>
              <c:showBubbleSize val="0"/>
            </c:dLbl>
            <c:dLbl>
              <c:idx val="68"/>
              <c:layout>
                <c:manualLayout>
                  <c:x val="-7.0264551337902395E-2"/>
                  <c:y val="-6.0473589151959096E-3"/>
                </c:manualLayout>
              </c:layout>
              <c:tx>
                <c:rich>
                  <a:bodyPr/>
                  <a:lstStyle/>
                  <a:p>
                    <a:r>
                      <a:rPr lang="en-US" dirty="0"/>
                      <a:t>EO 13148</a:t>
                    </a:r>
                  </a:p>
                </c:rich>
              </c:tx>
              <c:showLegendKey val="0"/>
              <c:showVal val="1"/>
              <c:showCatName val="0"/>
              <c:showSerName val="0"/>
              <c:showPercent val="0"/>
              <c:showBubbleSize val="0"/>
            </c:dLbl>
            <c:dLbl>
              <c:idx val="69"/>
              <c:layout>
                <c:manualLayout>
                  <c:x val="1.4638448195396299E-3"/>
                  <c:y val="0"/>
                </c:manualLayout>
              </c:layout>
              <c:tx>
                <c:rich>
                  <a:bodyPr/>
                  <a:lstStyle/>
                  <a:p>
                    <a:r>
                      <a:rPr lang="en-US" dirty="0"/>
                      <a:t>EO 13186</a:t>
                    </a:r>
                  </a:p>
                </c:rich>
              </c:tx>
              <c:showLegendKey val="0"/>
              <c:showVal val="1"/>
              <c:showCatName val="0"/>
              <c:showSerName val="0"/>
              <c:showPercent val="0"/>
              <c:showBubbleSize val="0"/>
            </c:dLbl>
            <c:dLbl>
              <c:idx val="70"/>
              <c:layout>
                <c:manualLayout>
                  <c:x val="-1.4638448195396299E-3"/>
                  <c:y val="-8.0631452202611694E-3"/>
                </c:manualLayout>
              </c:layout>
              <c:tx>
                <c:rich>
                  <a:bodyPr/>
                  <a:lstStyle/>
                  <a:p>
                    <a:r>
                      <a:rPr lang="en-US" dirty="0"/>
                      <a:t>EO 13212</a:t>
                    </a:r>
                  </a:p>
                </c:rich>
              </c:tx>
              <c:showLegendKey val="0"/>
              <c:showVal val="1"/>
              <c:showCatName val="0"/>
              <c:showSerName val="0"/>
              <c:showPercent val="0"/>
              <c:showBubbleSize val="0"/>
            </c:dLbl>
            <c:dLbl>
              <c:idx val="71"/>
              <c:layout>
                <c:manualLayout>
                  <c:x val="-7.6119930616060802E-2"/>
                  <c:y val="6.0473589151959096E-3"/>
                </c:manualLayout>
              </c:layout>
              <c:tx>
                <c:rich>
                  <a:bodyPr/>
                  <a:lstStyle/>
                  <a:p>
                    <a:r>
                      <a:rPr lang="en-US" dirty="0"/>
                      <a:t>EO 13211</a:t>
                    </a:r>
                  </a:p>
                </c:rich>
              </c:tx>
              <c:showLegendKey val="0"/>
              <c:showVal val="1"/>
              <c:showCatName val="0"/>
              <c:showSerName val="0"/>
              <c:showPercent val="0"/>
              <c:showBubbleSize val="0"/>
            </c:dLbl>
            <c:dLbl>
              <c:idx val="72"/>
              <c:layout>
                <c:manualLayout>
                  <c:x val="-7.7583775435600896E-2"/>
                  <c:y val="-8.0631452202611694E-3"/>
                </c:manualLayout>
              </c:layout>
              <c:tx>
                <c:rich>
                  <a:bodyPr/>
                  <a:lstStyle/>
                  <a:p>
                    <a:r>
                      <a:rPr lang="en-US" dirty="0"/>
                      <a:t>EO 13221</a:t>
                    </a:r>
                  </a:p>
                </c:rich>
              </c:tx>
              <c:showLegendKey val="0"/>
              <c:showVal val="1"/>
              <c:showCatName val="0"/>
              <c:showSerName val="0"/>
              <c:showPercent val="0"/>
              <c:showBubbleSize val="0"/>
            </c:dLbl>
            <c:dLbl>
              <c:idx val="73"/>
              <c:layout>
                <c:manualLayout>
                  <c:x val="1.4638448195396299E-3"/>
                  <c:y val="4.0315726101306498E-3"/>
                </c:manualLayout>
              </c:layout>
              <c:tx>
                <c:rich>
                  <a:bodyPr/>
                  <a:lstStyle/>
                  <a:p>
                    <a:r>
                      <a:rPr lang="en-US" dirty="0"/>
                      <a:t>EO 13302</a:t>
                    </a:r>
                  </a:p>
                </c:rich>
              </c:tx>
              <c:showLegendKey val="0"/>
              <c:showVal val="1"/>
              <c:showCatName val="0"/>
              <c:showSerName val="0"/>
              <c:showPercent val="0"/>
              <c:showBubbleSize val="0"/>
            </c:dLbl>
            <c:dLbl>
              <c:idx val="74"/>
              <c:layout>
                <c:manualLayout>
                  <c:x val="-6.8800706518362703E-2"/>
                  <c:y val="-1.00789315253264E-2"/>
                </c:manualLayout>
              </c:layout>
              <c:tx>
                <c:rich>
                  <a:bodyPr/>
                  <a:lstStyle/>
                  <a:p>
                    <a:r>
                      <a:rPr lang="en-US" dirty="0"/>
                      <a:t>EO 13327</a:t>
                    </a:r>
                  </a:p>
                </c:rich>
              </c:tx>
              <c:showLegendKey val="0"/>
              <c:showVal val="1"/>
              <c:showCatName val="0"/>
              <c:showSerName val="0"/>
              <c:showPercent val="0"/>
              <c:showBubbleSize val="0"/>
            </c:dLbl>
            <c:dLbl>
              <c:idx val="75"/>
              <c:layout>
                <c:manualLayout>
                  <c:x val="4.3915344586189804E-3"/>
                  <c:y val="4.03141388679947E-3"/>
                </c:manualLayout>
              </c:layout>
              <c:tx>
                <c:rich>
                  <a:bodyPr/>
                  <a:lstStyle/>
                  <a:p>
                    <a:r>
                      <a:rPr lang="en-US" dirty="0"/>
                      <a:t>EISA</a:t>
                    </a:r>
                  </a:p>
                </c:rich>
              </c:tx>
              <c:showLegendKey val="0"/>
              <c:showVal val="1"/>
              <c:showCatName val="0"/>
              <c:showSerName val="0"/>
              <c:showPercent val="0"/>
              <c:showBubbleSize val="0"/>
            </c:dLbl>
            <c:dLbl>
              <c:idx val="76"/>
              <c:layout>
                <c:manualLayout>
                  <c:x val="-6.8800706518362703E-2"/>
                  <c:y val="-2.01578630506529E-2"/>
                </c:manualLayout>
              </c:layout>
              <c:tx>
                <c:rich>
                  <a:bodyPr/>
                  <a:lstStyle/>
                  <a:p>
                    <a:r>
                      <a:rPr lang="en-US" dirty="0"/>
                      <a:t>EO 13423</a:t>
                    </a:r>
                  </a:p>
                </c:rich>
              </c:tx>
              <c:showLegendKey val="0"/>
              <c:showVal val="1"/>
              <c:showCatName val="0"/>
              <c:showSerName val="0"/>
              <c:showPercent val="0"/>
              <c:showBubbleSize val="0"/>
            </c:dLbl>
            <c:dLbl>
              <c:idx val="77"/>
              <c:layout>
                <c:manualLayout>
                  <c:x val="-3.51322756689516E-2"/>
                  <c:y val="-2.41894356607836E-2"/>
                </c:manualLayout>
              </c:layout>
              <c:tx>
                <c:rich>
                  <a:bodyPr/>
                  <a:lstStyle/>
                  <a:p>
                    <a:r>
                      <a:rPr lang="en-US" dirty="0"/>
                      <a:t>EO 13514</a:t>
                    </a:r>
                  </a:p>
                </c:rich>
              </c:tx>
              <c:showLegendKey val="0"/>
              <c:showVal val="1"/>
              <c:showCatName val="0"/>
              <c:showSerName val="0"/>
              <c:showPercent val="0"/>
              <c:showBubbleSize val="0"/>
            </c:dLbl>
            <c:dLbl>
              <c:idx val="78"/>
              <c:layout>
                <c:manualLayout>
                  <c:x val="-5.5626103142506003E-2"/>
                  <c:y val="-1.00789315253264E-2"/>
                </c:manualLayout>
              </c:layout>
              <c:tx>
                <c:rich>
                  <a:bodyPr/>
                  <a:lstStyle/>
                  <a:p>
                    <a:r>
                      <a:rPr lang="en-US" dirty="0"/>
                      <a:t>EISA</a:t>
                    </a:r>
                  </a:p>
                </c:rich>
              </c:tx>
              <c:showLegendKey val="0"/>
              <c:showVal val="1"/>
              <c:showCatName val="0"/>
              <c:showSerName val="0"/>
              <c:showPercent val="0"/>
              <c:showBubbleSize val="0"/>
            </c:dLbl>
            <c:dLbl>
              <c:idx val="79"/>
              <c:layout>
                <c:manualLayout>
                  <c:x val="2.92757437570781E-3"/>
                  <c:y val="6.0473589151959096E-3"/>
                </c:manualLayout>
              </c:layout>
              <c:tx>
                <c:rich>
                  <a:bodyPr/>
                  <a:lstStyle/>
                  <a:p>
                    <a:r>
                      <a:rPr lang="en-US" dirty="0"/>
                      <a:t>EO 13423</a:t>
                    </a:r>
                  </a:p>
                </c:rich>
              </c:tx>
              <c:showLegendKey val="0"/>
              <c:showVal val="1"/>
              <c:showCatName val="0"/>
              <c:showSerName val="0"/>
              <c:showPercent val="0"/>
              <c:showBubbleSize val="0"/>
            </c:dLbl>
            <c:dLbl>
              <c:idx val="80"/>
              <c:layout>
                <c:manualLayout>
                  <c:x val="1.31746033758567E-2"/>
                  <c:y val="2.0157863050652902E-3"/>
                </c:manualLayout>
              </c:layout>
              <c:tx>
                <c:rich>
                  <a:bodyPr/>
                  <a:lstStyle/>
                  <a:p>
                    <a:r>
                      <a:rPr lang="en-US" dirty="0"/>
                      <a:t>EO 13514</a:t>
                    </a:r>
                  </a:p>
                </c:rich>
              </c:tx>
              <c:showLegendKey val="0"/>
              <c:showVal val="1"/>
              <c:showCatName val="0"/>
              <c:showSerName val="0"/>
              <c:showPercent val="0"/>
              <c:showBubbleSize val="0"/>
            </c:dLbl>
            <c:dLbl>
              <c:idx val="81"/>
              <c:layout>
                <c:manualLayout>
                  <c:x val="2.9276896390792598E-3"/>
                  <c:y val="-6.0473589151959096E-3"/>
                </c:manualLayout>
              </c:layout>
              <c:tx>
                <c:rich>
                  <a:bodyPr/>
                  <a:lstStyle/>
                  <a:p>
                    <a:r>
                      <a:rPr lang="en-US" dirty="0"/>
                      <a:t>EO13520</a:t>
                    </a:r>
                  </a:p>
                </c:rich>
              </c:tx>
              <c:showLegendKey val="0"/>
              <c:showVal val="1"/>
              <c:showCatName val="0"/>
              <c:showSerName val="0"/>
              <c:showPercent val="0"/>
              <c:showBubbleSize val="0"/>
            </c:dLbl>
            <c:dLbl>
              <c:idx val="82"/>
              <c:layout>
                <c:manualLayout>
                  <c:x val="-3.6596120488491098E-2"/>
                  <c:y val="-2.01578630506529E-2"/>
                </c:manualLayout>
              </c:layout>
              <c:tx>
                <c:rich>
                  <a:bodyPr/>
                  <a:lstStyle/>
                  <a:p>
                    <a:r>
                      <a:rPr lang="en-US" dirty="0"/>
                      <a:t>EO 13521</a:t>
                    </a:r>
                  </a:p>
                </c:rich>
              </c:tx>
              <c:showLegendKey val="0"/>
              <c:showVal val="1"/>
              <c:showCatName val="0"/>
              <c:showSerName val="0"/>
              <c:showPercent val="0"/>
              <c:showBubbleSize val="0"/>
            </c:dLbl>
            <c:txPr>
              <a:bodyPr/>
              <a:lstStyle/>
              <a:p>
                <a:pPr>
                  <a:defRPr sz="800"/>
                </a:pPr>
                <a:endParaRPr lang="en-US"/>
              </a:p>
            </c:txPr>
            <c:showLegendKey val="0"/>
            <c:showVal val="1"/>
            <c:showCatName val="0"/>
            <c:showSerName val="0"/>
            <c:showPercent val="0"/>
            <c:showBubbleSize val="0"/>
            <c:showLeaderLines val="0"/>
          </c:dLbls>
          <c:cat>
            <c:numRef>
              <c:f>Table!$B$2:$B$79</c:f>
              <c:numCache>
                <c:formatCode>General</c:formatCode>
                <c:ptCount val="78"/>
                <c:pt idx="0">
                  <c:v>1899</c:v>
                </c:pt>
                <c:pt idx="1">
                  <c:v>1906</c:v>
                </c:pt>
                <c:pt idx="2">
                  <c:v>1918</c:v>
                </c:pt>
                <c:pt idx="3">
                  <c:v>1934</c:v>
                </c:pt>
                <c:pt idx="4">
                  <c:v>1935</c:v>
                </c:pt>
                <c:pt idx="5">
                  <c:v>1947</c:v>
                </c:pt>
                <c:pt idx="6">
                  <c:v>1955</c:v>
                </c:pt>
                <c:pt idx="7">
                  <c:v>1956</c:v>
                </c:pt>
                <c:pt idx="8">
                  <c:v>1960</c:v>
                </c:pt>
                <c:pt idx="9">
                  <c:v>1965</c:v>
                </c:pt>
                <c:pt idx="10">
                  <c:v>1965</c:v>
                </c:pt>
                <c:pt idx="11">
                  <c:v>1965</c:v>
                </c:pt>
                <c:pt idx="12">
                  <c:v>1965</c:v>
                </c:pt>
                <c:pt idx="13">
                  <c:v>1965</c:v>
                </c:pt>
                <c:pt idx="14">
                  <c:v>1966</c:v>
                </c:pt>
                <c:pt idx="15">
                  <c:v>1966</c:v>
                </c:pt>
                <c:pt idx="16">
                  <c:v>1966</c:v>
                </c:pt>
                <c:pt idx="17">
                  <c:v>1966</c:v>
                </c:pt>
                <c:pt idx="18">
                  <c:v>1968</c:v>
                </c:pt>
                <c:pt idx="19">
                  <c:v>1968</c:v>
                </c:pt>
                <c:pt idx="20">
                  <c:v>1969</c:v>
                </c:pt>
                <c:pt idx="21">
                  <c:v>1970</c:v>
                </c:pt>
                <c:pt idx="22">
                  <c:v>1970</c:v>
                </c:pt>
                <c:pt idx="23">
                  <c:v>1970</c:v>
                </c:pt>
                <c:pt idx="24">
                  <c:v>1972</c:v>
                </c:pt>
                <c:pt idx="25">
                  <c:v>1972</c:v>
                </c:pt>
                <c:pt idx="26">
                  <c:v>1972</c:v>
                </c:pt>
                <c:pt idx="27">
                  <c:v>1973</c:v>
                </c:pt>
                <c:pt idx="28">
                  <c:v>1974</c:v>
                </c:pt>
                <c:pt idx="29">
                  <c:v>1974</c:v>
                </c:pt>
                <c:pt idx="30">
                  <c:v>1975</c:v>
                </c:pt>
                <c:pt idx="31">
                  <c:v>1976</c:v>
                </c:pt>
                <c:pt idx="32">
                  <c:v>1976</c:v>
                </c:pt>
                <c:pt idx="33">
                  <c:v>1976</c:v>
                </c:pt>
                <c:pt idx="34">
                  <c:v>1976</c:v>
                </c:pt>
                <c:pt idx="35">
                  <c:v>1977</c:v>
                </c:pt>
                <c:pt idx="36">
                  <c:v>1977</c:v>
                </c:pt>
                <c:pt idx="37">
                  <c:v>1977</c:v>
                </c:pt>
                <c:pt idx="38">
                  <c:v>1977</c:v>
                </c:pt>
                <c:pt idx="39">
                  <c:v>1977</c:v>
                </c:pt>
                <c:pt idx="40">
                  <c:v>1979</c:v>
                </c:pt>
                <c:pt idx="41">
                  <c:v>1980</c:v>
                </c:pt>
                <c:pt idx="42">
                  <c:v>1980</c:v>
                </c:pt>
                <c:pt idx="43">
                  <c:v>1981</c:v>
                </c:pt>
                <c:pt idx="44">
                  <c:v>1981</c:v>
                </c:pt>
                <c:pt idx="45">
                  <c:v>1982</c:v>
                </c:pt>
                <c:pt idx="46">
                  <c:v>1982</c:v>
                </c:pt>
                <c:pt idx="47">
                  <c:v>1984</c:v>
                </c:pt>
                <c:pt idx="48">
                  <c:v>1986</c:v>
                </c:pt>
                <c:pt idx="49">
                  <c:v>1986</c:v>
                </c:pt>
                <c:pt idx="50">
                  <c:v>1987</c:v>
                </c:pt>
                <c:pt idx="51">
                  <c:v>1987</c:v>
                </c:pt>
                <c:pt idx="52">
                  <c:v>1990</c:v>
                </c:pt>
                <c:pt idx="53">
                  <c:v>1990</c:v>
                </c:pt>
                <c:pt idx="54">
                  <c:v>1990</c:v>
                </c:pt>
                <c:pt idx="55">
                  <c:v>1990</c:v>
                </c:pt>
                <c:pt idx="56">
                  <c:v>1990</c:v>
                </c:pt>
                <c:pt idx="57">
                  <c:v>1991</c:v>
                </c:pt>
                <c:pt idx="58">
                  <c:v>1991</c:v>
                </c:pt>
                <c:pt idx="59">
                  <c:v>1994</c:v>
                </c:pt>
                <c:pt idx="60">
                  <c:v>1994</c:v>
                </c:pt>
                <c:pt idx="61">
                  <c:v>1996</c:v>
                </c:pt>
                <c:pt idx="62">
                  <c:v>1996</c:v>
                </c:pt>
                <c:pt idx="63">
                  <c:v>1997</c:v>
                </c:pt>
                <c:pt idx="64">
                  <c:v>1998</c:v>
                </c:pt>
                <c:pt idx="65">
                  <c:v>1998</c:v>
                </c:pt>
                <c:pt idx="66">
                  <c:v>1998</c:v>
                </c:pt>
                <c:pt idx="67">
                  <c:v>1999</c:v>
                </c:pt>
                <c:pt idx="68">
                  <c:v>2000</c:v>
                </c:pt>
                <c:pt idx="69">
                  <c:v>2001</c:v>
                </c:pt>
                <c:pt idx="70">
                  <c:v>2001</c:v>
                </c:pt>
                <c:pt idx="71">
                  <c:v>2001</c:v>
                </c:pt>
                <c:pt idx="72">
                  <c:v>2001</c:v>
                </c:pt>
                <c:pt idx="73">
                  <c:v>2003</c:v>
                </c:pt>
                <c:pt idx="74">
                  <c:v>2004</c:v>
                </c:pt>
                <c:pt idx="75">
                  <c:v>2007</c:v>
                </c:pt>
                <c:pt idx="76">
                  <c:v>2007</c:v>
                </c:pt>
                <c:pt idx="77">
                  <c:v>2009</c:v>
                </c:pt>
              </c:numCache>
            </c:numRef>
          </c:cat>
          <c:val>
            <c:numRef>
              <c:f>Table!$A$2:$A$79</c:f>
              <c:numCache>
                <c:formatCode>General</c:formatCode>
                <c:ptCount val="7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numCache>
            </c:numRef>
          </c:val>
          <c:smooth val="0"/>
        </c:ser>
        <c:dLbls>
          <c:showLegendKey val="0"/>
          <c:showVal val="0"/>
          <c:showCatName val="0"/>
          <c:showSerName val="0"/>
          <c:showPercent val="0"/>
          <c:showBubbleSize val="0"/>
        </c:dLbls>
        <c:marker val="1"/>
        <c:smooth val="0"/>
        <c:axId val="93915776"/>
        <c:axId val="94192384"/>
      </c:lineChart>
      <c:dateAx>
        <c:axId val="93915776"/>
        <c:scaling>
          <c:orientation val="minMax"/>
          <c:max val="2050"/>
          <c:min val="1890"/>
        </c:scaling>
        <c:delete val="0"/>
        <c:axPos val="b"/>
        <c:title>
          <c:tx>
            <c:rich>
              <a:bodyPr/>
              <a:lstStyle/>
              <a:p>
                <a:pPr>
                  <a:defRPr/>
                </a:pPr>
                <a:r>
                  <a:rPr lang="en-US" dirty="0"/>
                  <a:t>YEAR</a:t>
                </a:r>
              </a:p>
            </c:rich>
          </c:tx>
          <c:layout/>
          <c:overlay val="0"/>
        </c:title>
        <c:numFmt formatCode="General" sourceLinked="1"/>
        <c:majorTickMark val="in"/>
        <c:minorTickMark val="none"/>
        <c:tickLblPos val="nextTo"/>
        <c:crossAx val="94192384"/>
        <c:crosses val="autoZero"/>
        <c:auto val="0"/>
        <c:lblOffset val="10"/>
        <c:baseTimeUnit val="days"/>
        <c:majorUnit val="10"/>
        <c:majorTimeUnit val="days"/>
        <c:minorUnit val="10"/>
        <c:minorTimeUnit val="days"/>
      </c:dateAx>
      <c:valAx>
        <c:axId val="94192384"/>
        <c:scaling>
          <c:orientation val="minMax"/>
        </c:scaling>
        <c:delete val="0"/>
        <c:axPos val="l"/>
        <c:majorGridlines/>
        <c:title>
          <c:tx>
            <c:rich>
              <a:bodyPr rot="-5400000" vert="horz"/>
              <a:lstStyle/>
              <a:p>
                <a:pPr>
                  <a:defRPr/>
                </a:pPr>
                <a:r>
                  <a:rPr lang="en-US" dirty="0"/>
                  <a:t>CUMULATIVE</a:t>
                </a:r>
                <a:r>
                  <a:rPr lang="en-US" baseline="0" dirty="0"/>
                  <a:t> NUMBER OF LAWS AND EXECUTIVE ORDERS</a:t>
                </a:r>
                <a:endParaRPr lang="en-US" dirty="0"/>
              </a:p>
            </c:rich>
          </c:tx>
          <c:layout/>
          <c:overlay val="0"/>
        </c:title>
        <c:numFmt formatCode="General" sourceLinked="1"/>
        <c:majorTickMark val="out"/>
        <c:minorTickMark val="none"/>
        <c:tickLblPos val="nextTo"/>
        <c:crossAx val="93915776"/>
        <c:crossesAt val="1890"/>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0.48404</cdr:x>
      <cdr:y>0.0876</cdr:y>
    </cdr:from>
    <cdr:to>
      <cdr:x>0.55831</cdr:x>
      <cdr:y>0.87074</cdr:y>
    </cdr:to>
    <cdr:sp macro="" textlink="">
      <cdr:nvSpPr>
        <cdr:cNvPr id="2" name="Rectangle 1"/>
        <cdr:cNvSpPr>
          <a:spLocks xmlns:a="http://schemas.openxmlformats.org/drawingml/2006/main" noChangeArrowheads="1"/>
        </cdr:cNvSpPr>
      </cdr:nvSpPr>
      <cdr:spPr bwMode="auto">
        <a:xfrm xmlns:a="http://schemas.openxmlformats.org/drawingml/2006/main">
          <a:off x="4199466" y="551918"/>
          <a:ext cx="644351" cy="4933995"/>
        </a:xfrm>
        <a:prstGeom xmlns:a="http://schemas.openxmlformats.org/drawingml/2006/main" prst="rect">
          <a:avLst/>
        </a:prstGeom>
        <a:solidFill xmlns:a="http://schemas.openxmlformats.org/drawingml/2006/main">
          <a:srgbClr val="000066">
            <a:alpha val="17999"/>
          </a:srgbClr>
        </a:solidFill>
        <a:ln xmlns:a="http://schemas.openxmlformats.org/drawingml/2006/main" w="9525">
          <a:noFill/>
          <a:miter lim="800000"/>
          <a:headEnd/>
          <a:tailEnd/>
        </a:ln>
        <a:effectLst xmlns:a="http://schemas.openxmlformats.org/drawingml/2006/main"/>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kern="1200">
              <a:solidFill>
                <a:srgbClr val="000000"/>
              </a:solidFill>
              <a:latin typeface="Arial" pitchFamily="34" charset="0"/>
            </a:defRPr>
          </a:lvl1pPr>
          <a:lvl2pPr marL="457200" algn="l" rtl="0" fontAlgn="base">
            <a:spcBef>
              <a:spcPct val="0"/>
            </a:spcBef>
            <a:spcAft>
              <a:spcPct val="0"/>
            </a:spcAft>
            <a:defRPr kern="1200">
              <a:solidFill>
                <a:srgbClr val="000000"/>
              </a:solidFill>
              <a:latin typeface="Arial" pitchFamily="34" charset="0"/>
            </a:defRPr>
          </a:lvl2pPr>
          <a:lvl3pPr marL="914400" algn="l" rtl="0" fontAlgn="base">
            <a:spcBef>
              <a:spcPct val="0"/>
            </a:spcBef>
            <a:spcAft>
              <a:spcPct val="0"/>
            </a:spcAft>
            <a:defRPr kern="1200">
              <a:solidFill>
                <a:srgbClr val="000000"/>
              </a:solidFill>
              <a:latin typeface="Arial" pitchFamily="34" charset="0"/>
            </a:defRPr>
          </a:lvl3pPr>
          <a:lvl4pPr marL="1371600" algn="l" rtl="0" fontAlgn="base">
            <a:spcBef>
              <a:spcPct val="0"/>
            </a:spcBef>
            <a:spcAft>
              <a:spcPct val="0"/>
            </a:spcAft>
            <a:defRPr kern="1200">
              <a:solidFill>
                <a:srgbClr val="000000"/>
              </a:solidFill>
              <a:latin typeface="Arial" pitchFamily="34" charset="0"/>
            </a:defRPr>
          </a:lvl4pPr>
          <a:lvl5pPr marL="1828800" algn="l" rtl="0" fontAlgn="base">
            <a:spcBef>
              <a:spcPct val="0"/>
            </a:spcBef>
            <a:spcAft>
              <a:spcPct val="0"/>
            </a:spcAft>
            <a:defRPr kern="1200">
              <a:solidFill>
                <a:srgbClr val="000000"/>
              </a:solidFill>
              <a:latin typeface="Arial" pitchFamily="34" charset="0"/>
            </a:defRPr>
          </a:lvl5pPr>
          <a:lvl6pPr marL="2286000" algn="l" defTabSz="914400" rtl="0" eaLnBrk="1" latinLnBrk="0" hangingPunct="1">
            <a:defRPr kern="1200">
              <a:solidFill>
                <a:srgbClr val="000000"/>
              </a:solidFill>
              <a:latin typeface="Arial" pitchFamily="34" charset="0"/>
            </a:defRPr>
          </a:lvl6pPr>
          <a:lvl7pPr marL="2743200" algn="l" defTabSz="914400" rtl="0" eaLnBrk="1" latinLnBrk="0" hangingPunct="1">
            <a:defRPr kern="1200">
              <a:solidFill>
                <a:srgbClr val="000000"/>
              </a:solidFill>
              <a:latin typeface="Arial" pitchFamily="34" charset="0"/>
            </a:defRPr>
          </a:lvl7pPr>
          <a:lvl8pPr marL="3200400" algn="l" defTabSz="914400" rtl="0" eaLnBrk="1" latinLnBrk="0" hangingPunct="1">
            <a:defRPr kern="1200">
              <a:solidFill>
                <a:srgbClr val="000000"/>
              </a:solidFill>
              <a:latin typeface="Arial" pitchFamily="34" charset="0"/>
            </a:defRPr>
          </a:lvl8pPr>
          <a:lvl9pPr marL="3657600" algn="l" defTabSz="914400" rtl="0" eaLnBrk="1" latinLnBrk="0" hangingPunct="1">
            <a:defRPr kern="1200">
              <a:solidFill>
                <a:srgbClr val="000000"/>
              </a:solidFill>
              <a:latin typeface="Arial" pitchFamily="34" charset="0"/>
            </a:defRPr>
          </a:lvl9pPr>
        </a:lstStyle>
        <a:p xmlns:a="http://schemas.openxmlformats.org/drawingml/2006/main">
          <a:endParaRPr lang="en-US" dirty="0"/>
        </a:p>
      </cdr:txBody>
    </cdr:sp>
  </cdr:relSizeAnchor>
  <cdr:relSizeAnchor xmlns:cdr="http://schemas.openxmlformats.org/drawingml/2006/chartDrawing">
    <cdr:from>
      <cdr:x>0.76349</cdr:x>
      <cdr:y>0.08655</cdr:y>
    </cdr:from>
    <cdr:to>
      <cdr:x>0.97892</cdr:x>
      <cdr:y>0.8712</cdr:y>
    </cdr:to>
    <cdr:sp macro="" textlink="">
      <cdr:nvSpPr>
        <cdr:cNvPr id="3" name="Rectangle 2"/>
        <cdr:cNvSpPr>
          <a:spLocks xmlns:a="http://schemas.openxmlformats.org/drawingml/2006/main" noChangeArrowheads="1"/>
        </cdr:cNvSpPr>
      </cdr:nvSpPr>
      <cdr:spPr bwMode="auto">
        <a:xfrm xmlns:a="http://schemas.openxmlformats.org/drawingml/2006/main">
          <a:off x="6623892" y="545288"/>
          <a:ext cx="1869004" cy="4943508"/>
        </a:xfrm>
        <a:prstGeom xmlns:a="http://schemas.openxmlformats.org/drawingml/2006/main" prst="rect">
          <a:avLst/>
        </a:prstGeom>
        <a:solidFill xmlns:a="http://schemas.openxmlformats.org/drawingml/2006/main">
          <a:srgbClr val="000066">
            <a:alpha val="17999"/>
          </a:srgbClr>
        </a:solidFill>
        <a:ln xmlns:a="http://schemas.openxmlformats.org/drawingml/2006/main" w="9525">
          <a:noFill/>
          <a:miter lim="800000"/>
          <a:headEnd/>
          <a:tailEnd/>
        </a:ln>
        <a:effectLst xmlns:a="http://schemas.openxmlformats.org/drawingml/2006/main"/>
      </cdr:spPr>
      <cdr:txBody>
        <a:bodyPr xmlns:a="http://schemas.openxmlformats.org/drawingml/2006/main" wrap="none"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dirty="0"/>
        </a:p>
      </cdr:txBody>
    </cdr:sp>
  </cdr:relSizeAnchor>
  <cdr:relSizeAnchor xmlns:cdr="http://schemas.openxmlformats.org/drawingml/2006/chartDrawing">
    <cdr:from>
      <cdr:x>0.4764</cdr:x>
      <cdr:y>0.82656</cdr:y>
    </cdr:from>
    <cdr:to>
      <cdr:x>0.56292</cdr:x>
      <cdr:y>0.88054</cdr:y>
    </cdr:to>
    <cdr:sp macro="" textlink="">
      <cdr:nvSpPr>
        <cdr:cNvPr id="4" name="TextBox 3"/>
        <cdr:cNvSpPr txBox="1"/>
      </cdr:nvSpPr>
      <cdr:spPr>
        <a:xfrm xmlns:a="http://schemas.openxmlformats.org/drawingml/2006/main">
          <a:off x="4133176" y="5207552"/>
          <a:ext cx="750626" cy="34008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400" b="1" dirty="0">
              <a:latin typeface="+mj-lt"/>
            </a:rPr>
            <a:t>Apollo</a:t>
          </a:r>
          <a:endParaRPr lang="en-US" sz="1200" b="1" dirty="0">
            <a:latin typeface="+mj-lt"/>
          </a:endParaRPr>
        </a:p>
      </cdr:txBody>
    </cdr:sp>
  </cdr:relSizeAnchor>
  <cdr:relSizeAnchor xmlns:cdr="http://schemas.openxmlformats.org/drawingml/2006/chartDrawing">
    <cdr:from>
      <cdr:x>0.76113</cdr:x>
      <cdr:y>0.82656</cdr:y>
    </cdr:from>
    <cdr:to>
      <cdr:x>0.97507</cdr:x>
      <cdr:y>0.90124</cdr:y>
    </cdr:to>
    <cdr:sp macro="" textlink="">
      <cdr:nvSpPr>
        <cdr:cNvPr id="5" name="TextBox 1"/>
        <cdr:cNvSpPr txBox="1"/>
      </cdr:nvSpPr>
      <cdr:spPr>
        <a:xfrm xmlns:a="http://schemas.openxmlformats.org/drawingml/2006/main">
          <a:off x="6603420" y="5207552"/>
          <a:ext cx="1856096" cy="470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b="1" dirty="0" smtClean="0">
              <a:latin typeface="+mj-lt"/>
            </a:rPr>
            <a:t>Future</a:t>
          </a:r>
          <a:endParaRPr lang="en-US" sz="1400" b="1" dirty="0">
            <a:latin typeface="+mj-lt"/>
          </a:endParaRPr>
        </a:p>
      </cdr:txBody>
    </cdr:sp>
  </cdr:relSizeAnchor>
  <cdr:relSizeAnchor xmlns:cdr="http://schemas.openxmlformats.org/drawingml/2006/chartDrawing">
    <cdr:from>
      <cdr:x>0.55663</cdr:x>
      <cdr:y>0.82439</cdr:y>
    </cdr:from>
    <cdr:to>
      <cdr:x>0.76428</cdr:x>
      <cdr:y>0.87756</cdr:y>
    </cdr:to>
    <cdr:sp macro="" textlink="">
      <cdr:nvSpPr>
        <cdr:cNvPr id="6" name="TextBox 1"/>
        <cdr:cNvSpPr txBox="1"/>
      </cdr:nvSpPr>
      <cdr:spPr>
        <a:xfrm xmlns:a="http://schemas.openxmlformats.org/drawingml/2006/main">
          <a:off x="4829211" y="5193888"/>
          <a:ext cx="1801505" cy="3349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b="1" dirty="0">
              <a:latin typeface="+mj-lt"/>
            </a:rPr>
            <a:t>Shuttle</a:t>
          </a:r>
        </a:p>
      </cdr:txBody>
    </cdr:sp>
  </cdr:relSizeAnchor>
  <cdr:relSizeAnchor xmlns:cdr="http://schemas.openxmlformats.org/drawingml/2006/chartDrawing">
    <cdr:from>
      <cdr:x>0.11181</cdr:x>
      <cdr:y>0.94095</cdr:y>
    </cdr:from>
    <cdr:to>
      <cdr:x>0.96267</cdr:x>
      <cdr:y>1</cdr:y>
    </cdr:to>
    <cdr:sp macro="" textlink="">
      <cdr:nvSpPr>
        <cdr:cNvPr id="7" name="TextBox 6"/>
        <cdr:cNvSpPr txBox="1"/>
      </cdr:nvSpPr>
      <cdr:spPr>
        <a:xfrm xmlns:a="http://schemas.openxmlformats.org/drawingml/2006/main">
          <a:off x="970057" y="5928240"/>
          <a:ext cx="7381875" cy="37203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baseline="0" dirty="0">
              <a:solidFill>
                <a:srgbClr val="0070C0"/>
              </a:solidFill>
            </a:rPr>
            <a:t>Air</a:t>
          </a:r>
          <a:r>
            <a:rPr lang="en-US" sz="1100" dirty="0"/>
            <a:t>	</a:t>
          </a:r>
          <a:r>
            <a:rPr lang="en-US" sz="1100" baseline="0" dirty="0">
              <a:solidFill>
                <a:srgbClr val="FF0000"/>
              </a:solidFill>
            </a:rPr>
            <a:t>Chemical Management</a:t>
          </a:r>
          <a:r>
            <a:rPr lang="en-US" sz="1100" dirty="0"/>
            <a:t>	</a:t>
          </a:r>
          <a:r>
            <a:rPr lang="en-US" sz="1100" dirty="0">
              <a:solidFill>
                <a:srgbClr val="FF00FF"/>
              </a:solidFill>
            </a:rPr>
            <a:t>Endangered</a:t>
          </a:r>
          <a:r>
            <a:rPr lang="en-US" sz="1100" baseline="0" dirty="0">
              <a:solidFill>
                <a:srgbClr val="FF00FF"/>
              </a:solidFill>
            </a:rPr>
            <a:t> </a:t>
          </a:r>
          <a:r>
            <a:rPr lang="en-US" sz="1100" dirty="0">
              <a:solidFill>
                <a:srgbClr val="FF00FF"/>
              </a:solidFill>
            </a:rPr>
            <a:t>Species</a:t>
          </a:r>
          <a:r>
            <a:rPr lang="en-US" sz="1100" dirty="0"/>
            <a:t>	</a:t>
          </a:r>
          <a:r>
            <a:rPr lang="en-US" sz="1100" baseline="0" dirty="0">
              <a:solidFill>
                <a:srgbClr val="00B0F0"/>
              </a:solidFill>
            </a:rPr>
            <a:t>Energy</a:t>
          </a:r>
          <a:r>
            <a:rPr lang="en-US" sz="1100" dirty="0"/>
            <a:t>		</a:t>
          </a:r>
          <a:r>
            <a:rPr lang="en-US" sz="1100" baseline="0" dirty="0">
              <a:solidFill>
                <a:srgbClr val="996633"/>
              </a:solidFill>
            </a:rPr>
            <a:t>Land/Waste</a:t>
          </a:r>
        </a:p>
        <a:p xmlns:a="http://schemas.openxmlformats.org/drawingml/2006/main">
          <a:r>
            <a:rPr lang="en-US" sz="1100" dirty="0">
              <a:solidFill>
                <a:srgbClr val="7030A0"/>
              </a:solidFill>
            </a:rPr>
            <a:t>Multiple</a:t>
          </a:r>
          <a:r>
            <a:rPr lang="en-US" sz="1100" dirty="0"/>
            <a:t>	</a:t>
          </a:r>
          <a:r>
            <a:rPr lang="en-US" sz="1100" dirty="0">
              <a:solidFill>
                <a:srgbClr val="FFC000"/>
              </a:solidFill>
            </a:rPr>
            <a:t>Natural/Cultural Resources</a:t>
          </a:r>
          <a:r>
            <a:rPr lang="en-US" sz="1100" dirty="0"/>
            <a:t>	</a:t>
          </a:r>
          <a:r>
            <a:rPr lang="en-US" sz="1100" baseline="0" dirty="0">
              <a:solidFill>
                <a:schemeClr val="tx1"/>
              </a:solidFill>
            </a:rPr>
            <a:t>Other (White Points)</a:t>
          </a:r>
          <a:r>
            <a:rPr lang="en-US" sz="1100" dirty="0"/>
            <a:t>	Transportation		</a:t>
          </a:r>
          <a:r>
            <a:rPr lang="en-US" sz="1100" dirty="0">
              <a:solidFill>
                <a:srgbClr val="00B050"/>
              </a:solidFill>
            </a:rPr>
            <a:t>Water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548C0C79-4052-4408-AAA9-F019DB30A388}" type="datetimeFigureOut">
              <a:rPr lang="en-US" smtClean="0"/>
              <a:pPr/>
              <a:t>1/19/2012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447FCCBE-7CF6-4B32-8042-869059260D0D}" type="slidenum">
              <a:rPr lang="en-US" smtClean="0"/>
              <a:pPr/>
              <a:t>‹#›</a:t>
            </a:fld>
            <a:endParaRPr lang="en-US"/>
          </a:p>
        </p:txBody>
      </p:sp>
    </p:spTree>
    <p:extLst>
      <p:ext uri="{BB962C8B-B14F-4D97-AF65-F5344CB8AC3E}">
        <p14:creationId xmlns:p14="http://schemas.microsoft.com/office/powerpoint/2010/main" val="70073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7FCCBE-7CF6-4B32-8042-869059260D0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r>
              <a:rPr lang="en-US" b="1" dirty="0"/>
              <a:t>We no longer hear ‘Better, Faster, Cheaper’ at NASA</a:t>
            </a:r>
          </a:p>
          <a:p>
            <a:endParaRPr lang="en-US" dirty="0"/>
          </a:p>
        </p:txBody>
      </p:sp>
      <p:sp>
        <p:nvSpPr>
          <p:cNvPr id="4" name="Slide Number Placeholder 3"/>
          <p:cNvSpPr>
            <a:spLocks noGrp="1"/>
          </p:cNvSpPr>
          <p:nvPr>
            <p:ph type="sldNum" sz="quarter" idx="10"/>
          </p:nvPr>
        </p:nvSpPr>
        <p:spPr/>
        <p:txBody>
          <a:bodyPr/>
          <a:lstStyle/>
          <a:p>
            <a:fld id="{447FCCBE-7CF6-4B32-8042-869059260D0D}" type="slidenum">
              <a:rPr lang="en-US" smtClean="0"/>
              <a:pPr/>
              <a:t>10</a:t>
            </a:fld>
            <a:endParaRPr lang="en-US"/>
          </a:p>
        </p:txBody>
      </p:sp>
    </p:spTree>
    <p:extLst>
      <p:ext uri="{BB962C8B-B14F-4D97-AF65-F5344CB8AC3E}">
        <p14:creationId xmlns:p14="http://schemas.microsoft.com/office/powerpoint/2010/main" val="70330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7FCCBE-7CF6-4B32-8042-869059260D0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7FCCBE-7CF6-4B32-8042-869059260D0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Upstream To Reduce Impacts</a:t>
            </a:r>
          </a:p>
        </p:txBody>
      </p:sp>
      <p:sp>
        <p:nvSpPr>
          <p:cNvPr id="4" name="Slide Number Placeholder 3"/>
          <p:cNvSpPr>
            <a:spLocks noGrp="1"/>
          </p:cNvSpPr>
          <p:nvPr>
            <p:ph type="sldNum" sz="quarter" idx="10"/>
          </p:nvPr>
        </p:nvSpPr>
        <p:spPr/>
        <p:txBody>
          <a:bodyPr/>
          <a:lstStyle/>
          <a:p>
            <a:fld id="{447FCCBE-7CF6-4B32-8042-869059260D0D}" type="slidenum">
              <a:rPr lang="en-US" smtClean="0"/>
              <a:pPr/>
              <a:t>13</a:t>
            </a:fld>
            <a:endParaRPr lang="en-US"/>
          </a:p>
        </p:txBody>
      </p:sp>
    </p:spTree>
    <p:extLst>
      <p:ext uri="{BB962C8B-B14F-4D97-AF65-F5344CB8AC3E}">
        <p14:creationId xmlns:p14="http://schemas.microsoft.com/office/powerpoint/2010/main" val="2055796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a:solidFill>
                  <a:schemeClr val="tx1"/>
                </a:solidFill>
                <a:latin typeface="Arial" pitchFamily="34" charset="0"/>
                <a:cs typeface="Arial" pitchFamily="34" charset="0"/>
              </a:defRPr>
            </a:lvl1pPr>
            <a:lvl2pPr marL="742873" indent="-285721" defTabSz="931768" eaLnBrk="0" hangingPunct="0">
              <a:defRPr>
                <a:solidFill>
                  <a:schemeClr val="tx1"/>
                </a:solidFill>
                <a:latin typeface="Arial" pitchFamily="34" charset="0"/>
                <a:cs typeface="Arial" pitchFamily="34" charset="0"/>
              </a:defRPr>
            </a:lvl2pPr>
            <a:lvl3pPr marL="1142883" indent="-228577" defTabSz="931768" eaLnBrk="0" hangingPunct="0">
              <a:defRPr>
                <a:solidFill>
                  <a:schemeClr val="tx1"/>
                </a:solidFill>
                <a:latin typeface="Arial" pitchFamily="34" charset="0"/>
                <a:cs typeface="Arial" pitchFamily="34" charset="0"/>
              </a:defRPr>
            </a:lvl3pPr>
            <a:lvl4pPr marL="1600036" indent="-228577" defTabSz="931768" eaLnBrk="0" hangingPunct="0">
              <a:defRPr>
                <a:solidFill>
                  <a:schemeClr val="tx1"/>
                </a:solidFill>
                <a:latin typeface="Arial" pitchFamily="34" charset="0"/>
                <a:cs typeface="Arial" pitchFamily="34" charset="0"/>
              </a:defRPr>
            </a:lvl4pPr>
            <a:lvl5pPr marL="2057189" indent="-228577" defTabSz="931768" eaLnBrk="0" hangingPunct="0">
              <a:defRPr>
                <a:solidFill>
                  <a:schemeClr val="tx1"/>
                </a:solidFill>
                <a:latin typeface="Arial" pitchFamily="34" charset="0"/>
                <a:cs typeface="Arial" pitchFamily="34" charset="0"/>
              </a:defRPr>
            </a:lvl5pPr>
            <a:lvl6pPr marL="2514343" indent="-228577" defTabSz="931768" eaLnBrk="0" fontAlgn="base" hangingPunct="0">
              <a:spcBef>
                <a:spcPct val="0"/>
              </a:spcBef>
              <a:spcAft>
                <a:spcPct val="0"/>
              </a:spcAft>
              <a:defRPr>
                <a:solidFill>
                  <a:schemeClr val="tx1"/>
                </a:solidFill>
                <a:latin typeface="Arial" pitchFamily="34" charset="0"/>
                <a:cs typeface="Arial" pitchFamily="34" charset="0"/>
              </a:defRPr>
            </a:lvl6pPr>
            <a:lvl7pPr marL="2971496" indent="-228577" defTabSz="931768" eaLnBrk="0" fontAlgn="base" hangingPunct="0">
              <a:spcBef>
                <a:spcPct val="0"/>
              </a:spcBef>
              <a:spcAft>
                <a:spcPct val="0"/>
              </a:spcAft>
              <a:defRPr>
                <a:solidFill>
                  <a:schemeClr val="tx1"/>
                </a:solidFill>
                <a:latin typeface="Arial" pitchFamily="34" charset="0"/>
                <a:cs typeface="Arial" pitchFamily="34" charset="0"/>
              </a:defRPr>
            </a:lvl7pPr>
            <a:lvl8pPr marL="3428649" indent="-228577" defTabSz="931768" eaLnBrk="0" fontAlgn="base" hangingPunct="0">
              <a:spcBef>
                <a:spcPct val="0"/>
              </a:spcBef>
              <a:spcAft>
                <a:spcPct val="0"/>
              </a:spcAft>
              <a:defRPr>
                <a:solidFill>
                  <a:schemeClr val="tx1"/>
                </a:solidFill>
                <a:latin typeface="Arial" pitchFamily="34" charset="0"/>
                <a:cs typeface="Arial" pitchFamily="34" charset="0"/>
              </a:defRPr>
            </a:lvl8pPr>
            <a:lvl9pPr marL="3885802" indent="-228577" defTabSz="93176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DEF3E53-B632-4D4A-8C71-2C3733B4340A}" type="slidenum">
              <a:rPr lang="en-US" smtClean="0"/>
              <a:pPr eaLnBrk="1" hangingPunct="1"/>
              <a:t>14</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77" indent="-228577"/>
            <a:r>
              <a:rPr lang="en-US" smtClean="0">
                <a:latin typeface="Arial" pitchFamily="34" charset="0"/>
                <a:cs typeface="Arial" pitchFamily="34" charset="0"/>
              </a:rPr>
              <a:t>* Anastas, P.T., and Zimmerman, J.B., "Design through the Twelve Principles of Green Engineering", Env. Sci. and Tech., 37, 5, 95 ? 101, 2003.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7FCCBE-7CF6-4B32-8042-869059260D0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7FCCBE-7CF6-4B32-8042-869059260D0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5C2F25-722A-44ED-8F52-8442A8591F9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7FCCBE-7CF6-4B32-8042-869059260D0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7FCCBE-7CF6-4B32-8042-869059260D0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7FCCBE-7CF6-4B32-8042-869059260D0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7FCCBE-7CF6-4B32-8042-869059260D0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7FCCBE-7CF6-4B32-8042-869059260D0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mission of NASA.</a:t>
            </a:r>
            <a:r>
              <a:rPr lang="en-US" baseline="0" dirty="0" smtClean="0"/>
              <a:t> The fun stuff.</a:t>
            </a:r>
          </a:p>
          <a:p>
            <a:r>
              <a:rPr lang="en-US" baseline="0" dirty="0" smtClean="0"/>
              <a:t>This list does not contain anything about sustainability or green engineering.</a:t>
            </a:r>
          </a:p>
        </p:txBody>
      </p:sp>
      <p:sp>
        <p:nvSpPr>
          <p:cNvPr id="4" name="Slide Number Placeholder 3"/>
          <p:cNvSpPr>
            <a:spLocks noGrp="1"/>
          </p:cNvSpPr>
          <p:nvPr>
            <p:ph type="sldNum" sz="quarter" idx="10"/>
          </p:nvPr>
        </p:nvSpPr>
        <p:spPr/>
        <p:txBody>
          <a:bodyPr/>
          <a:lstStyle/>
          <a:p>
            <a:fld id="{447FCCBE-7CF6-4B32-8042-869059260D0D}" type="slidenum">
              <a:rPr lang="en-US" smtClean="0"/>
              <a:pPr/>
              <a:t>22</a:t>
            </a:fld>
            <a:endParaRPr lang="en-US"/>
          </a:p>
        </p:txBody>
      </p:sp>
    </p:spTree>
    <p:extLst>
      <p:ext uri="{BB962C8B-B14F-4D97-AF65-F5344CB8AC3E}">
        <p14:creationId xmlns:p14="http://schemas.microsoft.com/office/powerpoint/2010/main" val="2149833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a:solidFill>
                  <a:schemeClr val="tx1"/>
                </a:solidFill>
                <a:latin typeface="Arial" pitchFamily="34" charset="0"/>
                <a:cs typeface="Arial" pitchFamily="34" charset="0"/>
              </a:defRPr>
            </a:lvl1pPr>
            <a:lvl2pPr marL="742873" indent="-285721" defTabSz="931768" eaLnBrk="0" hangingPunct="0">
              <a:defRPr>
                <a:solidFill>
                  <a:schemeClr val="tx1"/>
                </a:solidFill>
                <a:latin typeface="Arial" pitchFamily="34" charset="0"/>
                <a:cs typeface="Arial" pitchFamily="34" charset="0"/>
              </a:defRPr>
            </a:lvl2pPr>
            <a:lvl3pPr marL="1142883" indent="-228577" defTabSz="931768" eaLnBrk="0" hangingPunct="0">
              <a:defRPr>
                <a:solidFill>
                  <a:schemeClr val="tx1"/>
                </a:solidFill>
                <a:latin typeface="Arial" pitchFamily="34" charset="0"/>
                <a:cs typeface="Arial" pitchFamily="34" charset="0"/>
              </a:defRPr>
            </a:lvl3pPr>
            <a:lvl4pPr marL="1600036" indent="-228577" defTabSz="931768" eaLnBrk="0" hangingPunct="0">
              <a:defRPr>
                <a:solidFill>
                  <a:schemeClr val="tx1"/>
                </a:solidFill>
                <a:latin typeface="Arial" pitchFamily="34" charset="0"/>
                <a:cs typeface="Arial" pitchFamily="34" charset="0"/>
              </a:defRPr>
            </a:lvl4pPr>
            <a:lvl5pPr marL="2057189" indent="-228577" defTabSz="931768" eaLnBrk="0" hangingPunct="0">
              <a:defRPr>
                <a:solidFill>
                  <a:schemeClr val="tx1"/>
                </a:solidFill>
                <a:latin typeface="Arial" pitchFamily="34" charset="0"/>
                <a:cs typeface="Arial" pitchFamily="34" charset="0"/>
              </a:defRPr>
            </a:lvl5pPr>
            <a:lvl6pPr marL="2514343" indent="-228577" defTabSz="931768" eaLnBrk="0" fontAlgn="base" hangingPunct="0">
              <a:spcBef>
                <a:spcPct val="0"/>
              </a:spcBef>
              <a:spcAft>
                <a:spcPct val="0"/>
              </a:spcAft>
              <a:defRPr>
                <a:solidFill>
                  <a:schemeClr val="tx1"/>
                </a:solidFill>
                <a:latin typeface="Arial" pitchFamily="34" charset="0"/>
                <a:cs typeface="Arial" pitchFamily="34" charset="0"/>
              </a:defRPr>
            </a:lvl6pPr>
            <a:lvl7pPr marL="2971496" indent="-228577" defTabSz="931768" eaLnBrk="0" fontAlgn="base" hangingPunct="0">
              <a:spcBef>
                <a:spcPct val="0"/>
              </a:spcBef>
              <a:spcAft>
                <a:spcPct val="0"/>
              </a:spcAft>
              <a:defRPr>
                <a:solidFill>
                  <a:schemeClr val="tx1"/>
                </a:solidFill>
                <a:latin typeface="Arial" pitchFamily="34" charset="0"/>
                <a:cs typeface="Arial" pitchFamily="34" charset="0"/>
              </a:defRPr>
            </a:lvl7pPr>
            <a:lvl8pPr marL="3428649" indent="-228577" defTabSz="931768" eaLnBrk="0" fontAlgn="base" hangingPunct="0">
              <a:spcBef>
                <a:spcPct val="0"/>
              </a:spcBef>
              <a:spcAft>
                <a:spcPct val="0"/>
              </a:spcAft>
              <a:defRPr>
                <a:solidFill>
                  <a:schemeClr val="tx1"/>
                </a:solidFill>
                <a:latin typeface="Arial" pitchFamily="34" charset="0"/>
                <a:cs typeface="Arial" pitchFamily="34" charset="0"/>
              </a:defRPr>
            </a:lvl8pPr>
            <a:lvl9pPr marL="3885802" indent="-228577" defTabSz="93176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EB94FB-35E0-4529-8036-E7C9CEB593B4}" type="slidenum">
              <a:rPr lang="en-US" smtClean="0"/>
              <a:pPr eaLnBrk="1" hangingPunct="1"/>
              <a:t>23</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7FCCBE-7CF6-4B32-8042-869059260D0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6528C8-48EE-417F-915A-247BCD8C5041}"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7FCCBE-7CF6-4B32-8042-869059260D0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7FCCBE-7CF6-4B32-8042-869059260D0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7FCCBE-7CF6-4B32-8042-869059260D0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years and 99 days</a:t>
            </a:r>
            <a:endParaRPr lang="en-US" dirty="0"/>
          </a:p>
        </p:txBody>
      </p:sp>
      <p:sp>
        <p:nvSpPr>
          <p:cNvPr id="4" name="Slide Number Placeholder 3"/>
          <p:cNvSpPr>
            <a:spLocks noGrp="1"/>
          </p:cNvSpPr>
          <p:nvPr>
            <p:ph type="sldNum" sz="quarter" idx="10"/>
          </p:nvPr>
        </p:nvSpPr>
        <p:spPr/>
        <p:txBody>
          <a:bodyPr/>
          <a:lstStyle/>
          <a:p>
            <a:fld id="{447FCCBE-7CF6-4B32-8042-869059260D0D}" type="slidenum">
              <a:rPr lang="en-US" smtClean="0"/>
              <a:pPr/>
              <a:t>8</a:t>
            </a:fld>
            <a:endParaRPr lang="en-US"/>
          </a:p>
        </p:txBody>
      </p:sp>
    </p:spTree>
    <p:extLst>
      <p:ext uri="{BB962C8B-B14F-4D97-AF65-F5344CB8AC3E}">
        <p14:creationId xmlns:p14="http://schemas.microsoft.com/office/powerpoint/2010/main" val="117978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r>
              <a:rPr lang="en-US" b="1" dirty="0"/>
              <a:t>We no longer hear ‘Better, Faster, Cheaper’ at NASA</a:t>
            </a:r>
          </a:p>
          <a:p>
            <a:endParaRPr lang="en-US" dirty="0"/>
          </a:p>
        </p:txBody>
      </p:sp>
      <p:sp>
        <p:nvSpPr>
          <p:cNvPr id="4" name="Slide Number Placeholder 3"/>
          <p:cNvSpPr>
            <a:spLocks noGrp="1"/>
          </p:cNvSpPr>
          <p:nvPr>
            <p:ph type="sldNum" sz="quarter" idx="10"/>
          </p:nvPr>
        </p:nvSpPr>
        <p:spPr/>
        <p:txBody>
          <a:bodyPr/>
          <a:lstStyle/>
          <a:p>
            <a:fld id="{447FCCBE-7CF6-4B32-8042-869059260D0D}" type="slidenum">
              <a:rPr lang="en-US" smtClean="0"/>
              <a:pPr/>
              <a:t>9</a:t>
            </a:fld>
            <a:endParaRPr lang="en-US"/>
          </a:p>
        </p:txBody>
      </p:sp>
    </p:spTree>
    <p:extLst>
      <p:ext uri="{BB962C8B-B14F-4D97-AF65-F5344CB8AC3E}">
        <p14:creationId xmlns:p14="http://schemas.microsoft.com/office/powerpoint/2010/main" val="7033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FB8F6E-0FC4-4BD4-B8B7-905A112E3D13}"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83443-256B-4BBB-8A03-EC0576059698}" type="slidenum">
              <a:rPr lang="en-US" smtClean="0"/>
              <a:pPr/>
              <a:t>‹#›</a:t>
            </a:fld>
            <a:endParaRPr lang="en-US"/>
          </a:p>
        </p:txBody>
      </p:sp>
    </p:spTree>
    <p:extLst>
      <p:ext uri="{BB962C8B-B14F-4D97-AF65-F5344CB8AC3E}">
        <p14:creationId xmlns:p14="http://schemas.microsoft.com/office/powerpoint/2010/main" val="68301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B8F6E-0FC4-4BD4-B8B7-905A112E3D13}"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83443-256B-4BBB-8A03-EC0576059698}" type="slidenum">
              <a:rPr lang="en-US" smtClean="0"/>
              <a:pPr/>
              <a:t>‹#›</a:t>
            </a:fld>
            <a:endParaRPr lang="en-US"/>
          </a:p>
        </p:txBody>
      </p:sp>
    </p:spTree>
    <p:extLst>
      <p:ext uri="{BB962C8B-B14F-4D97-AF65-F5344CB8AC3E}">
        <p14:creationId xmlns:p14="http://schemas.microsoft.com/office/powerpoint/2010/main" val="3387221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B8F6E-0FC4-4BD4-B8B7-905A112E3D13}"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83443-256B-4BBB-8A03-EC0576059698}" type="slidenum">
              <a:rPr lang="en-US" smtClean="0"/>
              <a:pPr/>
              <a:t>‹#›</a:t>
            </a:fld>
            <a:endParaRPr lang="en-US"/>
          </a:p>
        </p:txBody>
      </p:sp>
    </p:spTree>
    <p:extLst>
      <p:ext uri="{BB962C8B-B14F-4D97-AF65-F5344CB8AC3E}">
        <p14:creationId xmlns:p14="http://schemas.microsoft.com/office/powerpoint/2010/main" val="427594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B8F6E-0FC4-4BD4-B8B7-905A112E3D13}"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83443-256B-4BBB-8A03-EC0576059698}" type="slidenum">
              <a:rPr lang="en-US" smtClean="0"/>
              <a:pPr/>
              <a:t>‹#›</a:t>
            </a:fld>
            <a:endParaRPr lang="en-US"/>
          </a:p>
        </p:txBody>
      </p:sp>
    </p:spTree>
    <p:extLst>
      <p:ext uri="{BB962C8B-B14F-4D97-AF65-F5344CB8AC3E}">
        <p14:creationId xmlns:p14="http://schemas.microsoft.com/office/powerpoint/2010/main" val="155918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FB8F6E-0FC4-4BD4-B8B7-905A112E3D13}"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83443-256B-4BBB-8A03-EC0576059698}" type="slidenum">
              <a:rPr lang="en-US" smtClean="0"/>
              <a:pPr/>
              <a:t>‹#›</a:t>
            </a:fld>
            <a:endParaRPr lang="en-US"/>
          </a:p>
        </p:txBody>
      </p:sp>
    </p:spTree>
    <p:extLst>
      <p:ext uri="{BB962C8B-B14F-4D97-AF65-F5344CB8AC3E}">
        <p14:creationId xmlns:p14="http://schemas.microsoft.com/office/powerpoint/2010/main" val="389028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FB8F6E-0FC4-4BD4-B8B7-905A112E3D13}" type="datetimeFigureOut">
              <a:rPr lang="en-US" smtClean="0"/>
              <a:pPr/>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83443-256B-4BBB-8A03-EC0576059698}" type="slidenum">
              <a:rPr lang="en-US" smtClean="0"/>
              <a:pPr/>
              <a:t>‹#›</a:t>
            </a:fld>
            <a:endParaRPr lang="en-US"/>
          </a:p>
        </p:txBody>
      </p:sp>
    </p:spTree>
    <p:extLst>
      <p:ext uri="{BB962C8B-B14F-4D97-AF65-F5344CB8AC3E}">
        <p14:creationId xmlns:p14="http://schemas.microsoft.com/office/powerpoint/2010/main" val="380171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FB8F6E-0FC4-4BD4-B8B7-905A112E3D13}" type="datetimeFigureOut">
              <a:rPr lang="en-US" smtClean="0"/>
              <a:pPr/>
              <a:t>1/19/2012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F83443-256B-4BBB-8A03-EC0576059698}" type="slidenum">
              <a:rPr lang="en-US" smtClean="0"/>
              <a:pPr/>
              <a:t>‹#›</a:t>
            </a:fld>
            <a:endParaRPr lang="en-US"/>
          </a:p>
        </p:txBody>
      </p:sp>
    </p:spTree>
    <p:extLst>
      <p:ext uri="{BB962C8B-B14F-4D97-AF65-F5344CB8AC3E}">
        <p14:creationId xmlns:p14="http://schemas.microsoft.com/office/powerpoint/2010/main" val="64614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FB8F6E-0FC4-4BD4-B8B7-905A112E3D13}" type="datetimeFigureOut">
              <a:rPr lang="en-US" smtClean="0"/>
              <a:pPr/>
              <a:t>1/19/2012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83443-256B-4BBB-8A03-EC0576059698}" type="slidenum">
              <a:rPr lang="en-US" smtClean="0"/>
              <a:pPr/>
              <a:t>‹#›</a:t>
            </a:fld>
            <a:endParaRPr lang="en-US"/>
          </a:p>
        </p:txBody>
      </p:sp>
    </p:spTree>
    <p:extLst>
      <p:ext uri="{BB962C8B-B14F-4D97-AF65-F5344CB8AC3E}">
        <p14:creationId xmlns:p14="http://schemas.microsoft.com/office/powerpoint/2010/main" val="156125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B8F6E-0FC4-4BD4-B8B7-905A112E3D13}" type="datetimeFigureOut">
              <a:rPr lang="en-US" smtClean="0"/>
              <a:pPr/>
              <a:t>1/19/2012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F83443-256B-4BBB-8A03-EC0576059698}" type="slidenum">
              <a:rPr lang="en-US" smtClean="0"/>
              <a:pPr/>
              <a:t>‹#›</a:t>
            </a:fld>
            <a:endParaRPr lang="en-US"/>
          </a:p>
        </p:txBody>
      </p:sp>
    </p:spTree>
    <p:extLst>
      <p:ext uri="{BB962C8B-B14F-4D97-AF65-F5344CB8AC3E}">
        <p14:creationId xmlns:p14="http://schemas.microsoft.com/office/powerpoint/2010/main" val="189901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B8F6E-0FC4-4BD4-B8B7-905A112E3D13}" type="datetimeFigureOut">
              <a:rPr lang="en-US" smtClean="0"/>
              <a:pPr/>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83443-256B-4BBB-8A03-EC0576059698}" type="slidenum">
              <a:rPr lang="en-US" smtClean="0"/>
              <a:pPr/>
              <a:t>‹#›</a:t>
            </a:fld>
            <a:endParaRPr lang="en-US"/>
          </a:p>
        </p:txBody>
      </p:sp>
    </p:spTree>
    <p:extLst>
      <p:ext uri="{BB962C8B-B14F-4D97-AF65-F5344CB8AC3E}">
        <p14:creationId xmlns:p14="http://schemas.microsoft.com/office/powerpoint/2010/main" val="95612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B8F6E-0FC4-4BD4-B8B7-905A112E3D13}" type="datetimeFigureOut">
              <a:rPr lang="en-US" smtClean="0"/>
              <a:pPr/>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83443-256B-4BBB-8A03-EC0576059698}" type="slidenum">
              <a:rPr lang="en-US" smtClean="0"/>
              <a:pPr/>
              <a:t>‹#›</a:t>
            </a:fld>
            <a:endParaRPr lang="en-US"/>
          </a:p>
        </p:txBody>
      </p:sp>
    </p:spTree>
    <p:extLst>
      <p:ext uri="{BB962C8B-B14F-4D97-AF65-F5344CB8AC3E}">
        <p14:creationId xmlns:p14="http://schemas.microsoft.com/office/powerpoint/2010/main" val="1570860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B8F6E-0FC4-4BD4-B8B7-905A112E3D13}" type="datetimeFigureOut">
              <a:rPr lang="en-US" smtClean="0"/>
              <a:pPr/>
              <a:t>1/19/2012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83443-256B-4BBB-8A03-EC0576059698}" type="slidenum">
              <a:rPr lang="en-US" smtClean="0"/>
              <a:pPr/>
              <a:t>‹#›</a:t>
            </a:fld>
            <a:endParaRPr lang="en-US"/>
          </a:p>
        </p:txBody>
      </p:sp>
    </p:spTree>
    <p:extLst>
      <p:ext uri="{BB962C8B-B14F-4D97-AF65-F5344CB8AC3E}">
        <p14:creationId xmlns:p14="http://schemas.microsoft.com/office/powerpoint/2010/main" val="375723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2" descr="tem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1775" y="0"/>
            <a:ext cx="6880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r>
              <a:rPr lang="en-US" b="1" dirty="0" smtClean="0">
                <a:solidFill>
                  <a:srgbClr val="002060"/>
                </a:solidFill>
              </a:rPr>
              <a:t>NASA and Green Engineering</a:t>
            </a:r>
            <a:endParaRPr lang="en-US" b="1" dirty="0">
              <a:solidFill>
                <a:srgbClr val="002060"/>
              </a:solidFill>
            </a:endParaRPr>
          </a:p>
        </p:txBody>
      </p:sp>
      <p:sp>
        <p:nvSpPr>
          <p:cNvPr id="3" name="Subtitle 2"/>
          <p:cNvSpPr>
            <a:spLocks noGrp="1"/>
          </p:cNvSpPr>
          <p:nvPr>
            <p:ph type="subTitle" idx="1"/>
          </p:nvPr>
        </p:nvSpPr>
        <p:spPr/>
        <p:txBody>
          <a:bodyPr/>
          <a:lstStyle/>
          <a:p>
            <a:r>
              <a:rPr lang="en-US" dirty="0" smtClean="0"/>
              <a:t>Ted Biess</a:t>
            </a:r>
          </a:p>
          <a:p>
            <a:r>
              <a:rPr lang="en-US" dirty="0" smtClean="0"/>
              <a:t>January 18, 2012</a:t>
            </a:r>
            <a:endParaRPr lang="en-US" dirty="0"/>
          </a:p>
        </p:txBody>
      </p:sp>
      <p:pic>
        <p:nvPicPr>
          <p:cNvPr id="4"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472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1143000"/>
          </a:xfrm>
        </p:spPr>
        <p:txBody>
          <a:bodyPr>
            <a:normAutofit fontScale="90000"/>
          </a:bodyPr>
          <a:lstStyle/>
          <a:p>
            <a:pPr>
              <a:lnSpc>
                <a:spcPct val="90000"/>
              </a:lnSpc>
            </a:pPr>
            <a:r>
              <a:rPr lang="en-US" sz="4000" b="1" dirty="0">
                <a:solidFill>
                  <a:srgbClr val="002060"/>
                </a:solidFill>
              </a:rPr>
              <a:t>NASA Program Manager’s Focus –</a:t>
            </a: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Cost, Schedule, and Performance</a:t>
            </a:r>
            <a:endParaRPr lang="en-US" sz="4000" b="1" dirty="0">
              <a:solidFill>
                <a:srgbClr val="002060"/>
              </a:solidFill>
            </a:endParaRPr>
          </a:p>
        </p:txBody>
      </p:sp>
      <p:sp>
        <p:nvSpPr>
          <p:cNvPr id="8" name="Isosceles Triangle 7"/>
          <p:cNvSpPr/>
          <p:nvPr/>
        </p:nvSpPr>
        <p:spPr>
          <a:xfrm>
            <a:off x="3053733" y="1741917"/>
            <a:ext cx="2748827" cy="223996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037131" y="1295400"/>
            <a:ext cx="831446" cy="523220"/>
          </a:xfrm>
          <a:prstGeom prst="rect">
            <a:avLst/>
          </a:prstGeom>
          <a:noFill/>
        </p:spPr>
        <p:txBody>
          <a:bodyPr wrap="none" rtlCol="0">
            <a:spAutoFit/>
          </a:bodyPr>
          <a:lstStyle/>
          <a:p>
            <a:r>
              <a:rPr lang="en-US" sz="2800" b="1" dirty="0" smtClean="0">
                <a:solidFill>
                  <a:srgbClr val="0000CC"/>
                </a:solidFill>
              </a:rPr>
              <a:t>Cost</a:t>
            </a:r>
            <a:endParaRPr lang="en-US" sz="2800" b="1" dirty="0">
              <a:solidFill>
                <a:srgbClr val="0000CC"/>
              </a:solidFill>
            </a:endParaRPr>
          </a:p>
        </p:txBody>
      </p:sp>
      <p:sp>
        <p:nvSpPr>
          <p:cNvPr id="10" name="TextBox 9"/>
          <p:cNvSpPr txBox="1"/>
          <p:nvPr/>
        </p:nvSpPr>
        <p:spPr>
          <a:xfrm>
            <a:off x="951963" y="3693538"/>
            <a:ext cx="2101857" cy="523220"/>
          </a:xfrm>
          <a:prstGeom prst="rect">
            <a:avLst/>
          </a:prstGeom>
          <a:noFill/>
        </p:spPr>
        <p:txBody>
          <a:bodyPr wrap="none" rtlCol="0">
            <a:spAutoFit/>
          </a:bodyPr>
          <a:lstStyle/>
          <a:p>
            <a:r>
              <a:rPr lang="en-US" sz="2800" b="1" dirty="0" smtClean="0">
                <a:solidFill>
                  <a:srgbClr val="0000CC"/>
                </a:solidFill>
              </a:rPr>
              <a:t>Performance</a:t>
            </a:r>
            <a:endParaRPr lang="en-US" sz="2800" b="1" dirty="0">
              <a:solidFill>
                <a:srgbClr val="0000CC"/>
              </a:solidFill>
            </a:endParaRPr>
          </a:p>
        </p:txBody>
      </p:sp>
      <p:sp>
        <p:nvSpPr>
          <p:cNvPr id="11" name="TextBox 10"/>
          <p:cNvSpPr txBox="1"/>
          <p:nvPr/>
        </p:nvSpPr>
        <p:spPr>
          <a:xfrm>
            <a:off x="5799290" y="3686637"/>
            <a:ext cx="1532792" cy="523220"/>
          </a:xfrm>
          <a:prstGeom prst="rect">
            <a:avLst/>
          </a:prstGeom>
          <a:noFill/>
        </p:spPr>
        <p:txBody>
          <a:bodyPr wrap="none" rtlCol="0">
            <a:spAutoFit/>
          </a:bodyPr>
          <a:lstStyle/>
          <a:p>
            <a:r>
              <a:rPr lang="en-US" sz="2800" b="1" dirty="0" smtClean="0">
                <a:solidFill>
                  <a:srgbClr val="0000CC"/>
                </a:solidFill>
              </a:rPr>
              <a:t>Schedule</a:t>
            </a:r>
            <a:endParaRPr lang="en-US" sz="2800" b="1" dirty="0">
              <a:solidFill>
                <a:srgbClr val="0000CC"/>
              </a:solidFill>
            </a:endParaRPr>
          </a:p>
        </p:txBody>
      </p:sp>
      <p:sp>
        <p:nvSpPr>
          <p:cNvPr id="12" name="TextBox 11"/>
          <p:cNvSpPr txBox="1"/>
          <p:nvPr/>
        </p:nvSpPr>
        <p:spPr>
          <a:xfrm>
            <a:off x="5139002" y="1418272"/>
            <a:ext cx="2099998" cy="1477328"/>
          </a:xfrm>
          <a:prstGeom prst="rect">
            <a:avLst/>
          </a:prstGeom>
          <a:noFill/>
        </p:spPr>
        <p:txBody>
          <a:bodyPr wrap="none" rtlCol="0">
            <a:spAutoFit/>
          </a:bodyPr>
          <a:lstStyle/>
          <a:p>
            <a:r>
              <a:rPr lang="en-US" b="1" dirty="0" smtClean="0"/>
              <a:t>Risk:</a:t>
            </a:r>
          </a:p>
          <a:p>
            <a:pPr marL="285750" indent="-285750">
              <a:buFont typeface="Courier New" pitchFamily="49" charset="0"/>
              <a:buChar char="o"/>
            </a:pPr>
            <a:r>
              <a:rPr lang="en-US" dirty="0" smtClean="0"/>
              <a:t>Material scarcity</a:t>
            </a:r>
          </a:p>
          <a:p>
            <a:pPr marL="285750" indent="-285750">
              <a:buFont typeface="Courier New" pitchFamily="49" charset="0"/>
              <a:buChar char="o"/>
            </a:pPr>
            <a:r>
              <a:rPr lang="en-US" dirty="0" smtClean="0"/>
              <a:t>Rare earths</a:t>
            </a:r>
          </a:p>
          <a:p>
            <a:pPr marL="285750" indent="-285750">
              <a:buFont typeface="Courier New" pitchFamily="49" charset="0"/>
              <a:buChar char="o"/>
            </a:pPr>
            <a:r>
              <a:rPr lang="en-US" dirty="0" smtClean="0"/>
              <a:t>Market pressures</a:t>
            </a:r>
          </a:p>
          <a:p>
            <a:pPr marL="285750" indent="-285750">
              <a:buFont typeface="Courier New" pitchFamily="49" charset="0"/>
              <a:buChar char="o"/>
            </a:pPr>
            <a:r>
              <a:rPr lang="en-US" dirty="0" smtClean="0"/>
              <a:t>Energy costs</a:t>
            </a:r>
          </a:p>
        </p:txBody>
      </p:sp>
      <p:sp>
        <p:nvSpPr>
          <p:cNvPr id="13" name="TextBox 12"/>
          <p:cNvSpPr txBox="1"/>
          <p:nvPr/>
        </p:nvSpPr>
        <p:spPr>
          <a:xfrm>
            <a:off x="5804079" y="4122835"/>
            <a:ext cx="3505200" cy="1477328"/>
          </a:xfrm>
          <a:prstGeom prst="rect">
            <a:avLst/>
          </a:prstGeom>
          <a:noFill/>
        </p:spPr>
        <p:txBody>
          <a:bodyPr wrap="square" rtlCol="0">
            <a:spAutoFit/>
          </a:bodyPr>
          <a:lstStyle/>
          <a:p>
            <a:r>
              <a:rPr lang="en-US" b="1" dirty="0" smtClean="0"/>
              <a:t>Risks:</a:t>
            </a:r>
          </a:p>
          <a:p>
            <a:pPr marL="285750" indent="-285750">
              <a:buFont typeface="Courier New" pitchFamily="49" charset="0"/>
              <a:buChar char="o"/>
            </a:pPr>
            <a:r>
              <a:rPr lang="en-US" dirty="0" smtClean="0"/>
              <a:t>Material qualification</a:t>
            </a:r>
          </a:p>
          <a:p>
            <a:pPr marL="285750" indent="-285750">
              <a:buFont typeface="Courier New" pitchFamily="49" charset="0"/>
              <a:buChar char="o"/>
            </a:pPr>
            <a:r>
              <a:rPr lang="en-US" dirty="0" smtClean="0"/>
              <a:t>Environmental compliance requirements</a:t>
            </a:r>
          </a:p>
          <a:p>
            <a:pPr marL="285750" indent="-285750">
              <a:buFont typeface="Courier New" pitchFamily="49" charset="0"/>
              <a:buChar char="o"/>
            </a:pPr>
            <a:r>
              <a:rPr lang="en-US" dirty="0" smtClean="0"/>
              <a:t>Waiver processing</a:t>
            </a:r>
          </a:p>
        </p:txBody>
      </p:sp>
      <p:sp>
        <p:nvSpPr>
          <p:cNvPr id="14" name="TextBox 13"/>
          <p:cNvSpPr txBox="1"/>
          <p:nvPr/>
        </p:nvSpPr>
        <p:spPr>
          <a:xfrm>
            <a:off x="968384" y="4114800"/>
            <a:ext cx="2913362" cy="1200329"/>
          </a:xfrm>
          <a:prstGeom prst="rect">
            <a:avLst/>
          </a:prstGeom>
          <a:noFill/>
        </p:spPr>
        <p:txBody>
          <a:bodyPr wrap="none" rtlCol="0">
            <a:spAutoFit/>
          </a:bodyPr>
          <a:lstStyle/>
          <a:p>
            <a:r>
              <a:rPr lang="en-US" b="1" dirty="0" smtClean="0"/>
              <a:t>Risk:</a:t>
            </a:r>
          </a:p>
          <a:p>
            <a:pPr marL="285750" indent="-285750">
              <a:buFont typeface="Courier New" pitchFamily="49" charset="0"/>
              <a:buChar char="o"/>
            </a:pPr>
            <a:r>
              <a:rPr lang="en-US" dirty="0" smtClean="0"/>
              <a:t>Lack of material pedigree</a:t>
            </a:r>
          </a:p>
          <a:p>
            <a:pPr marL="285750" indent="-285750">
              <a:buFont typeface="Courier New" pitchFamily="49" charset="0"/>
              <a:buChar char="o"/>
            </a:pPr>
            <a:r>
              <a:rPr lang="en-US" dirty="0" smtClean="0"/>
              <a:t>Operational uncertainty</a:t>
            </a:r>
          </a:p>
          <a:p>
            <a:pPr marL="285750" indent="-285750">
              <a:buFont typeface="Courier New" pitchFamily="49" charset="0"/>
              <a:buChar char="o"/>
            </a:pPr>
            <a:r>
              <a:rPr lang="en-US" dirty="0" smtClean="0"/>
              <a:t>System failures</a:t>
            </a:r>
            <a:endParaRPr lang="en-US" dirty="0"/>
          </a:p>
        </p:txBody>
      </p:sp>
      <p:sp>
        <p:nvSpPr>
          <p:cNvPr id="16" name="TextBox 15"/>
          <p:cNvSpPr txBox="1"/>
          <p:nvPr/>
        </p:nvSpPr>
        <p:spPr>
          <a:xfrm>
            <a:off x="347108" y="5791200"/>
            <a:ext cx="8339692" cy="707886"/>
          </a:xfrm>
          <a:prstGeom prst="rect">
            <a:avLst/>
          </a:prstGeom>
          <a:noFill/>
        </p:spPr>
        <p:txBody>
          <a:bodyPr wrap="square" rtlCol="0">
            <a:spAutoFit/>
          </a:bodyPr>
          <a:lstStyle/>
          <a:p>
            <a:r>
              <a:rPr lang="en-US" sz="2000" b="1" dirty="0" smtClean="0">
                <a:solidFill>
                  <a:srgbClr val="006600"/>
                </a:solidFill>
              </a:rPr>
              <a:t>The goal is to mitigate Cost, Schedule and Performance Risks through use of Green Engineering principles and methods. </a:t>
            </a:r>
          </a:p>
        </p:txBody>
      </p:sp>
      <p:sp>
        <p:nvSpPr>
          <p:cNvPr id="3" name="TextBox 2"/>
          <p:cNvSpPr txBox="1"/>
          <p:nvPr/>
        </p:nvSpPr>
        <p:spPr>
          <a:xfrm>
            <a:off x="7839139" y="559158"/>
            <a:ext cx="673995" cy="646331"/>
          </a:xfrm>
          <a:prstGeom prst="rect">
            <a:avLst/>
          </a:prstGeom>
          <a:noFill/>
        </p:spPr>
        <p:txBody>
          <a:bodyPr wrap="square" rtlCol="0">
            <a:spAutoFit/>
          </a:bodyPr>
          <a:lstStyle/>
          <a:p>
            <a:r>
              <a:rPr lang="en-US" sz="3600" b="1" dirty="0" smtClean="0">
                <a:solidFill>
                  <a:srgbClr val="002060"/>
                </a:solidFill>
              </a:rPr>
              <a:t>…</a:t>
            </a:r>
            <a:endParaRPr lang="en-US" sz="3600" b="1" dirty="0">
              <a:solidFill>
                <a:srgbClr val="002060"/>
              </a:solidFill>
            </a:endParaRPr>
          </a:p>
        </p:txBody>
      </p:sp>
      <p:sp>
        <p:nvSpPr>
          <p:cNvPr id="15" name="TextBox 14"/>
          <p:cNvSpPr txBox="1"/>
          <p:nvPr/>
        </p:nvSpPr>
        <p:spPr>
          <a:xfrm>
            <a:off x="1600200" y="1055827"/>
            <a:ext cx="2209800" cy="646331"/>
          </a:xfrm>
          <a:prstGeom prst="rect">
            <a:avLst/>
          </a:prstGeom>
          <a:noFill/>
        </p:spPr>
        <p:txBody>
          <a:bodyPr wrap="square" rtlCol="0">
            <a:spAutoFit/>
          </a:bodyPr>
          <a:lstStyle/>
          <a:p>
            <a:r>
              <a:rPr lang="en-US" sz="3600" b="1" dirty="0" smtClean="0">
                <a:solidFill>
                  <a:srgbClr val="002060"/>
                </a:solidFill>
              </a:rPr>
              <a:t>and Risk</a:t>
            </a:r>
            <a:endParaRPr lang="en-US" sz="3600" b="1" dirty="0">
              <a:solidFill>
                <a:srgbClr val="002060"/>
              </a:solidFill>
            </a:endParaRPr>
          </a:p>
        </p:txBody>
      </p:sp>
      <p:sp>
        <p:nvSpPr>
          <p:cNvPr id="18"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10</a:t>
            </a:fld>
            <a:endParaRPr lang="en-US" dirty="0">
              <a:solidFill>
                <a:schemeClr val="tx1">
                  <a:lumMod val="75000"/>
                  <a:lumOff val="25000"/>
                </a:schemeClr>
              </a:solidFill>
            </a:endParaRPr>
          </a:p>
        </p:txBody>
      </p:sp>
      <p:pic>
        <p:nvPicPr>
          <p:cNvPr id="17"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930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229600" cy="1143000"/>
          </a:xfrm>
        </p:spPr>
        <p:txBody>
          <a:bodyPr>
            <a:normAutofit/>
          </a:bodyPr>
          <a:lstStyle/>
          <a:p>
            <a:r>
              <a:rPr lang="en-US" b="1" dirty="0" smtClean="0">
                <a:solidFill>
                  <a:srgbClr val="002060"/>
                </a:solidFill>
              </a:rPr>
              <a:t>Draft Green Engineering Goals</a:t>
            </a:r>
            <a:endParaRPr lang="en-US" b="1" dirty="0">
              <a:solidFill>
                <a:srgbClr val="002060"/>
              </a:solidFill>
            </a:endParaRPr>
          </a:p>
        </p:txBody>
      </p:sp>
      <p:sp>
        <p:nvSpPr>
          <p:cNvPr id="7" name="Rectangle 6"/>
          <p:cNvSpPr/>
          <p:nvPr/>
        </p:nvSpPr>
        <p:spPr>
          <a:xfrm>
            <a:off x="838200" y="1110936"/>
            <a:ext cx="8077200" cy="794064"/>
          </a:xfrm>
          <a:prstGeom prst="rect">
            <a:avLst/>
          </a:prstGeom>
        </p:spPr>
        <p:txBody>
          <a:bodyPr wrap="square">
            <a:spAutoFit/>
          </a:bodyPr>
          <a:lstStyle/>
          <a:p>
            <a:pPr>
              <a:lnSpc>
                <a:spcPct val="95000"/>
              </a:lnSpc>
            </a:pPr>
            <a:r>
              <a:rPr lang="en-US" sz="1600" b="1" dirty="0"/>
              <a:t>Reduce Regulatory-Driven Risks to Mission. </a:t>
            </a:r>
            <a:r>
              <a:rPr lang="en-US" sz="1600" dirty="0"/>
              <a:t>Ensure programs, projects, and mission support functions are able to meet their goals, objectives, and requirements without undue impacts from environmental and energy laws and regulations (US and international). </a:t>
            </a:r>
          </a:p>
        </p:txBody>
      </p:sp>
      <p:sp>
        <p:nvSpPr>
          <p:cNvPr id="8" name="Rectangle 7"/>
          <p:cNvSpPr/>
          <p:nvPr/>
        </p:nvSpPr>
        <p:spPr>
          <a:xfrm>
            <a:off x="838200" y="1932221"/>
            <a:ext cx="8077200" cy="794064"/>
          </a:xfrm>
          <a:prstGeom prst="rect">
            <a:avLst/>
          </a:prstGeom>
        </p:spPr>
        <p:txBody>
          <a:bodyPr wrap="square">
            <a:spAutoFit/>
          </a:bodyPr>
          <a:lstStyle/>
          <a:p>
            <a:pPr>
              <a:lnSpc>
                <a:spcPct val="95000"/>
              </a:lnSpc>
            </a:pPr>
            <a:r>
              <a:rPr lang="en-US" sz="1600" b="1" dirty="0"/>
              <a:t>Reduce Health Risks to the </a:t>
            </a:r>
            <a:r>
              <a:rPr lang="en-US" sz="1600" b="1" dirty="0" smtClean="0"/>
              <a:t>Public, </a:t>
            </a:r>
            <a:r>
              <a:rPr lang="en-US" sz="1600" b="1" dirty="0"/>
              <a:t>NASA Employees, and Support Contractors.  </a:t>
            </a:r>
            <a:r>
              <a:rPr lang="en-US" sz="1600" dirty="0"/>
              <a:t>Assess/analyze where toxic materials and hazardous processes create the greatest risks to the public,  NASA employees, and support contractors, and minimize/mitigate these risks. </a:t>
            </a:r>
          </a:p>
        </p:txBody>
      </p:sp>
      <p:sp>
        <p:nvSpPr>
          <p:cNvPr id="9" name="Rectangle 8"/>
          <p:cNvSpPr/>
          <p:nvPr/>
        </p:nvSpPr>
        <p:spPr>
          <a:xfrm>
            <a:off x="838200" y="2753506"/>
            <a:ext cx="8077200" cy="560153"/>
          </a:xfrm>
          <a:prstGeom prst="rect">
            <a:avLst/>
          </a:prstGeom>
        </p:spPr>
        <p:txBody>
          <a:bodyPr wrap="square">
            <a:spAutoFit/>
          </a:bodyPr>
          <a:lstStyle/>
          <a:p>
            <a:pPr>
              <a:lnSpc>
                <a:spcPct val="95000"/>
              </a:lnSpc>
            </a:pPr>
            <a:r>
              <a:rPr lang="en-US" sz="1600" b="1" dirty="0"/>
              <a:t>Communicate and Educate. </a:t>
            </a:r>
            <a:r>
              <a:rPr lang="en-US" sz="1600" dirty="0"/>
              <a:t>Help NASA personnel understand, apply, and share </a:t>
            </a:r>
            <a:r>
              <a:rPr lang="en-US" sz="1600" dirty="0" smtClean="0"/>
              <a:t>green engineering techniques, methodologies, and tools. </a:t>
            </a:r>
            <a:endParaRPr lang="en-US" sz="1600" dirty="0"/>
          </a:p>
        </p:txBody>
      </p:sp>
      <p:sp>
        <p:nvSpPr>
          <p:cNvPr id="10" name="Rectangle 9"/>
          <p:cNvSpPr/>
          <p:nvPr/>
        </p:nvSpPr>
        <p:spPr>
          <a:xfrm>
            <a:off x="838200" y="3340880"/>
            <a:ext cx="8077200" cy="794064"/>
          </a:xfrm>
          <a:prstGeom prst="rect">
            <a:avLst/>
          </a:prstGeom>
        </p:spPr>
        <p:txBody>
          <a:bodyPr wrap="square">
            <a:spAutoFit/>
          </a:bodyPr>
          <a:lstStyle/>
          <a:p>
            <a:pPr>
              <a:lnSpc>
                <a:spcPct val="95000"/>
              </a:lnSpc>
            </a:pPr>
            <a:r>
              <a:rPr lang="en-US" sz="1600" b="1" dirty="0"/>
              <a:t>Inspire, Motivate, and Incentivize. </a:t>
            </a:r>
            <a:r>
              <a:rPr lang="en-US" sz="1600" dirty="0"/>
              <a:t>Facilitate a change in NASA's culture; managers, engineers, and designers start to ask each other questions about where the products originate, how much energy it uses, what materials it is made of, and where will it go after it is used. </a:t>
            </a:r>
          </a:p>
        </p:txBody>
      </p:sp>
      <p:sp>
        <p:nvSpPr>
          <p:cNvPr id="11" name="Rectangle 10"/>
          <p:cNvSpPr/>
          <p:nvPr/>
        </p:nvSpPr>
        <p:spPr>
          <a:xfrm>
            <a:off x="838200" y="4162165"/>
            <a:ext cx="8077200" cy="794064"/>
          </a:xfrm>
          <a:prstGeom prst="rect">
            <a:avLst/>
          </a:prstGeom>
        </p:spPr>
        <p:txBody>
          <a:bodyPr wrap="square">
            <a:spAutoFit/>
          </a:bodyPr>
          <a:lstStyle/>
          <a:p>
            <a:pPr>
              <a:lnSpc>
                <a:spcPct val="95000"/>
              </a:lnSpc>
            </a:pPr>
            <a:r>
              <a:rPr lang="en-US" sz="1600" b="1" dirty="0"/>
              <a:t>Build Technical Capacity/Improve Decision Making in System Development. </a:t>
            </a:r>
            <a:r>
              <a:rPr lang="en-US" sz="1600" dirty="0"/>
              <a:t>Promote the adoption, facilitate the use, and expand capability to apply </a:t>
            </a:r>
            <a:r>
              <a:rPr lang="en-US" sz="1600" dirty="0" smtClean="0"/>
              <a:t>green engineering methodologies </a:t>
            </a:r>
            <a:r>
              <a:rPr lang="en-US" sz="1600" dirty="0"/>
              <a:t>within decision-making. </a:t>
            </a:r>
          </a:p>
        </p:txBody>
      </p:sp>
      <p:sp>
        <p:nvSpPr>
          <p:cNvPr id="12" name="Rectangle 11"/>
          <p:cNvSpPr/>
          <p:nvPr/>
        </p:nvSpPr>
        <p:spPr>
          <a:xfrm>
            <a:off x="838200" y="4983450"/>
            <a:ext cx="8077200" cy="338554"/>
          </a:xfrm>
          <a:prstGeom prst="rect">
            <a:avLst/>
          </a:prstGeom>
        </p:spPr>
        <p:txBody>
          <a:bodyPr wrap="square">
            <a:spAutoFit/>
          </a:bodyPr>
          <a:lstStyle/>
          <a:p>
            <a:pPr>
              <a:lnSpc>
                <a:spcPct val="95000"/>
              </a:lnSpc>
            </a:pPr>
            <a:r>
              <a:rPr lang="en-US" sz="1600" b="1" dirty="0"/>
              <a:t>Supply Chain. </a:t>
            </a:r>
            <a:r>
              <a:rPr lang="en-US" sz="1600" dirty="0"/>
              <a:t>Influence procurement actions and suppliers.</a:t>
            </a:r>
          </a:p>
        </p:txBody>
      </p:sp>
      <p:sp>
        <p:nvSpPr>
          <p:cNvPr id="13" name="Rectangle 12"/>
          <p:cNvSpPr/>
          <p:nvPr/>
        </p:nvSpPr>
        <p:spPr>
          <a:xfrm>
            <a:off x="838200" y="5349225"/>
            <a:ext cx="8077200" cy="338554"/>
          </a:xfrm>
          <a:prstGeom prst="rect">
            <a:avLst/>
          </a:prstGeom>
        </p:spPr>
        <p:txBody>
          <a:bodyPr wrap="square">
            <a:spAutoFit/>
          </a:bodyPr>
          <a:lstStyle/>
          <a:p>
            <a:pPr>
              <a:lnSpc>
                <a:spcPct val="95000"/>
              </a:lnSpc>
            </a:pPr>
            <a:r>
              <a:rPr lang="en-US" sz="1600" b="1" dirty="0"/>
              <a:t>Progressive Policies. </a:t>
            </a:r>
            <a:r>
              <a:rPr lang="en-US" sz="1600" dirty="0"/>
              <a:t>Improve and enhance NASA </a:t>
            </a:r>
            <a:r>
              <a:rPr lang="en-US" sz="1600" dirty="0" smtClean="0"/>
              <a:t>policies. </a:t>
            </a:r>
            <a:endParaRPr lang="en-US" sz="1600" dirty="0"/>
          </a:p>
        </p:txBody>
      </p:sp>
      <p:sp>
        <p:nvSpPr>
          <p:cNvPr id="14" name="Rectangle 13"/>
          <p:cNvSpPr/>
          <p:nvPr/>
        </p:nvSpPr>
        <p:spPr>
          <a:xfrm>
            <a:off x="838200" y="5715000"/>
            <a:ext cx="8077200" cy="794064"/>
          </a:xfrm>
          <a:prstGeom prst="rect">
            <a:avLst/>
          </a:prstGeom>
        </p:spPr>
        <p:txBody>
          <a:bodyPr wrap="square">
            <a:spAutoFit/>
          </a:bodyPr>
          <a:lstStyle/>
          <a:p>
            <a:pPr>
              <a:lnSpc>
                <a:spcPct val="95000"/>
              </a:lnSpc>
            </a:pPr>
            <a:r>
              <a:rPr lang="en-US" sz="1600" b="1" dirty="0"/>
              <a:t>Collaborate and Share Resources. </a:t>
            </a:r>
            <a:r>
              <a:rPr lang="en-US" sz="1600" dirty="0" smtClean="0"/>
              <a:t>Collaborate </a:t>
            </a:r>
            <a:r>
              <a:rPr lang="en-US" sz="1600" dirty="0"/>
              <a:t>and team with national and international organizations </a:t>
            </a:r>
            <a:r>
              <a:rPr lang="en-US" sz="1600" dirty="0" smtClean="0"/>
              <a:t>that use green engineering </a:t>
            </a:r>
            <a:r>
              <a:rPr lang="en-US" sz="1600" dirty="0"/>
              <a:t>within the design and development of engineered systems </a:t>
            </a:r>
            <a:r>
              <a:rPr lang="en-US" sz="1600" dirty="0" smtClean="0"/>
              <a:t>- similar </a:t>
            </a:r>
            <a:r>
              <a:rPr lang="en-US" sz="1600" dirty="0"/>
              <a:t>to those developed by </a:t>
            </a:r>
            <a:r>
              <a:rPr lang="en-US" sz="1600" dirty="0" smtClean="0"/>
              <a:t>NASA.</a:t>
            </a:r>
            <a:endParaRPr lang="en-US" sz="1600" dirty="0"/>
          </a:p>
        </p:txBody>
      </p:sp>
      <p:sp>
        <p:nvSpPr>
          <p:cNvPr id="15" name="TextBox 14"/>
          <p:cNvSpPr txBox="1"/>
          <p:nvPr/>
        </p:nvSpPr>
        <p:spPr>
          <a:xfrm>
            <a:off x="457200" y="1219200"/>
            <a:ext cx="367408" cy="523220"/>
          </a:xfrm>
          <a:prstGeom prst="rect">
            <a:avLst/>
          </a:prstGeom>
          <a:noFill/>
        </p:spPr>
        <p:txBody>
          <a:bodyPr wrap="none" rtlCol="0">
            <a:spAutoFit/>
          </a:bodyPr>
          <a:lstStyle/>
          <a:p>
            <a:pPr algn="ctr"/>
            <a:r>
              <a:rPr lang="en-US" sz="2800" b="1" dirty="0">
                <a:solidFill>
                  <a:srgbClr val="339933"/>
                </a:solidFill>
              </a:rPr>
              <a:t>1</a:t>
            </a:r>
          </a:p>
        </p:txBody>
      </p:sp>
      <p:sp>
        <p:nvSpPr>
          <p:cNvPr id="16" name="TextBox 15"/>
          <p:cNvSpPr txBox="1"/>
          <p:nvPr/>
        </p:nvSpPr>
        <p:spPr>
          <a:xfrm>
            <a:off x="457200" y="2067580"/>
            <a:ext cx="367408" cy="523220"/>
          </a:xfrm>
          <a:prstGeom prst="rect">
            <a:avLst/>
          </a:prstGeom>
          <a:noFill/>
        </p:spPr>
        <p:txBody>
          <a:bodyPr wrap="none" rtlCol="0">
            <a:spAutoFit/>
          </a:bodyPr>
          <a:lstStyle/>
          <a:p>
            <a:pPr algn="ctr"/>
            <a:r>
              <a:rPr lang="en-US" sz="2800" b="1" dirty="0" smtClean="0">
                <a:solidFill>
                  <a:srgbClr val="339933"/>
                </a:solidFill>
              </a:rPr>
              <a:t>2</a:t>
            </a:r>
            <a:endParaRPr lang="en-US" sz="2800" b="1" dirty="0">
              <a:solidFill>
                <a:srgbClr val="339933"/>
              </a:solidFill>
            </a:endParaRPr>
          </a:p>
        </p:txBody>
      </p:sp>
      <p:sp>
        <p:nvSpPr>
          <p:cNvPr id="17" name="TextBox 16"/>
          <p:cNvSpPr txBox="1"/>
          <p:nvPr/>
        </p:nvSpPr>
        <p:spPr>
          <a:xfrm>
            <a:off x="457200" y="2768958"/>
            <a:ext cx="367408" cy="523220"/>
          </a:xfrm>
          <a:prstGeom prst="rect">
            <a:avLst/>
          </a:prstGeom>
          <a:noFill/>
        </p:spPr>
        <p:txBody>
          <a:bodyPr wrap="none" rtlCol="0">
            <a:spAutoFit/>
          </a:bodyPr>
          <a:lstStyle/>
          <a:p>
            <a:pPr algn="ctr"/>
            <a:r>
              <a:rPr lang="en-US" sz="2800" b="1" dirty="0" smtClean="0">
                <a:solidFill>
                  <a:srgbClr val="339933"/>
                </a:solidFill>
              </a:rPr>
              <a:t>3</a:t>
            </a:r>
            <a:endParaRPr lang="en-US" sz="2800" b="1" dirty="0">
              <a:solidFill>
                <a:srgbClr val="339933"/>
              </a:solidFill>
            </a:endParaRPr>
          </a:p>
        </p:txBody>
      </p:sp>
      <p:sp>
        <p:nvSpPr>
          <p:cNvPr id="18" name="TextBox 17"/>
          <p:cNvSpPr txBox="1"/>
          <p:nvPr/>
        </p:nvSpPr>
        <p:spPr>
          <a:xfrm>
            <a:off x="457200" y="3489622"/>
            <a:ext cx="367408" cy="523220"/>
          </a:xfrm>
          <a:prstGeom prst="rect">
            <a:avLst/>
          </a:prstGeom>
          <a:noFill/>
        </p:spPr>
        <p:txBody>
          <a:bodyPr wrap="none" rtlCol="0">
            <a:spAutoFit/>
          </a:bodyPr>
          <a:lstStyle/>
          <a:p>
            <a:pPr algn="ctr"/>
            <a:r>
              <a:rPr lang="en-US" sz="2800" b="1" dirty="0" smtClean="0">
                <a:solidFill>
                  <a:srgbClr val="339933"/>
                </a:solidFill>
              </a:rPr>
              <a:t>4</a:t>
            </a:r>
            <a:endParaRPr lang="en-US" sz="2800" b="1" dirty="0">
              <a:solidFill>
                <a:srgbClr val="339933"/>
              </a:solidFill>
            </a:endParaRPr>
          </a:p>
        </p:txBody>
      </p:sp>
      <p:sp>
        <p:nvSpPr>
          <p:cNvPr id="19" name="TextBox 18"/>
          <p:cNvSpPr txBox="1"/>
          <p:nvPr/>
        </p:nvSpPr>
        <p:spPr>
          <a:xfrm>
            <a:off x="457200" y="4277380"/>
            <a:ext cx="367408" cy="523220"/>
          </a:xfrm>
          <a:prstGeom prst="rect">
            <a:avLst/>
          </a:prstGeom>
          <a:noFill/>
        </p:spPr>
        <p:txBody>
          <a:bodyPr wrap="none" rtlCol="0">
            <a:spAutoFit/>
          </a:bodyPr>
          <a:lstStyle/>
          <a:p>
            <a:pPr algn="ctr"/>
            <a:r>
              <a:rPr lang="en-US" sz="2800" b="1" dirty="0" smtClean="0">
                <a:solidFill>
                  <a:srgbClr val="339933"/>
                </a:solidFill>
              </a:rPr>
              <a:t>5</a:t>
            </a:r>
            <a:endParaRPr lang="en-US" sz="2800" b="1" dirty="0">
              <a:solidFill>
                <a:srgbClr val="339933"/>
              </a:solidFill>
            </a:endParaRPr>
          </a:p>
        </p:txBody>
      </p:sp>
      <p:sp>
        <p:nvSpPr>
          <p:cNvPr id="20" name="TextBox 19"/>
          <p:cNvSpPr txBox="1"/>
          <p:nvPr/>
        </p:nvSpPr>
        <p:spPr>
          <a:xfrm>
            <a:off x="457200" y="4876800"/>
            <a:ext cx="367408" cy="523220"/>
          </a:xfrm>
          <a:prstGeom prst="rect">
            <a:avLst/>
          </a:prstGeom>
          <a:noFill/>
        </p:spPr>
        <p:txBody>
          <a:bodyPr wrap="none" rtlCol="0">
            <a:spAutoFit/>
          </a:bodyPr>
          <a:lstStyle/>
          <a:p>
            <a:pPr algn="ctr"/>
            <a:r>
              <a:rPr lang="en-US" sz="2800" b="1" dirty="0" smtClean="0">
                <a:solidFill>
                  <a:srgbClr val="339933"/>
                </a:solidFill>
              </a:rPr>
              <a:t>6</a:t>
            </a:r>
            <a:endParaRPr lang="en-US" sz="2800" b="1" dirty="0">
              <a:solidFill>
                <a:srgbClr val="339933"/>
              </a:solidFill>
            </a:endParaRPr>
          </a:p>
        </p:txBody>
      </p:sp>
      <p:sp>
        <p:nvSpPr>
          <p:cNvPr id="21" name="TextBox 20"/>
          <p:cNvSpPr txBox="1"/>
          <p:nvPr/>
        </p:nvSpPr>
        <p:spPr>
          <a:xfrm>
            <a:off x="457200" y="5267980"/>
            <a:ext cx="367408" cy="523220"/>
          </a:xfrm>
          <a:prstGeom prst="rect">
            <a:avLst/>
          </a:prstGeom>
          <a:noFill/>
        </p:spPr>
        <p:txBody>
          <a:bodyPr wrap="none" rtlCol="0">
            <a:spAutoFit/>
          </a:bodyPr>
          <a:lstStyle/>
          <a:p>
            <a:pPr algn="ctr"/>
            <a:r>
              <a:rPr lang="en-US" sz="2800" b="1" dirty="0" smtClean="0">
                <a:solidFill>
                  <a:srgbClr val="339933"/>
                </a:solidFill>
              </a:rPr>
              <a:t>7</a:t>
            </a:r>
            <a:endParaRPr lang="en-US" sz="2800" b="1" dirty="0">
              <a:solidFill>
                <a:srgbClr val="339933"/>
              </a:solidFill>
            </a:endParaRPr>
          </a:p>
        </p:txBody>
      </p:sp>
      <p:sp>
        <p:nvSpPr>
          <p:cNvPr id="22" name="TextBox 21"/>
          <p:cNvSpPr txBox="1"/>
          <p:nvPr/>
        </p:nvSpPr>
        <p:spPr>
          <a:xfrm>
            <a:off x="457200" y="5816958"/>
            <a:ext cx="367408" cy="523220"/>
          </a:xfrm>
          <a:prstGeom prst="rect">
            <a:avLst/>
          </a:prstGeom>
          <a:noFill/>
        </p:spPr>
        <p:txBody>
          <a:bodyPr wrap="none" rtlCol="0">
            <a:spAutoFit/>
          </a:bodyPr>
          <a:lstStyle/>
          <a:p>
            <a:pPr algn="ctr"/>
            <a:r>
              <a:rPr lang="en-US" sz="2800" b="1" dirty="0" smtClean="0">
                <a:solidFill>
                  <a:srgbClr val="339933"/>
                </a:solidFill>
              </a:rPr>
              <a:t>8</a:t>
            </a:r>
            <a:endParaRPr lang="en-US" sz="2800" b="1" dirty="0">
              <a:solidFill>
                <a:srgbClr val="339933"/>
              </a:solidFill>
            </a:endParaRPr>
          </a:p>
        </p:txBody>
      </p:sp>
      <p:sp>
        <p:nvSpPr>
          <p:cNvPr id="23"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11</a:t>
            </a:fld>
            <a:endParaRPr lang="en-US" dirty="0">
              <a:solidFill>
                <a:schemeClr val="tx1">
                  <a:lumMod val="75000"/>
                  <a:lumOff val="25000"/>
                </a:schemeClr>
              </a:solidFill>
            </a:endParaRPr>
          </a:p>
        </p:txBody>
      </p:sp>
      <p:pic>
        <p:nvPicPr>
          <p:cNvPr id="24"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567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normAutofit/>
          </a:bodyPr>
          <a:lstStyle/>
          <a:p>
            <a:r>
              <a:rPr lang="en-US" b="1" dirty="0" smtClean="0">
                <a:solidFill>
                  <a:srgbClr val="002060"/>
                </a:solidFill>
              </a:rPr>
              <a:t>Green Engineering Course</a:t>
            </a:r>
            <a:endParaRPr lang="en-US" b="1" dirty="0">
              <a:solidFill>
                <a:srgbClr val="002060"/>
              </a:solidFill>
            </a:endParaRPr>
          </a:p>
        </p:txBody>
      </p:sp>
      <p:sp>
        <p:nvSpPr>
          <p:cNvPr id="8" name="Rectangle 7"/>
          <p:cNvSpPr/>
          <p:nvPr/>
        </p:nvSpPr>
        <p:spPr>
          <a:xfrm>
            <a:off x="381000" y="1487984"/>
            <a:ext cx="8229600" cy="3007816"/>
          </a:xfrm>
          <a:prstGeom prst="rect">
            <a:avLst/>
          </a:prstGeom>
        </p:spPr>
        <p:txBody>
          <a:bodyPr wrap="square">
            <a:spAutoFit/>
          </a:bodyPr>
          <a:lstStyle/>
          <a:p>
            <a:pPr marL="285750" indent="-285750">
              <a:lnSpc>
                <a:spcPct val="95000"/>
              </a:lnSpc>
              <a:buFont typeface="Arial" pitchFamily="34" charset="0"/>
              <a:buChar char="•"/>
            </a:pPr>
            <a:r>
              <a:rPr lang="en-US" sz="2000" dirty="0"/>
              <a:t>Identify and communicate NASA engineering challenges with respect to environmental impacts as well as future risks, requirements, and potential </a:t>
            </a:r>
            <a:r>
              <a:rPr lang="en-US" sz="2000" dirty="0" smtClean="0"/>
              <a:t>solutions</a:t>
            </a:r>
            <a:endParaRPr lang="en-US" sz="2000" dirty="0"/>
          </a:p>
          <a:p>
            <a:pPr marL="285750" indent="-285750">
              <a:lnSpc>
                <a:spcPct val="95000"/>
              </a:lnSpc>
              <a:buFont typeface="Arial" pitchFamily="34" charset="0"/>
              <a:buChar char="•"/>
            </a:pPr>
            <a:r>
              <a:rPr lang="en-US" sz="2000" dirty="0"/>
              <a:t>Explain the different phases for a product, process, or system over its entire life cycle and give examples of potential environmental impacts and risks in </a:t>
            </a:r>
            <a:r>
              <a:rPr lang="en-US" sz="2000" dirty="0" smtClean="0"/>
              <a:t>each</a:t>
            </a:r>
            <a:endParaRPr lang="en-US" sz="2000" dirty="0"/>
          </a:p>
          <a:p>
            <a:pPr marL="285750" indent="-285750">
              <a:lnSpc>
                <a:spcPct val="95000"/>
              </a:lnSpc>
              <a:buFont typeface="Arial" pitchFamily="34" charset="0"/>
              <a:buChar char="•"/>
            </a:pPr>
            <a:r>
              <a:rPr lang="en-US" sz="2000" dirty="0" smtClean="0"/>
              <a:t>Design </a:t>
            </a:r>
            <a:r>
              <a:rPr lang="en-US" sz="2000" dirty="0"/>
              <a:t>and develop materials, products, processes, hardware, and systems that are inherently safer, generate less waste, and use energy </a:t>
            </a:r>
            <a:r>
              <a:rPr lang="en-US" sz="2000" dirty="0" smtClean="0"/>
              <a:t>efficiently</a:t>
            </a:r>
            <a:endParaRPr lang="en-US" sz="2000" dirty="0"/>
          </a:p>
          <a:p>
            <a:pPr marL="285750" indent="-285750">
              <a:lnSpc>
                <a:spcPct val="95000"/>
              </a:lnSpc>
              <a:buFont typeface="Arial" pitchFamily="34" charset="0"/>
              <a:buChar char="•"/>
            </a:pPr>
            <a:r>
              <a:rPr lang="en-US" sz="2000" dirty="0" smtClean="0"/>
              <a:t>Minimize </a:t>
            </a:r>
            <a:r>
              <a:rPr lang="en-US" sz="2000" dirty="0"/>
              <a:t>impacts associated with environmentally-driven risks, especially through an understanding of policies, regulations, and other external requirements (US and international</a:t>
            </a:r>
            <a:r>
              <a:rPr lang="en-US" sz="2000" dirty="0" smtClean="0"/>
              <a:t>)</a:t>
            </a:r>
            <a:endParaRPr lang="en-US" sz="2000" dirty="0"/>
          </a:p>
        </p:txBody>
      </p:sp>
      <p:sp>
        <p:nvSpPr>
          <p:cNvPr id="9" name="TextBox 8"/>
          <p:cNvSpPr txBox="1"/>
          <p:nvPr/>
        </p:nvSpPr>
        <p:spPr>
          <a:xfrm>
            <a:off x="381000" y="1143000"/>
            <a:ext cx="8229600" cy="384721"/>
          </a:xfrm>
          <a:prstGeom prst="rect">
            <a:avLst/>
          </a:prstGeom>
          <a:noFill/>
        </p:spPr>
        <p:txBody>
          <a:bodyPr wrap="square" rtlCol="0">
            <a:spAutoFit/>
          </a:bodyPr>
          <a:lstStyle/>
          <a:p>
            <a:pPr>
              <a:lnSpc>
                <a:spcPct val="95000"/>
              </a:lnSpc>
            </a:pPr>
            <a:r>
              <a:rPr lang="en-US" sz="2000" b="1" dirty="0" smtClean="0">
                <a:solidFill>
                  <a:srgbClr val="006600"/>
                </a:solidFill>
              </a:rPr>
              <a:t>Learning Objectives. </a:t>
            </a:r>
            <a:r>
              <a:rPr lang="en-US" sz="2000" dirty="0" smtClean="0"/>
              <a:t>After completing the course, students should be able to:</a:t>
            </a:r>
            <a:endParaRPr lang="en-US" sz="2000" dirty="0"/>
          </a:p>
        </p:txBody>
      </p:sp>
      <p:sp>
        <p:nvSpPr>
          <p:cNvPr id="10" name="TextBox 9"/>
          <p:cNvSpPr txBox="1"/>
          <p:nvPr/>
        </p:nvSpPr>
        <p:spPr>
          <a:xfrm>
            <a:off x="381000" y="5342692"/>
            <a:ext cx="8229600" cy="384721"/>
          </a:xfrm>
          <a:prstGeom prst="rect">
            <a:avLst/>
          </a:prstGeom>
          <a:noFill/>
        </p:spPr>
        <p:txBody>
          <a:bodyPr wrap="square" rtlCol="0">
            <a:spAutoFit/>
          </a:bodyPr>
          <a:lstStyle/>
          <a:p>
            <a:pPr>
              <a:lnSpc>
                <a:spcPct val="95000"/>
              </a:lnSpc>
            </a:pPr>
            <a:r>
              <a:rPr lang="en-US" sz="2000" b="1" dirty="0" smtClean="0">
                <a:solidFill>
                  <a:srgbClr val="006600"/>
                </a:solidFill>
              </a:rPr>
              <a:t>Instructor: </a:t>
            </a:r>
            <a:r>
              <a:rPr lang="en-US" sz="2000" dirty="0" smtClean="0"/>
              <a:t>Dr. Sean McGinnis </a:t>
            </a:r>
            <a:r>
              <a:rPr lang="en-US" sz="2000" dirty="0"/>
              <a:t>- Director – </a:t>
            </a:r>
            <a:r>
              <a:rPr lang="en-US" sz="2000" dirty="0" smtClean="0"/>
              <a:t>Virginia Tech </a:t>
            </a:r>
            <a:r>
              <a:rPr lang="en-US" sz="2000" dirty="0"/>
              <a:t>Green Engineering</a:t>
            </a:r>
          </a:p>
        </p:txBody>
      </p:sp>
      <p:sp>
        <p:nvSpPr>
          <p:cNvPr id="11" name="TextBox 10"/>
          <p:cNvSpPr txBox="1"/>
          <p:nvPr/>
        </p:nvSpPr>
        <p:spPr>
          <a:xfrm>
            <a:off x="381000" y="4859217"/>
            <a:ext cx="8229600" cy="384721"/>
          </a:xfrm>
          <a:prstGeom prst="rect">
            <a:avLst/>
          </a:prstGeom>
          <a:noFill/>
        </p:spPr>
        <p:txBody>
          <a:bodyPr wrap="square" rtlCol="0">
            <a:spAutoFit/>
          </a:bodyPr>
          <a:lstStyle/>
          <a:p>
            <a:pPr>
              <a:lnSpc>
                <a:spcPct val="95000"/>
              </a:lnSpc>
            </a:pPr>
            <a:r>
              <a:rPr lang="en-US" sz="2000" b="1" dirty="0" smtClean="0">
                <a:solidFill>
                  <a:srgbClr val="006600"/>
                </a:solidFill>
              </a:rPr>
              <a:t>Course: </a:t>
            </a:r>
            <a:r>
              <a:rPr lang="en-US" sz="2000" dirty="0" smtClean="0"/>
              <a:t>3-day survey course taught at the NASA Centers</a:t>
            </a:r>
            <a:endParaRPr lang="en-US" sz="2000" dirty="0"/>
          </a:p>
        </p:txBody>
      </p:sp>
      <p:sp>
        <p:nvSpPr>
          <p:cNvPr id="12" name="TextBox 11"/>
          <p:cNvSpPr txBox="1"/>
          <p:nvPr/>
        </p:nvSpPr>
        <p:spPr>
          <a:xfrm>
            <a:off x="381000" y="6244679"/>
            <a:ext cx="8229600" cy="384721"/>
          </a:xfrm>
          <a:prstGeom prst="rect">
            <a:avLst/>
          </a:prstGeom>
          <a:noFill/>
        </p:spPr>
        <p:txBody>
          <a:bodyPr wrap="square" rtlCol="0">
            <a:spAutoFit/>
          </a:bodyPr>
          <a:lstStyle/>
          <a:p>
            <a:pPr>
              <a:lnSpc>
                <a:spcPct val="95000"/>
              </a:lnSpc>
            </a:pPr>
            <a:r>
              <a:rPr lang="en-US" sz="2000" b="1" dirty="0" smtClean="0">
                <a:solidFill>
                  <a:srgbClr val="006600"/>
                </a:solidFill>
              </a:rPr>
              <a:t>First course offered in January 2011; 5 offerings so far. </a:t>
            </a:r>
            <a:endParaRPr lang="en-US" sz="2000" b="1" dirty="0">
              <a:solidFill>
                <a:srgbClr val="006600"/>
              </a:solidFill>
            </a:endParaRPr>
          </a:p>
        </p:txBody>
      </p:sp>
      <p:sp>
        <p:nvSpPr>
          <p:cNvPr id="13"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12</a:t>
            </a:fld>
            <a:endParaRPr lang="en-US" dirty="0">
              <a:solidFill>
                <a:schemeClr val="tx1">
                  <a:lumMod val="75000"/>
                  <a:lumOff val="25000"/>
                </a:schemeClr>
              </a:solidFill>
            </a:endParaRPr>
          </a:p>
        </p:txBody>
      </p:sp>
      <p:pic>
        <p:nvPicPr>
          <p:cNvPr id="14"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81000" y="5791200"/>
            <a:ext cx="8229600" cy="384721"/>
          </a:xfrm>
          <a:prstGeom prst="rect">
            <a:avLst/>
          </a:prstGeom>
          <a:noFill/>
        </p:spPr>
        <p:txBody>
          <a:bodyPr wrap="square" rtlCol="0">
            <a:spAutoFit/>
          </a:bodyPr>
          <a:lstStyle/>
          <a:p>
            <a:pPr>
              <a:lnSpc>
                <a:spcPct val="95000"/>
              </a:lnSpc>
            </a:pPr>
            <a:r>
              <a:rPr lang="en-US" sz="2000" b="1" dirty="0" smtClean="0">
                <a:solidFill>
                  <a:srgbClr val="006600"/>
                </a:solidFill>
              </a:rPr>
              <a:t>Sponsors: </a:t>
            </a:r>
            <a:r>
              <a:rPr lang="en-US" sz="2000" dirty="0" smtClean="0"/>
              <a:t>Office of the Chief Engineer and Environmental Management  Div.</a:t>
            </a:r>
            <a:endParaRPr lang="en-US" sz="2000" dirty="0"/>
          </a:p>
        </p:txBody>
      </p:sp>
    </p:spTree>
    <p:extLst>
      <p:ext uri="{BB962C8B-B14F-4D97-AF65-F5344CB8AC3E}">
        <p14:creationId xmlns:p14="http://schemas.microsoft.com/office/powerpoint/2010/main" val="4012590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Autofit/>
          </a:bodyPr>
          <a:lstStyle/>
          <a:p>
            <a:pPr>
              <a:lnSpc>
                <a:spcPct val="90000"/>
              </a:lnSpc>
            </a:pPr>
            <a:r>
              <a:rPr lang="en-US" sz="3200" b="1" dirty="0">
                <a:solidFill>
                  <a:srgbClr val="002060"/>
                </a:solidFill>
              </a:rPr>
              <a:t>Design Changes Provide Most Significant Changes in Environmental Impact</a:t>
            </a:r>
          </a:p>
        </p:txBody>
      </p:sp>
      <p:sp>
        <p:nvSpPr>
          <p:cNvPr id="7" name="Text Box 3"/>
          <p:cNvSpPr txBox="1">
            <a:spLocks noChangeArrowheads="1"/>
          </p:cNvSpPr>
          <p:nvPr/>
        </p:nvSpPr>
        <p:spPr bwMode="auto">
          <a:xfrm>
            <a:off x="7086600" y="1568450"/>
            <a:ext cx="1582033" cy="4832350"/>
          </a:xfrm>
          <a:prstGeom prst="rect">
            <a:avLst/>
          </a:prstGeom>
          <a:solidFill>
            <a:srgbClr val="EAEAEA"/>
          </a:solidFill>
          <a:ln w="9525">
            <a:solidFill>
              <a:schemeClr val="tx1"/>
            </a:solidFill>
            <a:miter lim="800000"/>
            <a:headEnd/>
            <a:tailEnd/>
          </a:ln>
        </p:spPr>
        <p:txBody>
          <a:bodyPr wrap="none">
            <a:spAutoFit/>
          </a:bodyPr>
          <a:lstStyle/>
          <a:p>
            <a:pPr algn="ctr"/>
            <a:r>
              <a:rPr lang="en-US" sz="1400" b="1" dirty="0">
                <a:solidFill>
                  <a:srgbClr val="008000"/>
                </a:solidFill>
                <a:latin typeface="Times New Roman" pitchFamily="18" charset="0"/>
              </a:rPr>
              <a:t>IMPACTS</a:t>
            </a:r>
          </a:p>
          <a:p>
            <a:pPr algn="ctr"/>
            <a:endParaRPr lang="en-US" sz="1400" b="1" dirty="0">
              <a:solidFill>
                <a:srgbClr val="008000"/>
              </a:solidFill>
              <a:latin typeface="Times New Roman" pitchFamily="18" charset="0"/>
            </a:endParaRPr>
          </a:p>
          <a:p>
            <a:pPr algn="ctr"/>
            <a:r>
              <a:rPr lang="en-US" sz="1400" b="1" u="sng" dirty="0">
                <a:solidFill>
                  <a:srgbClr val="008000"/>
                </a:solidFill>
                <a:latin typeface="Times New Roman" pitchFamily="18" charset="0"/>
              </a:rPr>
              <a:t>Atmosphere:</a:t>
            </a:r>
          </a:p>
          <a:p>
            <a:pPr algn="ctr"/>
            <a:r>
              <a:rPr lang="en-US" sz="1400" i="1" dirty="0">
                <a:solidFill>
                  <a:srgbClr val="008000"/>
                </a:solidFill>
                <a:latin typeface="Times New Roman" pitchFamily="18" charset="0"/>
              </a:rPr>
              <a:t>Global Warming</a:t>
            </a:r>
          </a:p>
          <a:p>
            <a:pPr algn="ctr"/>
            <a:r>
              <a:rPr lang="en-US" sz="1400" i="1" dirty="0">
                <a:solidFill>
                  <a:srgbClr val="008000"/>
                </a:solidFill>
                <a:latin typeface="Times New Roman" pitchFamily="18" charset="0"/>
              </a:rPr>
              <a:t>Ozone Depletion</a:t>
            </a:r>
          </a:p>
          <a:p>
            <a:pPr algn="ctr"/>
            <a:r>
              <a:rPr lang="en-US" sz="1400" i="1" dirty="0">
                <a:solidFill>
                  <a:srgbClr val="008000"/>
                </a:solidFill>
                <a:latin typeface="Times New Roman" pitchFamily="18" charset="0"/>
              </a:rPr>
              <a:t>Smog Formation</a:t>
            </a:r>
          </a:p>
          <a:p>
            <a:pPr algn="ctr"/>
            <a:r>
              <a:rPr lang="en-US" sz="1400" i="1" dirty="0">
                <a:solidFill>
                  <a:srgbClr val="008000"/>
                </a:solidFill>
                <a:latin typeface="Times New Roman" pitchFamily="18" charset="0"/>
              </a:rPr>
              <a:t>Acidification</a:t>
            </a:r>
          </a:p>
          <a:p>
            <a:pPr algn="ctr"/>
            <a:r>
              <a:rPr lang="en-US" sz="1400" i="1" dirty="0">
                <a:solidFill>
                  <a:srgbClr val="008000"/>
                </a:solidFill>
                <a:latin typeface="Times New Roman" pitchFamily="18" charset="0"/>
              </a:rPr>
              <a:t>Human Health</a:t>
            </a:r>
          </a:p>
          <a:p>
            <a:pPr algn="ctr"/>
            <a:endParaRPr lang="en-US" sz="1400" dirty="0">
              <a:solidFill>
                <a:srgbClr val="008000"/>
              </a:solidFill>
              <a:latin typeface="Times New Roman" pitchFamily="18" charset="0"/>
            </a:endParaRPr>
          </a:p>
          <a:p>
            <a:pPr algn="ctr"/>
            <a:r>
              <a:rPr lang="en-US" sz="1400" b="1" u="sng" dirty="0">
                <a:solidFill>
                  <a:srgbClr val="008000"/>
                </a:solidFill>
                <a:latin typeface="Times New Roman" pitchFamily="18" charset="0"/>
              </a:rPr>
              <a:t>Hydrosphere:</a:t>
            </a:r>
          </a:p>
          <a:p>
            <a:pPr algn="ctr"/>
            <a:r>
              <a:rPr lang="en-US" sz="1400" i="1" dirty="0" err="1">
                <a:solidFill>
                  <a:srgbClr val="008000"/>
                </a:solidFill>
                <a:latin typeface="Times New Roman" pitchFamily="18" charset="0"/>
              </a:rPr>
              <a:t>Eutrophication</a:t>
            </a:r>
            <a:endParaRPr lang="en-US" sz="1400" i="1" dirty="0">
              <a:solidFill>
                <a:srgbClr val="008000"/>
              </a:solidFill>
              <a:latin typeface="Times New Roman" pitchFamily="18" charset="0"/>
            </a:endParaRPr>
          </a:p>
          <a:p>
            <a:pPr algn="ctr"/>
            <a:r>
              <a:rPr lang="en-US" sz="1400" i="1" dirty="0">
                <a:solidFill>
                  <a:srgbClr val="008000"/>
                </a:solidFill>
                <a:latin typeface="Times New Roman" pitchFamily="18" charset="0"/>
              </a:rPr>
              <a:t>Acidification</a:t>
            </a:r>
          </a:p>
          <a:p>
            <a:pPr algn="ctr"/>
            <a:r>
              <a:rPr lang="en-US" sz="1400" i="1" dirty="0">
                <a:solidFill>
                  <a:srgbClr val="008000"/>
                </a:solidFill>
                <a:latin typeface="Times New Roman" pitchFamily="18" charset="0"/>
              </a:rPr>
              <a:t>Aquifer depletion </a:t>
            </a:r>
          </a:p>
          <a:p>
            <a:pPr algn="ctr"/>
            <a:r>
              <a:rPr lang="en-US" sz="1400" i="1" dirty="0" err="1">
                <a:solidFill>
                  <a:srgbClr val="008000"/>
                </a:solidFill>
                <a:latin typeface="Times New Roman" pitchFamily="18" charset="0"/>
              </a:rPr>
              <a:t>Ecotoxicity</a:t>
            </a:r>
            <a:endParaRPr lang="en-US" sz="1400" i="1" dirty="0">
              <a:solidFill>
                <a:srgbClr val="008000"/>
              </a:solidFill>
              <a:latin typeface="Times New Roman" pitchFamily="18" charset="0"/>
            </a:endParaRPr>
          </a:p>
          <a:p>
            <a:pPr algn="ctr"/>
            <a:r>
              <a:rPr lang="en-US" sz="1400" i="1" dirty="0">
                <a:solidFill>
                  <a:srgbClr val="008000"/>
                </a:solidFill>
                <a:latin typeface="Times New Roman" pitchFamily="18" charset="0"/>
              </a:rPr>
              <a:t>Human Health</a:t>
            </a:r>
          </a:p>
          <a:p>
            <a:pPr algn="ctr"/>
            <a:endParaRPr lang="en-US" sz="1400" dirty="0">
              <a:solidFill>
                <a:srgbClr val="008000"/>
              </a:solidFill>
              <a:latin typeface="Times New Roman" pitchFamily="18" charset="0"/>
            </a:endParaRPr>
          </a:p>
          <a:p>
            <a:pPr algn="ctr"/>
            <a:r>
              <a:rPr lang="en-US" sz="1400" b="1" u="sng" dirty="0">
                <a:solidFill>
                  <a:srgbClr val="008000"/>
                </a:solidFill>
                <a:latin typeface="Times New Roman" pitchFamily="18" charset="0"/>
              </a:rPr>
              <a:t>Biosphere:</a:t>
            </a:r>
          </a:p>
          <a:p>
            <a:pPr algn="ctr"/>
            <a:r>
              <a:rPr lang="en-US" sz="1400" i="1" dirty="0">
                <a:solidFill>
                  <a:srgbClr val="008000"/>
                </a:solidFill>
                <a:latin typeface="Times New Roman" pitchFamily="18" charset="0"/>
              </a:rPr>
              <a:t>Soil depletion </a:t>
            </a:r>
          </a:p>
          <a:p>
            <a:pPr algn="ctr"/>
            <a:r>
              <a:rPr lang="en-US" sz="1400" i="1" dirty="0">
                <a:solidFill>
                  <a:srgbClr val="008000"/>
                </a:solidFill>
                <a:latin typeface="Times New Roman" pitchFamily="18" charset="0"/>
              </a:rPr>
              <a:t>Deforestation </a:t>
            </a:r>
          </a:p>
          <a:p>
            <a:pPr algn="ctr"/>
            <a:r>
              <a:rPr lang="en-US" sz="1400" i="1" dirty="0">
                <a:solidFill>
                  <a:srgbClr val="008000"/>
                </a:solidFill>
                <a:latin typeface="Times New Roman" pitchFamily="18" charset="0"/>
              </a:rPr>
              <a:t>Resource Depletion</a:t>
            </a:r>
          </a:p>
          <a:p>
            <a:pPr algn="ctr"/>
            <a:r>
              <a:rPr lang="en-US" sz="1400" i="1" dirty="0" err="1">
                <a:solidFill>
                  <a:srgbClr val="008000"/>
                </a:solidFill>
                <a:latin typeface="Times New Roman" pitchFamily="18" charset="0"/>
              </a:rPr>
              <a:t>Ecotoxicity</a:t>
            </a:r>
            <a:endParaRPr lang="en-US" sz="1400" i="1" dirty="0">
              <a:solidFill>
                <a:srgbClr val="008000"/>
              </a:solidFill>
              <a:latin typeface="Times New Roman" pitchFamily="18" charset="0"/>
            </a:endParaRPr>
          </a:p>
          <a:p>
            <a:pPr algn="ctr"/>
            <a:r>
              <a:rPr lang="en-US" sz="1400" i="1" dirty="0">
                <a:solidFill>
                  <a:srgbClr val="008000"/>
                </a:solidFill>
                <a:latin typeface="Times New Roman" pitchFamily="18" charset="0"/>
              </a:rPr>
              <a:t>Human Health</a:t>
            </a:r>
          </a:p>
        </p:txBody>
      </p:sp>
      <p:sp>
        <p:nvSpPr>
          <p:cNvPr id="8" name="Text Box 4"/>
          <p:cNvSpPr txBox="1">
            <a:spLocks noChangeArrowheads="1"/>
          </p:cNvSpPr>
          <p:nvPr/>
        </p:nvSpPr>
        <p:spPr bwMode="auto">
          <a:xfrm>
            <a:off x="172192" y="3732213"/>
            <a:ext cx="1199408" cy="1231900"/>
          </a:xfrm>
          <a:prstGeom prst="rect">
            <a:avLst/>
          </a:prstGeom>
          <a:solidFill>
            <a:srgbClr val="EAEAEA"/>
          </a:solidFill>
          <a:ln w="9525">
            <a:solidFill>
              <a:schemeClr val="tx1"/>
            </a:solidFill>
            <a:miter lim="800000"/>
            <a:headEnd/>
            <a:tailEnd/>
          </a:ln>
          <a:effectLst/>
        </p:spPr>
        <p:txBody>
          <a:bodyPr>
            <a:spAutoFit/>
          </a:bodyPr>
          <a:lstStyle/>
          <a:p>
            <a:pPr>
              <a:defRPr/>
            </a:pPr>
            <a:r>
              <a:rPr lang="en-US" sz="1800" b="1" dirty="0">
                <a:solidFill>
                  <a:srgbClr val="008000"/>
                </a:solidFill>
                <a:latin typeface="Times New Roman" pitchFamily="18" charset="0"/>
              </a:rPr>
              <a:t>Inputs</a:t>
            </a:r>
          </a:p>
          <a:p>
            <a:pPr marL="174625" indent="-174625">
              <a:buFont typeface="Arial" pitchFamily="34" charset="0"/>
              <a:buChar char="•"/>
              <a:defRPr/>
            </a:pPr>
            <a:r>
              <a:rPr lang="en-US" sz="1400" i="1" dirty="0">
                <a:solidFill>
                  <a:srgbClr val="008000"/>
                </a:solidFill>
                <a:latin typeface="Times New Roman" pitchFamily="18" charset="0"/>
              </a:rPr>
              <a:t>Materials</a:t>
            </a:r>
          </a:p>
          <a:p>
            <a:pPr marL="174625" indent="-174625">
              <a:buFont typeface="Arial" pitchFamily="34" charset="0"/>
              <a:buChar char="•"/>
              <a:defRPr/>
            </a:pPr>
            <a:r>
              <a:rPr lang="en-US" sz="1400" i="1" dirty="0">
                <a:solidFill>
                  <a:srgbClr val="008000"/>
                </a:solidFill>
                <a:latin typeface="Times New Roman" pitchFamily="18" charset="0"/>
              </a:rPr>
              <a:t>Chemicals</a:t>
            </a:r>
          </a:p>
          <a:p>
            <a:pPr marL="174625" indent="-174625">
              <a:buFont typeface="Arial" pitchFamily="34" charset="0"/>
              <a:buChar char="•"/>
              <a:defRPr/>
            </a:pPr>
            <a:r>
              <a:rPr lang="en-US" sz="1400" i="1" dirty="0">
                <a:solidFill>
                  <a:srgbClr val="008000"/>
                </a:solidFill>
                <a:latin typeface="Times New Roman" pitchFamily="18" charset="0"/>
              </a:rPr>
              <a:t>Energy</a:t>
            </a:r>
          </a:p>
          <a:p>
            <a:pPr marL="174625" indent="-174625">
              <a:buFont typeface="Arial" pitchFamily="34" charset="0"/>
              <a:buChar char="•"/>
              <a:defRPr/>
            </a:pPr>
            <a:r>
              <a:rPr lang="en-US" sz="1400" i="1" dirty="0">
                <a:solidFill>
                  <a:srgbClr val="008000"/>
                </a:solidFill>
                <a:latin typeface="Times New Roman" pitchFamily="18" charset="0"/>
              </a:rPr>
              <a:t>Water</a:t>
            </a:r>
          </a:p>
        </p:txBody>
      </p:sp>
      <p:sp>
        <p:nvSpPr>
          <p:cNvPr id="9" name="Text Box 5"/>
          <p:cNvSpPr txBox="1">
            <a:spLocks noChangeArrowheads="1"/>
          </p:cNvSpPr>
          <p:nvPr/>
        </p:nvSpPr>
        <p:spPr bwMode="auto">
          <a:xfrm>
            <a:off x="4872284" y="3657606"/>
            <a:ext cx="1425859" cy="1446213"/>
          </a:xfrm>
          <a:prstGeom prst="rect">
            <a:avLst/>
          </a:prstGeom>
          <a:solidFill>
            <a:srgbClr val="EAEAEA"/>
          </a:solidFill>
          <a:ln w="9525">
            <a:solidFill>
              <a:schemeClr val="tx1"/>
            </a:solidFill>
            <a:miter lim="800000"/>
            <a:headEnd/>
            <a:tailEnd/>
          </a:ln>
          <a:effectLst/>
        </p:spPr>
        <p:txBody>
          <a:bodyPr wrap="none">
            <a:spAutoFit/>
          </a:bodyPr>
          <a:lstStyle/>
          <a:p>
            <a:pPr>
              <a:defRPr/>
            </a:pPr>
            <a:r>
              <a:rPr lang="en-US" sz="1800" b="1" dirty="0">
                <a:solidFill>
                  <a:srgbClr val="008000"/>
                </a:solidFill>
                <a:latin typeface="Times New Roman" pitchFamily="18" charset="0"/>
              </a:rPr>
              <a:t>Outputs</a:t>
            </a:r>
          </a:p>
          <a:p>
            <a:pPr marL="174625" indent="-174625">
              <a:buFont typeface="Arial" pitchFamily="34" charset="0"/>
              <a:buChar char="•"/>
              <a:defRPr/>
            </a:pPr>
            <a:r>
              <a:rPr lang="en-US" sz="1400" i="1" dirty="0">
                <a:solidFill>
                  <a:srgbClr val="008000"/>
                </a:solidFill>
                <a:latin typeface="Times New Roman" pitchFamily="18" charset="0"/>
              </a:rPr>
              <a:t>Products</a:t>
            </a:r>
          </a:p>
          <a:p>
            <a:pPr marL="174625" indent="-174625">
              <a:buFont typeface="Arial" pitchFamily="34" charset="0"/>
              <a:buChar char="•"/>
              <a:defRPr/>
            </a:pPr>
            <a:r>
              <a:rPr lang="en-US" sz="1400" i="1" dirty="0">
                <a:solidFill>
                  <a:srgbClr val="008000"/>
                </a:solidFill>
                <a:latin typeface="Times New Roman" pitchFamily="18" charset="0"/>
              </a:rPr>
              <a:t>Solid Waste</a:t>
            </a:r>
          </a:p>
          <a:p>
            <a:pPr marL="174625" indent="-174625">
              <a:buFont typeface="Arial" pitchFamily="34" charset="0"/>
              <a:buChar char="•"/>
              <a:defRPr/>
            </a:pPr>
            <a:r>
              <a:rPr lang="en-US" sz="1400" i="1" dirty="0">
                <a:solidFill>
                  <a:srgbClr val="008000"/>
                </a:solidFill>
                <a:latin typeface="Times New Roman" pitchFamily="18" charset="0"/>
              </a:rPr>
              <a:t>Liquid Waste</a:t>
            </a:r>
          </a:p>
          <a:p>
            <a:pPr marL="174625" indent="-174625">
              <a:buFont typeface="Arial" pitchFamily="34" charset="0"/>
              <a:buChar char="•"/>
              <a:defRPr/>
            </a:pPr>
            <a:r>
              <a:rPr lang="en-US" sz="1400" i="1" dirty="0">
                <a:solidFill>
                  <a:srgbClr val="008000"/>
                </a:solidFill>
                <a:latin typeface="Times New Roman" pitchFamily="18" charset="0"/>
              </a:rPr>
              <a:t>Gaseous Waste</a:t>
            </a:r>
          </a:p>
          <a:p>
            <a:pPr marL="174625" indent="-174625">
              <a:buFont typeface="Arial" pitchFamily="34" charset="0"/>
              <a:buChar char="•"/>
              <a:defRPr/>
            </a:pPr>
            <a:r>
              <a:rPr lang="en-US" sz="1400" i="1" dirty="0">
                <a:solidFill>
                  <a:srgbClr val="008000"/>
                </a:solidFill>
                <a:latin typeface="Times New Roman" pitchFamily="18" charset="0"/>
              </a:rPr>
              <a:t>Heat</a:t>
            </a:r>
            <a:endParaRPr lang="en-US" sz="1200" i="1" dirty="0">
              <a:solidFill>
                <a:srgbClr val="008000"/>
              </a:solidFill>
              <a:latin typeface="Times New Roman" pitchFamily="18" charset="0"/>
            </a:endParaRPr>
          </a:p>
        </p:txBody>
      </p:sp>
      <p:sp>
        <p:nvSpPr>
          <p:cNvPr id="10" name="Line 6"/>
          <p:cNvSpPr>
            <a:spLocks noChangeShapeType="1"/>
          </p:cNvSpPr>
          <p:nvPr/>
        </p:nvSpPr>
        <p:spPr bwMode="auto">
          <a:xfrm flipV="1">
            <a:off x="6373094" y="2971800"/>
            <a:ext cx="674667" cy="704850"/>
          </a:xfrm>
          <a:prstGeom prst="line">
            <a:avLst/>
          </a:prstGeom>
          <a:noFill/>
          <a:ln w="9525">
            <a:solidFill>
              <a:schemeClr val="tx1"/>
            </a:solidFill>
            <a:round/>
            <a:headEnd/>
            <a:tailEnd type="triangle" w="med" len="med"/>
          </a:ln>
        </p:spPr>
        <p:txBody>
          <a:bodyPr anchor="ctr"/>
          <a:lstStyle/>
          <a:p>
            <a:endParaRPr lang="en-US"/>
          </a:p>
        </p:txBody>
      </p:sp>
      <p:sp>
        <p:nvSpPr>
          <p:cNvPr id="11" name="Line 7"/>
          <p:cNvSpPr>
            <a:spLocks noChangeShapeType="1"/>
          </p:cNvSpPr>
          <p:nvPr/>
        </p:nvSpPr>
        <p:spPr bwMode="auto">
          <a:xfrm>
            <a:off x="6373094" y="4267200"/>
            <a:ext cx="674667" cy="0"/>
          </a:xfrm>
          <a:prstGeom prst="line">
            <a:avLst/>
          </a:prstGeom>
          <a:noFill/>
          <a:ln w="9525">
            <a:solidFill>
              <a:schemeClr val="tx1"/>
            </a:solidFill>
            <a:round/>
            <a:headEnd/>
            <a:tailEnd type="triangle" w="med" len="med"/>
          </a:ln>
        </p:spPr>
        <p:txBody>
          <a:bodyPr anchor="ctr"/>
          <a:lstStyle/>
          <a:p>
            <a:endParaRPr lang="en-US"/>
          </a:p>
        </p:txBody>
      </p:sp>
      <p:sp>
        <p:nvSpPr>
          <p:cNvPr id="12" name="Line 8"/>
          <p:cNvSpPr>
            <a:spLocks noChangeShapeType="1"/>
          </p:cNvSpPr>
          <p:nvPr/>
        </p:nvSpPr>
        <p:spPr bwMode="auto">
          <a:xfrm>
            <a:off x="6373094" y="4876800"/>
            <a:ext cx="599704" cy="838200"/>
          </a:xfrm>
          <a:prstGeom prst="line">
            <a:avLst/>
          </a:prstGeom>
          <a:noFill/>
          <a:ln w="9525">
            <a:solidFill>
              <a:schemeClr val="tx1"/>
            </a:solidFill>
            <a:round/>
            <a:headEnd/>
            <a:tailEnd type="triangle" w="med" len="med"/>
          </a:ln>
        </p:spPr>
        <p:txBody>
          <a:bodyPr anchor="ctr"/>
          <a:lstStyle/>
          <a:p>
            <a:endParaRPr lang="en-US"/>
          </a:p>
        </p:txBody>
      </p:sp>
      <p:sp>
        <p:nvSpPr>
          <p:cNvPr id="13" name="Rectangle 9"/>
          <p:cNvSpPr>
            <a:spLocks noChangeArrowheads="1"/>
          </p:cNvSpPr>
          <p:nvPr/>
        </p:nvSpPr>
        <p:spPr bwMode="auto">
          <a:xfrm>
            <a:off x="1800350" y="3200400"/>
            <a:ext cx="2548743" cy="1981200"/>
          </a:xfrm>
          <a:prstGeom prst="rect">
            <a:avLst/>
          </a:prstGeom>
          <a:solidFill>
            <a:srgbClr val="EAEAEA"/>
          </a:solidFill>
          <a:ln w="9525">
            <a:solidFill>
              <a:schemeClr val="tx1"/>
            </a:solidFill>
            <a:prstDash val="dash"/>
            <a:miter lim="800000"/>
            <a:headEnd/>
            <a:tailEnd/>
          </a:ln>
        </p:spPr>
        <p:txBody>
          <a:bodyPr wrap="none" anchor="ctr"/>
          <a:lstStyle/>
          <a:p>
            <a:endParaRPr lang="en-US"/>
          </a:p>
        </p:txBody>
      </p:sp>
      <p:sp>
        <p:nvSpPr>
          <p:cNvPr id="14" name="Text Box 10"/>
          <p:cNvSpPr txBox="1">
            <a:spLocks noChangeArrowheads="1"/>
          </p:cNvSpPr>
          <p:nvPr/>
        </p:nvSpPr>
        <p:spPr bwMode="auto">
          <a:xfrm>
            <a:off x="1875313" y="4029081"/>
            <a:ext cx="1049482" cy="307777"/>
          </a:xfrm>
          <a:prstGeom prst="rect">
            <a:avLst/>
          </a:prstGeom>
          <a:solidFill>
            <a:schemeClr val="bg1"/>
          </a:solidFill>
          <a:ln w="9525">
            <a:solidFill>
              <a:srgbClr val="008000"/>
            </a:solidFill>
            <a:miter lim="800000"/>
            <a:headEnd/>
            <a:tailEnd/>
          </a:ln>
        </p:spPr>
        <p:txBody>
          <a:bodyPr>
            <a:spAutoFit/>
          </a:bodyPr>
          <a:lstStyle/>
          <a:p>
            <a:pPr algn="ctr"/>
            <a:r>
              <a:rPr lang="en-US" sz="1400" b="1">
                <a:solidFill>
                  <a:srgbClr val="008000"/>
                </a:solidFill>
                <a:latin typeface="Times New Roman" pitchFamily="18" charset="0"/>
              </a:rPr>
              <a:t>Extraction</a:t>
            </a:r>
          </a:p>
        </p:txBody>
      </p:sp>
      <p:sp>
        <p:nvSpPr>
          <p:cNvPr id="15" name="Text Box 11"/>
          <p:cNvSpPr txBox="1">
            <a:spLocks noChangeArrowheads="1"/>
          </p:cNvSpPr>
          <p:nvPr/>
        </p:nvSpPr>
        <p:spPr bwMode="auto">
          <a:xfrm>
            <a:off x="2475017" y="3276606"/>
            <a:ext cx="1349334" cy="307777"/>
          </a:xfrm>
          <a:prstGeom prst="rect">
            <a:avLst/>
          </a:prstGeom>
          <a:solidFill>
            <a:schemeClr val="bg1"/>
          </a:solidFill>
          <a:ln w="9525">
            <a:solidFill>
              <a:srgbClr val="008000"/>
            </a:solidFill>
            <a:miter lim="800000"/>
            <a:headEnd/>
            <a:tailEnd/>
          </a:ln>
        </p:spPr>
        <p:txBody>
          <a:bodyPr>
            <a:spAutoFit/>
          </a:bodyPr>
          <a:lstStyle/>
          <a:p>
            <a:pPr algn="ctr"/>
            <a:r>
              <a:rPr lang="en-US" sz="1400" b="1">
                <a:solidFill>
                  <a:srgbClr val="008000"/>
                </a:solidFill>
                <a:latin typeface="Times New Roman" pitchFamily="18" charset="0"/>
              </a:rPr>
              <a:t>Manufacturing</a:t>
            </a:r>
          </a:p>
        </p:txBody>
      </p:sp>
      <p:sp>
        <p:nvSpPr>
          <p:cNvPr id="16" name="Text Box 12"/>
          <p:cNvSpPr txBox="1">
            <a:spLocks noChangeArrowheads="1"/>
          </p:cNvSpPr>
          <p:nvPr/>
        </p:nvSpPr>
        <p:spPr bwMode="auto">
          <a:xfrm>
            <a:off x="3749388" y="3962406"/>
            <a:ext cx="524741" cy="307777"/>
          </a:xfrm>
          <a:prstGeom prst="rect">
            <a:avLst/>
          </a:prstGeom>
          <a:solidFill>
            <a:schemeClr val="bg1"/>
          </a:solidFill>
          <a:ln w="9525">
            <a:solidFill>
              <a:srgbClr val="008000"/>
            </a:solidFill>
            <a:miter lim="800000"/>
            <a:headEnd/>
            <a:tailEnd/>
          </a:ln>
        </p:spPr>
        <p:txBody>
          <a:bodyPr>
            <a:spAutoFit/>
          </a:bodyPr>
          <a:lstStyle/>
          <a:p>
            <a:pPr algn="ctr"/>
            <a:r>
              <a:rPr lang="en-US" sz="1400" b="1" dirty="0">
                <a:solidFill>
                  <a:srgbClr val="008000"/>
                </a:solidFill>
                <a:latin typeface="Times New Roman" pitchFamily="18" charset="0"/>
              </a:rPr>
              <a:t>Use</a:t>
            </a:r>
          </a:p>
        </p:txBody>
      </p:sp>
      <p:sp>
        <p:nvSpPr>
          <p:cNvPr id="17" name="Text Box 13"/>
          <p:cNvSpPr txBox="1">
            <a:spLocks noChangeArrowheads="1"/>
          </p:cNvSpPr>
          <p:nvPr/>
        </p:nvSpPr>
        <p:spPr bwMode="auto">
          <a:xfrm>
            <a:off x="2475017" y="4724406"/>
            <a:ext cx="1124445" cy="307777"/>
          </a:xfrm>
          <a:prstGeom prst="rect">
            <a:avLst/>
          </a:prstGeom>
          <a:solidFill>
            <a:schemeClr val="bg1"/>
          </a:solidFill>
          <a:ln w="9525">
            <a:solidFill>
              <a:srgbClr val="008000"/>
            </a:solidFill>
            <a:miter lim="800000"/>
            <a:headEnd/>
            <a:tailEnd/>
          </a:ln>
        </p:spPr>
        <p:txBody>
          <a:bodyPr>
            <a:spAutoFit/>
          </a:bodyPr>
          <a:lstStyle/>
          <a:p>
            <a:pPr algn="ctr"/>
            <a:r>
              <a:rPr lang="en-US" sz="1400" b="1">
                <a:solidFill>
                  <a:srgbClr val="008000"/>
                </a:solidFill>
                <a:latin typeface="Times New Roman" pitchFamily="18" charset="0"/>
              </a:rPr>
              <a:t>Disposal</a:t>
            </a:r>
          </a:p>
        </p:txBody>
      </p:sp>
      <p:sp>
        <p:nvSpPr>
          <p:cNvPr id="18" name="Arc 14"/>
          <p:cNvSpPr>
            <a:spLocks/>
          </p:cNvSpPr>
          <p:nvPr/>
        </p:nvSpPr>
        <p:spPr bwMode="auto">
          <a:xfrm>
            <a:off x="3899314" y="3429000"/>
            <a:ext cx="224889" cy="381000"/>
          </a:xfrm>
          <a:custGeom>
            <a:avLst/>
            <a:gdLst>
              <a:gd name="T0" fmla="*/ 0 w 21600"/>
              <a:gd name="T1" fmla="*/ 0 h 21600"/>
              <a:gd name="T2" fmla="*/ 228600 w 21600"/>
              <a:gd name="T3" fmla="*/ 381000 h 21600"/>
              <a:gd name="T4" fmla="*/ 0 w 21600"/>
              <a:gd name="T5" fmla="*/ 3810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8000"/>
            </a:solidFill>
            <a:round/>
            <a:headEnd/>
            <a:tailEnd type="stealth" w="med" len="med"/>
          </a:ln>
        </p:spPr>
        <p:txBody>
          <a:bodyPr wrap="none" anchor="ctr"/>
          <a:lstStyle/>
          <a:p>
            <a:endParaRPr lang="en-US"/>
          </a:p>
        </p:txBody>
      </p:sp>
      <p:sp>
        <p:nvSpPr>
          <p:cNvPr id="19" name="Arc 15"/>
          <p:cNvSpPr>
            <a:spLocks/>
          </p:cNvSpPr>
          <p:nvPr/>
        </p:nvSpPr>
        <p:spPr bwMode="auto">
          <a:xfrm rot="16485818">
            <a:off x="2059628" y="3469574"/>
            <a:ext cx="381000" cy="299852"/>
          </a:xfrm>
          <a:custGeom>
            <a:avLst/>
            <a:gdLst>
              <a:gd name="T0" fmla="*/ 0 w 21600"/>
              <a:gd name="T1" fmla="*/ 0 h 21600"/>
              <a:gd name="T2" fmla="*/ 381000 w 21600"/>
              <a:gd name="T3" fmla="*/ 304800 h 21600"/>
              <a:gd name="T4" fmla="*/ 0 w 21600"/>
              <a:gd name="T5" fmla="*/ 3048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8000"/>
            </a:solidFill>
            <a:round/>
            <a:headEnd/>
            <a:tailEnd type="stealth" w="med" len="med"/>
          </a:ln>
        </p:spPr>
        <p:txBody>
          <a:bodyPr wrap="none" anchor="ctr"/>
          <a:lstStyle/>
          <a:p>
            <a:endParaRPr lang="en-US"/>
          </a:p>
        </p:txBody>
      </p:sp>
      <p:sp>
        <p:nvSpPr>
          <p:cNvPr id="20" name="Arc 16"/>
          <p:cNvSpPr>
            <a:spLocks/>
          </p:cNvSpPr>
          <p:nvPr/>
        </p:nvSpPr>
        <p:spPr bwMode="auto">
          <a:xfrm rot="5400000">
            <a:off x="3633233" y="4459555"/>
            <a:ext cx="457200" cy="224889"/>
          </a:xfrm>
          <a:custGeom>
            <a:avLst/>
            <a:gdLst>
              <a:gd name="T0" fmla="*/ 0 w 21600"/>
              <a:gd name="T1" fmla="*/ 0 h 21600"/>
              <a:gd name="T2" fmla="*/ 457200 w 21600"/>
              <a:gd name="T3" fmla="*/ 228600 h 21600"/>
              <a:gd name="T4" fmla="*/ 0 w 21600"/>
              <a:gd name="T5" fmla="*/ 228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8000"/>
            </a:solidFill>
            <a:round/>
            <a:headEnd/>
            <a:tailEnd type="stealth" w="med" len="med"/>
          </a:ln>
        </p:spPr>
        <p:txBody>
          <a:bodyPr wrap="none" anchor="ctr"/>
          <a:lstStyle/>
          <a:p>
            <a:endParaRPr lang="en-US"/>
          </a:p>
        </p:txBody>
      </p:sp>
      <p:sp>
        <p:nvSpPr>
          <p:cNvPr id="21" name="Arc 17"/>
          <p:cNvSpPr>
            <a:spLocks/>
          </p:cNvSpPr>
          <p:nvPr/>
        </p:nvSpPr>
        <p:spPr bwMode="auto">
          <a:xfrm rot="10800000">
            <a:off x="2100202" y="4419600"/>
            <a:ext cx="224889" cy="457200"/>
          </a:xfrm>
          <a:custGeom>
            <a:avLst/>
            <a:gdLst>
              <a:gd name="T0" fmla="*/ 0 w 21600"/>
              <a:gd name="T1" fmla="*/ 0 h 21600"/>
              <a:gd name="T2" fmla="*/ 228600 w 21600"/>
              <a:gd name="T3" fmla="*/ 457200 h 21600"/>
              <a:gd name="T4" fmla="*/ 0 w 21600"/>
              <a:gd name="T5" fmla="*/ 457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8000"/>
            </a:solidFill>
            <a:prstDash val="sysDot"/>
            <a:round/>
            <a:headEnd/>
            <a:tailEnd type="stealth" w="med" len="med"/>
          </a:ln>
        </p:spPr>
        <p:txBody>
          <a:bodyPr wrap="none" anchor="ctr"/>
          <a:lstStyle/>
          <a:p>
            <a:endParaRPr lang="en-US"/>
          </a:p>
        </p:txBody>
      </p:sp>
      <p:sp>
        <p:nvSpPr>
          <p:cNvPr id="22" name="Line 18"/>
          <p:cNvSpPr>
            <a:spLocks noChangeShapeType="1"/>
          </p:cNvSpPr>
          <p:nvPr/>
        </p:nvSpPr>
        <p:spPr bwMode="auto">
          <a:xfrm flipV="1">
            <a:off x="3074721" y="3657600"/>
            <a:ext cx="0" cy="990600"/>
          </a:xfrm>
          <a:prstGeom prst="line">
            <a:avLst/>
          </a:prstGeom>
          <a:noFill/>
          <a:ln w="25400">
            <a:solidFill>
              <a:srgbClr val="008000"/>
            </a:solidFill>
            <a:prstDash val="sysDot"/>
            <a:round/>
            <a:headEnd/>
            <a:tailEnd type="stealth" w="med" len="med"/>
          </a:ln>
        </p:spPr>
        <p:txBody>
          <a:bodyPr anchor="ctr"/>
          <a:lstStyle/>
          <a:p>
            <a:endParaRPr lang="en-US"/>
          </a:p>
        </p:txBody>
      </p:sp>
      <p:sp>
        <p:nvSpPr>
          <p:cNvPr id="23" name="Arc 19"/>
          <p:cNvSpPr>
            <a:spLocks/>
          </p:cNvSpPr>
          <p:nvPr/>
        </p:nvSpPr>
        <p:spPr bwMode="auto">
          <a:xfrm rot="16200000">
            <a:off x="3296518" y="4269055"/>
            <a:ext cx="381000" cy="224889"/>
          </a:xfrm>
          <a:custGeom>
            <a:avLst/>
            <a:gdLst>
              <a:gd name="T0" fmla="*/ 0 w 21600"/>
              <a:gd name="T1" fmla="*/ 0 h 21600"/>
              <a:gd name="T2" fmla="*/ 381000 w 21600"/>
              <a:gd name="T3" fmla="*/ 228600 h 21600"/>
              <a:gd name="T4" fmla="*/ 0 w 21600"/>
              <a:gd name="T5" fmla="*/ 228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8000"/>
            </a:solidFill>
            <a:prstDash val="sysDot"/>
            <a:round/>
            <a:headEnd/>
            <a:tailEnd type="stealth" w="med" len="med"/>
          </a:ln>
        </p:spPr>
        <p:txBody>
          <a:bodyPr wrap="none" anchor="ctr"/>
          <a:lstStyle/>
          <a:p>
            <a:endParaRPr lang="en-US"/>
          </a:p>
        </p:txBody>
      </p:sp>
      <p:sp>
        <p:nvSpPr>
          <p:cNvPr id="24" name="Text Box 23"/>
          <p:cNvSpPr txBox="1">
            <a:spLocks noChangeArrowheads="1"/>
          </p:cNvSpPr>
          <p:nvPr/>
        </p:nvSpPr>
        <p:spPr bwMode="auto">
          <a:xfrm>
            <a:off x="2549980" y="2320925"/>
            <a:ext cx="1049482" cy="338554"/>
          </a:xfrm>
          <a:prstGeom prst="rect">
            <a:avLst/>
          </a:prstGeom>
          <a:solidFill>
            <a:srgbClr val="FFFF99"/>
          </a:solidFill>
          <a:ln w="9525">
            <a:solidFill>
              <a:srgbClr val="008000"/>
            </a:solidFill>
            <a:miter lim="800000"/>
            <a:headEnd/>
            <a:tailEnd/>
          </a:ln>
        </p:spPr>
        <p:txBody>
          <a:bodyPr>
            <a:spAutoFit/>
          </a:bodyPr>
          <a:lstStyle/>
          <a:p>
            <a:pPr algn="ctr"/>
            <a:r>
              <a:rPr lang="en-US" sz="1600" b="1">
                <a:solidFill>
                  <a:srgbClr val="800000"/>
                </a:solidFill>
                <a:latin typeface="Arial" charset="0"/>
              </a:rPr>
              <a:t>Design</a:t>
            </a:r>
          </a:p>
        </p:txBody>
      </p:sp>
      <p:sp>
        <p:nvSpPr>
          <p:cNvPr id="25" name="Line 24"/>
          <p:cNvSpPr>
            <a:spLocks noChangeShapeType="1"/>
          </p:cNvSpPr>
          <p:nvPr/>
        </p:nvSpPr>
        <p:spPr bwMode="auto">
          <a:xfrm>
            <a:off x="3149684" y="2743200"/>
            <a:ext cx="0" cy="381000"/>
          </a:xfrm>
          <a:prstGeom prst="line">
            <a:avLst/>
          </a:prstGeom>
          <a:noFill/>
          <a:ln w="9525">
            <a:solidFill>
              <a:schemeClr val="tx1"/>
            </a:solidFill>
            <a:round/>
            <a:headEnd/>
            <a:tailEnd type="triangle" w="med" len="med"/>
          </a:ln>
        </p:spPr>
        <p:txBody>
          <a:bodyPr anchor="ctr"/>
          <a:lstStyle/>
          <a:p>
            <a:endParaRPr lang="en-US"/>
          </a:p>
        </p:txBody>
      </p:sp>
      <p:cxnSp>
        <p:nvCxnSpPr>
          <p:cNvPr id="26" name="Straight Arrow Connector 25"/>
          <p:cNvCxnSpPr>
            <a:cxnSpLocks noChangeShapeType="1"/>
          </p:cNvCxnSpPr>
          <p:nvPr/>
        </p:nvCxnSpPr>
        <p:spPr bwMode="auto">
          <a:xfrm>
            <a:off x="1377785" y="4189419"/>
            <a:ext cx="374815" cy="3175"/>
          </a:xfrm>
          <a:prstGeom prst="straightConnector1">
            <a:avLst/>
          </a:prstGeom>
          <a:noFill/>
          <a:ln w="9525" algn="ctr">
            <a:solidFill>
              <a:schemeClr val="tx1"/>
            </a:solidFill>
            <a:round/>
            <a:headEnd/>
            <a:tailEnd type="arrow" w="med" len="med"/>
          </a:ln>
        </p:spPr>
      </p:cxnSp>
      <p:cxnSp>
        <p:nvCxnSpPr>
          <p:cNvPr id="27" name="Straight Arrow Connector 26"/>
          <p:cNvCxnSpPr>
            <a:cxnSpLocks noChangeShapeType="1"/>
          </p:cNvCxnSpPr>
          <p:nvPr/>
        </p:nvCxnSpPr>
        <p:spPr bwMode="auto">
          <a:xfrm>
            <a:off x="4424055" y="4189419"/>
            <a:ext cx="374815" cy="3175"/>
          </a:xfrm>
          <a:prstGeom prst="straightConnector1">
            <a:avLst/>
          </a:prstGeom>
          <a:noFill/>
          <a:ln w="9525" algn="ctr">
            <a:solidFill>
              <a:schemeClr val="tx1"/>
            </a:solidFill>
            <a:round/>
            <a:headEnd/>
            <a:tailEnd type="arrow" w="med" len="med"/>
          </a:ln>
        </p:spPr>
      </p:cxnSp>
      <p:cxnSp>
        <p:nvCxnSpPr>
          <p:cNvPr id="28" name="Straight Connector 27"/>
          <p:cNvCxnSpPr>
            <a:stCxn id="7" idx="3"/>
          </p:cNvCxnSpPr>
          <p:nvPr/>
        </p:nvCxnSpPr>
        <p:spPr bwMode="auto">
          <a:xfrm flipV="1">
            <a:off x="8668633" y="3962400"/>
            <a:ext cx="292043" cy="22225"/>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29" name="Straight Connector 28"/>
          <p:cNvCxnSpPr/>
          <p:nvPr/>
        </p:nvCxnSpPr>
        <p:spPr bwMode="auto">
          <a:xfrm rot="5400000" flipH="1" flipV="1">
            <a:off x="7703382" y="2705100"/>
            <a:ext cx="2514600" cy="0"/>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30" name="Straight Connector 29"/>
          <p:cNvCxnSpPr/>
          <p:nvPr/>
        </p:nvCxnSpPr>
        <p:spPr bwMode="auto">
          <a:xfrm flipH="1" flipV="1">
            <a:off x="3149685" y="1447800"/>
            <a:ext cx="5810997" cy="1"/>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31" name="Straight Arrow Connector 30"/>
          <p:cNvCxnSpPr/>
          <p:nvPr/>
        </p:nvCxnSpPr>
        <p:spPr bwMode="auto">
          <a:xfrm rot="5400000">
            <a:off x="2731365" y="1866119"/>
            <a:ext cx="838200" cy="1562"/>
          </a:xfrm>
          <a:prstGeom prst="straightConnector1">
            <a:avLst/>
          </a:prstGeom>
          <a:solidFill>
            <a:schemeClr val="accent1"/>
          </a:solidFill>
          <a:ln w="9525" cap="flat" cmpd="sng" algn="ctr">
            <a:solidFill>
              <a:srgbClr val="FF0000"/>
            </a:solidFill>
            <a:prstDash val="dash"/>
            <a:round/>
            <a:headEnd type="none" w="med" len="med"/>
            <a:tailEnd type="arrow"/>
          </a:ln>
          <a:effectLst/>
        </p:spPr>
      </p:cxnSp>
      <p:sp>
        <p:nvSpPr>
          <p:cNvPr id="32" name="TextBox 31"/>
          <p:cNvSpPr txBox="1"/>
          <p:nvPr/>
        </p:nvSpPr>
        <p:spPr>
          <a:xfrm>
            <a:off x="304800" y="5486400"/>
            <a:ext cx="6596746" cy="1015663"/>
          </a:xfrm>
          <a:prstGeom prst="rect">
            <a:avLst/>
          </a:prstGeom>
          <a:noFill/>
        </p:spPr>
        <p:txBody>
          <a:bodyPr wrap="square" rtlCol="0">
            <a:spAutoFit/>
          </a:bodyPr>
          <a:lstStyle/>
          <a:p>
            <a:r>
              <a:rPr lang="en-US" sz="2000" b="1" dirty="0" smtClean="0">
                <a:solidFill>
                  <a:srgbClr val="006600"/>
                </a:solidFill>
                <a:latin typeface="Calibri" pitchFamily="34" charset="0"/>
              </a:rPr>
              <a:t>Green Engineering is better design.  </a:t>
            </a:r>
          </a:p>
          <a:p>
            <a:r>
              <a:rPr lang="en-US" sz="2000" b="1" dirty="0" smtClean="0">
                <a:solidFill>
                  <a:srgbClr val="006600"/>
                </a:solidFill>
                <a:latin typeface="Calibri" pitchFamily="34" charset="0"/>
              </a:rPr>
              <a:t>Results of LCA and other tools should influence decision-making in design. </a:t>
            </a:r>
          </a:p>
        </p:txBody>
      </p:sp>
      <p:sp>
        <p:nvSpPr>
          <p:cNvPr id="35"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13</a:t>
            </a:fld>
            <a:endParaRPr lang="en-US" dirty="0">
              <a:solidFill>
                <a:schemeClr val="tx1">
                  <a:lumMod val="75000"/>
                  <a:lumOff val="25000"/>
                </a:schemeClr>
              </a:solidFill>
            </a:endParaRPr>
          </a:p>
        </p:txBody>
      </p:sp>
      <p:pic>
        <p:nvPicPr>
          <p:cNvPr id="33"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650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title"/>
          </p:nvPr>
        </p:nvSpPr>
        <p:spPr>
          <a:xfrm>
            <a:off x="609600" y="76200"/>
            <a:ext cx="8229600" cy="1143000"/>
          </a:xfrm>
        </p:spPr>
        <p:txBody>
          <a:bodyPr>
            <a:normAutofit fontScale="90000"/>
          </a:bodyPr>
          <a:lstStyle/>
          <a:p>
            <a:pPr eaLnBrk="1" hangingPunct="1">
              <a:lnSpc>
                <a:spcPct val="90000"/>
              </a:lnSpc>
            </a:pPr>
            <a:r>
              <a:rPr lang="en-US" sz="4000" b="1" dirty="0" smtClean="0">
                <a:solidFill>
                  <a:srgbClr val="002060"/>
                </a:solidFill>
              </a:rPr>
              <a:t>The Twelve Principles of Green Engineering</a:t>
            </a:r>
          </a:p>
        </p:txBody>
      </p:sp>
      <p:sp>
        <p:nvSpPr>
          <p:cNvPr id="65540" name="Rectangle 4"/>
          <p:cNvSpPr>
            <a:spLocks noGrp="1" noChangeArrowheads="1"/>
          </p:cNvSpPr>
          <p:nvPr>
            <p:ph type="body" idx="1"/>
          </p:nvPr>
        </p:nvSpPr>
        <p:spPr>
          <a:xfrm>
            <a:off x="457200" y="1219200"/>
            <a:ext cx="8305800" cy="4800600"/>
          </a:xfrm>
        </p:spPr>
        <p:txBody>
          <a:bodyPr>
            <a:noAutofit/>
          </a:bodyPr>
          <a:lstStyle/>
          <a:p>
            <a:pPr marL="347663" indent="-347663" eaLnBrk="1" hangingPunct="1">
              <a:lnSpc>
                <a:spcPct val="80000"/>
              </a:lnSpc>
              <a:buFontTx/>
              <a:buAutoNum type="arabicPeriod"/>
            </a:pPr>
            <a:r>
              <a:rPr lang="en-US" sz="1600" b="1" dirty="0" smtClean="0">
                <a:solidFill>
                  <a:srgbClr val="006600"/>
                </a:solidFill>
                <a:cs typeface="Times New Roman" pitchFamily="18" charset="0"/>
              </a:rPr>
              <a:t>Inherent Rather Than Circumstantial.</a:t>
            </a:r>
            <a:r>
              <a:rPr lang="en-US" sz="1600" dirty="0" smtClean="0">
                <a:solidFill>
                  <a:srgbClr val="006600"/>
                </a:solidFill>
                <a:cs typeface="Times New Roman" pitchFamily="18" charset="0"/>
              </a:rPr>
              <a:t> </a:t>
            </a:r>
            <a:r>
              <a:rPr lang="en-US" sz="1600" dirty="0" smtClean="0">
                <a:solidFill>
                  <a:srgbClr val="002060"/>
                </a:solidFill>
                <a:cs typeface="Times New Roman" pitchFamily="18" charset="0"/>
              </a:rPr>
              <a:t>Designers need to strive to ensure that all materials and energy inputs and outputs are as inherently nonhazardous as possible.</a:t>
            </a:r>
            <a:endParaRPr lang="en-US" sz="1600" b="1" dirty="0" smtClean="0">
              <a:solidFill>
                <a:srgbClr val="002060"/>
              </a:solidFill>
              <a:cs typeface="Times New Roman" pitchFamily="18" charset="0"/>
            </a:endParaRPr>
          </a:p>
          <a:p>
            <a:pPr marL="347663" indent="-347663" eaLnBrk="1" hangingPunct="1">
              <a:lnSpc>
                <a:spcPct val="80000"/>
              </a:lnSpc>
              <a:buFontTx/>
              <a:buAutoNum type="arabicPeriod"/>
            </a:pPr>
            <a:r>
              <a:rPr lang="en-US" sz="1600" b="1" dirty="0" smtClean="0">
                <a:solidFill>
                  <a:srgbClr val="006600"/>
                </a:solidFill>
                <a:cs typeface="Times New Roman" pitchFamily="18" charset="0"/>
              </a:rPr>
              <a:t>Prevention Instead of Treatment</a:t>
            </a:r>
            <a:r>
              <a:rPr lang="en-US" sz="1600" b="1" dirty="0" smtClean="0">
                <a:solidFill>
                  <a:srgbClr val="002060"/>
                </a:solidFill>
                <a:cs typeface="Times New Roman" pitchFamily="18" charset="0"/>
              </a:rPr>
              <a:t>.</a:t>
            </a:r>
            <a:r>
              <a:rPr lang="en-US" sz="1600" dirty="0" smtClean="0">
                <a:solidFill>
                  <a:srgbClr val="002060"/>
                </a:solidFill>
                <a:cs typeface="Times New Roman" pitchFamily="18" charset="0"/>
              </a:rPr>
              <a:t> It is better to prevent waste than to treat or clean up waste after it is formed.</a:t>
            </a:r>
            <a:endParaRPr lang="en-US" sz="1600" b="1" dirty="0" smtClean="0">
              <a:solidFill>
                <a:srgbClr val="002060"/>
              </a:solidFill>
              <a:cs typeface="Times New Roman" pitchFamily="18" charset="0"/>
            </a:endParaRPr>
          </a:p>
          <a:p>
            <a:pPr marL="347663" indent="-347663" eaLnBrk="1" hangingPunct="1">
              <a:lnSpc>
                <a:spcPct val="80000"/>
              </a:lnSpc>
              <a:buFontTx/>
              <a:buAutoNum type="arabicPeriod"/>
            </a:pPr>
            <a:r>
              <a:rPr lang="en-US" sz="1600" b="1" dirty="0" smtClean="0">
                <a:solidFill>
                  <a:srgbClr val="006600"/>
                </a:solidFill>
                <a:cs typeface="Times New Roman" pitchFamily="18" charset="0"/>
              </a:rPr>
              <a:t>Design for Separation.</a:t>
            </a:r>
            <a:r>
              <a:rPr lang="en-US" sz="1600" dirty="0" smtClean="0">
                <a:solidFill>
                  <a:srgbClr val="006600"/>
                </a:solidFill>
                <a:cs typeface="Times New Roman" pitchFamily="18" charset="0"/>
              </a:rPr>
              <a:t> </a:t>
            </a:r>
            <a:r>
              <a:rPr lang="en-US" sz="1600" dirty="0" smtClean="0">
                <a:solidFill>
                  <a:srgbClr val="002060"/>
                </a:solidFill>
                <a:cs typeface="Times New Roman" pitchFamily="18" charset="0"/>
              </a:rPr>
              <a:t>Separation and purification operations should be designed to minimize energy consumption and materials use.</a:t>
            </a:r>
            <a:endParaRPr lang="en-US" sz="1600" b="1" dirty="0" smtClean="0">
              <a:solidFill>
                <a:srgbClr val="002060"/>
              </a:solidFill>
              <a:cs typeface="Times New Roman" pitchFamily="18" charset="0"/>
            </a:endParaRPr>
          </a:p>
          <a:p>
            <a:pPr marL="347663" indent="-347663" eaLnBrk="1" hangingPunct="1">
              <a:lnSpc>
                <a:spcPct val="80000"/>
              </a:lnSpc>
              <a:buFontTx/>
              <a:buAutoNum type="arabicPeriod"/>
            </a:pPr>
            <a:r>
              <a:rPr lang="en-US" sz="1600" b="1" dirty="0" smtClean="0">
                <a:solidFill>
                  <a:srgbClr val="006600"/>
                </a:solidFill>
                <a:cs typeface="Times New Roman" pitchFamily="18" charset="0"/>
              </a:rPr>
              <a:t>Maximize Efficiency.</a:t>
            </a:r>
            <a:r>
              <a:rPr lang="en-US" sz="1600" dirty="0" smtClean="0">
                <a:solidFill>
                  <a:srgbClr val="006600"/>
                </a:solidFill>
                <a:cs typeface="Times New Roman" pitchFamily="18" charset="0"/>
              </a:rPr>
              <a:t> </a:t>
            </a:r>
            <a:r>
              <a:rPr lang="en-US" sz="1600" dirty="0" smtClean="0">
                <a:solidFill>
                  <a:srgbClr val="002060"/>
                </a:solidFill>
                <a:cs typeface="Times New Roman" pitchFamily="18" charset="0"/>
              </a:rPr>
              <a:t>Products, processes, and systems should be designed to maximize mass, energy, space, and time efficiency.</a:t>
            </a:r>
            <a:endParaRPr lang="en-US" sz="1600" b="1" dirty="0" smtClean="0">
              <a:solidFill>
                <a:srgbClr val="002060"/>
              </a:solidFill>
              <a:cs typeface="Times New Roman" pitchFamily="18" charset="0"/>
            </a:endParaRPr>
          </a:p>
          <a:p>
            <a:pPr marL="347663" indent="-347663" eaLnBrk="1" hangingPunct="1">
              <a:lnSpc>
                <a:spcPct val="80000"/>
              </a:lnSpc>
              <a:buFontTx/>
              <a:buAutoNum type="arabicPeriod"/>
            </a:pPr>
            <a:r>
              <a:rPr lang="en-US" sz="1600" b="1" dirty="0" smtClean="0">
                <a:solidFill>
                  <a:srgbClr val="006600"/>
                </a:solidFill>
                <a:cs typeface="Times New Roman" pitchFamily="18" charset="0"/>
              </a:rPr>
              <a:t>Output-Pulled Versus Input-Pushed.</a:t>
            </a:r>
            <a:r>
              <a:rPr lang="en-US" sz="1600" dirty="0" smtClean="0">
                <a:solidFill>
                  <a:srgbClr val="006600"/>
                </a:solidFill>
                <a:cs typeface="Times New Roman" pitchFamily="18" charset="0"/>
              </a:rPr>
              <a:t> </a:t>
            </a:r>
            <a:r>
              <a:rPr lang="en-US" sz="1600" dirty="0" smtClean="0">
                <a:solidFill>
                  <a:srgbClr val="002060"/>
                </a:solidFill>
                <a:cs typeface="Times New Roman" pitchFamily="18" charset="0"/>
              </a:rPr>
              <a:t>Products, processes, and systems should be "output pulled" rather than "input pushed" through the use of energy and materials.</a:t>
            </a:r>
            <a:endParaRPr lang="en-US" sz="1600" b="1" dirty="0" smtClean="0">
              <a:solidFill>
                <a:srgbClr val="002060"/>
              </a:solidFill>
              <a:cs typeface="Times New Roman" pitchFamily="18" charset="0"/>
            </a:endParaRPr>
          </a:p>
          <a:p>
            <a:pPr marL="347663" indent="-347663" eaLnBrk="1" hangingPunct="1">
              <a:lnSpc>
                <a:spcPct val="80000"/>
              </a:lnSpc>
              <a:buFontTx/>
              <a:buAutoNum type="arabicPeriod"/>
            </a:pPr>
            <a:r>
              <a:rPr lang="en-US" sz="1600" b="1" dirty="0" smtClean="0">
                <a:solidFill>
                  <a:srgbClr val="006600"/>
                </a:solidFill>
                <a:cs typeface="Times New Roman" pitchFamily="18" charset="0"/>
              </a:rPr>
              <a:t>Conserve Complexity.</a:t>
            </a:r>
            <a:r>
              <a:rPr lang="en-US" sz="1600" dirty="0" smtClean="0">
                <a:solidFill>
                  <a:srgbClr val="006600"/>
                </a:solidFill>
                <a:cs typeface="Times New Roman" pitchFamily="18" charset="0"/>
              </a:rPr>
              <a:t> </a:t>
            </a:r>
            <a:r>
              <a:rPr lang="en-US" sz="1600" dirty="0" smtClean="0">
                <a:solidFill>
                  <a:srgbClr val="002060"/>
                </a:solidFill>
                <a:cs typeface="Times New Roman" pitchFamily="18" charset="0"/>
              </a:rPr>
              <a:t>Embedded entropy and complexity must be viewed as an investment when making design choices on recycle, reuse, or beneficial disposition.</a:t>
            </a:r>
            <a:endParaRPr lang="en-US" sz="1600" b="1" dirty="0" smtClean="0">
              <a:solidFill>
                <a:srgbClr val="002060"/>
              </a:solidFill>
              <a:cs typeface="Times New Roman" pitchFamily="18" charset="0"/>
            </a:endParaRPr>
          </a:p>
          <a:p>
            <a:pPr marL="347663" indent="-347663" eaLnBrk="1" hangingPunct="1">
              <a:lnSpc>
                <a:spcPct val="80000"/>
              </a:lnSpc>
              <a:buFontTx/>
              <a:buAutoNum type="arabicPeriod"/>
            </a:pPr>
            <a:r>
              <a:rPr lang="en-US" sz="1600" b="1" dirty="0" smtClean="0">
                <a:solidFill>
                  <a:srgbClr val="006600"/>
                </a:solidFill>
                <a:cs typeface="Times New Roman" pitchFamily="18" charset="0"/>
              </a:rPr>
              <a:t>Durability Rather Than Immortality.</a:t>
            </a:r>
            <a:r>
              <a:rPr lang="en-US" sz="1600" dirty="0" smtClean="0">
                <a:solidFill>
                  <a:srgbClr val="006600"/>
                </a:solidFill>
                <a:cs typeface="Times New Roman" pitchFamily="18" charset="0"/>
              </a:rPr>
              <a:t> </a:t>
            </a:r>
            <a:r>
              <a:rPr lang="en-US" sz="1600" dirty="0" smtClean="0">
                <a:solidFill>
                  <a:srgbClr val="002060"/>
                </a:solidFill>
                <a:cs typeface="Times New Roman" pitchFamily="18" charset="0"/>
              </a:rPr>
              <a:t>Targeted durability, not immortality, should be a design goal.</a:t>
            </a:r>
            <a:endParaRPr lang="en-US" sz="1600" b="1" dirty="0" smtClean="0">
              <a:solidFill>
                <a:srgbClr val="002060"/>
              </a:solidFill>
              <a:cs typeface="Times New Roman" pitchFamily="18" charset="0"/>
            </a:endParaRPr>
          </a:p>
          <a:p>
            <a:pPr marL="347663" indent="-347663" eaLnBrk="1" hangingPunct="1">
              <a:lnSpc>
                <a:spcPct val="80000"/>
              </a:lnSpc>
              <a:buFontTx/>
              <a:buAutoNum type="arabicPeriod"/>
            </a:pPr>
            <a:r>
              <a:rPr lang="en-US" sz="1600" b="1" dirty="0" smtClean="0">
                <a:solidFill>
                  <a:srgbClr val="006600"/>
                </a:solidFill>
                <a:cs typeface="Times New Roman" pitchFamily="18" charset="0"/>
              </a:rPr>
              <a:t>Meet Need, Minimize Excess.</a:t>
            </a:r>
            <a:r>
              <a:rPr lang="en-US" sz="1600" dirty="0" smtClean="0">
                <a:solidFill>
                  <a:srgbClr val="006600"/>
                </a:solidFill>
                <a:cs typeface="Times New Roman" pitchFamily="18" charset="0"/>
              </a:rPr>
              <a:t> </a:t>
            </a:r>
            <a:r>
              <a:rPr lang="en-US" sz="1600" dirty="0" smtClean="0">
                <a:solidFill>
                  <a:srgbClr val="002060"/>
                </a:solidFill>
                <a:cs typeface="Times New Roman" pitchFamily="18" charset="0"/>
              </a:rPr>
              <a:t>Design for unnecessary capacity or capability (e.g., "one size fits all") solutions should be considered a design flaw.</a:t>
            </a:r>
            <a:endParaRPr lang="en-US" sz="1600" b="1" dirty="0" smtClean="0">
              <a:solidFill>
                <a:srgbClr val="002060"/>
              </a:solidFill>
              <a:cs typeface="Times New Roman" pitchFamily="18" charset="0"/>
            </a:endParaRPr>
          </a:p>
          <a:p>
            <a:pPr marL="347663" indent="-347663" eaLnBrk="1" hangingPunct="1">
              <a:lnSpc>
                <a:spcPct val="80000"/>
              </a:lnSpc>
              <a:buFontTx/>
              <a:buAutoNum type="arabicPeriod"/>
            </a:pPr>
            <a:r>
              <a:rPr lang="en-US" sz="1600" b="1" dirty="0" smtClean="0">
                <a:solidFill>
                  <a:srgbClr val="006600"/>
                </a:solidFill>
                <a:cs typeface="Times New Roman" pitchFamily="18" charset="0"/>
              </a:rPr>
              <a:t>Minimize Material Diversity.</a:t>
            </a:r>
            <a:r>
              <a:rPr lang="en-US" sz="1600" dirty="0" smtClean="0">
                <a:solidFill>
                  <a:srgbClr val="006600"/>
                </a:solidFill>
                <a:cs typeface="Times New Roman" pitchFamily="18" charset="0"/>
              </a:rPr>
              <a:t> </a:t>
            </a:r>
            <a:r>
              <a:rPr lang="en-US" sz="1600" dirty="0" smtClean="0">
                <a:solidFill>
                  <a:srgbClr val="002060"/>
                </a:solidFill>
                <a:cs typeface="Times New Roman" pitchFamily="18" charset="0"/>
              </a:rPr>
              <a:t>Material diversity in multicomponent products should be minimized to promote disassembly and value retention.</a:t>
            </a:r>
            <a:endParaRPr lang="en-US" sz="1600" b="1" dirty="0" smtClean="0">
              <a:solidFill>
                <a:srgbClr val="002060"/>
              </a:solidFill>
              <a:cs typeface="Times New Roman" pitchFamily="18" charset="0"/>
            </a:endParaRPr>
          </a:p>
          <a:p>
            <a:pPr marL="347663" indent="-347663" eaLnBrk="1" hangingPunct="1">
              <a:lnSpc>
                <a:spcPct val="80000"/>
              </a:lnSpc>
              <a:buFontTx/>
              <a:buAutoNum type="arabicPeriod"/>
            </a:pPr>
            <a:r>
              <a:rPr lang="en-US" sz="1600" b="1" dirty="0" smtClean="0">
                <a:solidFill>
                  <a:srgbClr val="006600"/>
                </a:solidFill>
                <a:cs typeface="Times New Roman" pitchFamily="18" charset="0"/>
              </a:rPr>
              <a:t>Integrate Material and Energy Flows.</a:t>
            </a:r>
            <a:r>
              <a:rPr lang="en-US" sz="1600" dirty="0" smtClean="0">
                <a:solidFill>
                  <a:srgbClr val="006600"/>
                </a:solidFill>
                <a:cs typeface="Times New Roman" pitchFamily="18" charset="0"/>
              </a:rPr>
              <a:t> </a:t>
            </a:r>
            <a:r>
              <a:rPr lang="en-US" sz="1600" dirty="0" smtClean="0">
                <a:solidFill>
                  <a:srgbClr val="002060"/>
                </a:solidFill>
                <a:cs typeface="Times New Roman" pitchFamily="18" charset="0"/>
              </a:rPr>
              <a:t>Design of products, processes, and systems must include integration and interconnectivity with available energy and materials flows.</a:t>
            </a:r>
            <a:endParaRPr lang="en-US" sz="1600" b="1" dirty="0" smtClean="0">
              <a:solidFill>
                <a:srgbClr val="002060"/>
              </a:solidFill>
              <a:cs typeface="Times New Roman" pitchFamily="18" charset="0"/>
            </a:endParaRPr>
          </a:p>
          <a:p>
            <a:pPr marL="347663" indent="-347663" eaLnBrk="1" hangingPunct="1">
              <a:lnSpc>
                <a:spcPct val="80000"/>
              </a:lnSpc>
              <a:buFontTx/>
              <a:buAutoNum type="arabicPeriod"/>
            </a:pPr>
            <a:r>
              <a:rPr lang="en-US" sz="1600" b="1" dirty="0" smtClean="0">
                <a:solidFill>
                  <a:srgbClr val="006600"/>
                </a:solidFill>
                <a:cs typeface="Times New Roman" pitchFamily="18" charset="0"/>
              </a:rPr>
              <a:t>Design for Commercial "Afterlife".</a:t>
            </a:r>
            <a:r>
              <a:rPr lang="en-US" sz="1600" dirty="0" smtClean="0">
                <a:solidFill>
                  <a:srgbClr val="006600"/>
                </a:solidFill>
                <a:cs typeface="Times New Roman" pitchFamily="18" charset="0"/>
              </a:rPr>
              <a:t> </a:t>
            </a:r>
            <a:r>
              <a:rPr lang="en-US" sz="1600" dirty="0" smtClean="0">
                <a:solidFill>
                  <a:srgbClr val="002060"/>
                </a:solidFill>
                <a:cs typeface="Times New Roman" pitchFamily="18" charset="0"/>
              </a:rPr>
              <a:t>Products, processes, and systems should be designed for performance in a commercial "afterlife."</a:t>
            </a:r>
            <a:endParaRPr lang="en-US" sz="1600" b="1" dirty="0" smtClean="0">
              <a:solidFill>
                <a:srgbClr val="002060"/>
              </a:solidFill>
              <a:cs typeface="Times New Roman" pitchFamily="18" charset="0"/>
            </a:endParaRPr>
          </a:p>
          <a:p>
            <a:pPr marL="347663" indent="-347663" eaLnBrk="1" hangingPunct="1">
              <a:lnSpc>
                <a:spcPct val="80000"/>
              </a:lnSpc>
              <a:buFontTx/>
              <a:buAutoNum type="arabicPeriod"/>
            </a:pPr>
            <a:r>
              <a:rPr lang="en-US" sz="1600" b="1" dirty="0" smtClean="0">
                <a:solidFill>
                  <a:srgbClr val="006600"/>
                </a:solidFill>
                <a:cs typeface="Times New Roman" pitchFamily="18" charset="0"/>
              </a:rPr>
              <a:t>Renewable Rather Than Depleting.</a:t>
            </a:r>
            <a:r>
              <a:rPr lang="en-US" sz="1600" dirty="0" smtClean="0">
                <a:solidFill>
                  <a:srgbClr val="006600"/>
                </a:solidFill>
                <a:cs typeface="Times New Roman" pitchFamily="18" charset="0"/>
              </a:rPr>
              <a:t> </a:t>
            </a:r>
            <a:r>
              <a:rPr lang="en-US" sz="1600" dirty="0" smtClean="0">
                <a:solidFill>
                  <a:srgbClr val="002060"/>
                </a:solidFill>
                <a:cs typeface="Times New Roman" pitchFamily="18" charset="0"/>
              </a:rPr>
              <a:t>Material and energy inputs should be renewable rather than depleting.</a:t>
            </a:r>
          </a:p>
        </p:txBody>
      </p:sp>
      <p:sp>
        <p:nvSpPr>
          <p:cNvPr id="65541" name="Rectangle 6"/>
          <p:cNvSpPr>
            <a:spLocks noChangeArrowheads="1"/>
          </p:cNvSpPr>
          <p:nvPr/>
        </p:nvSpPr>
        <p:spPr bwMode="auto">
          <a:xfrm>
            <a:off x="533400" y="6535579"/>
            <a:ext cx="7511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US" sz="1000" dirty="0">
                <a:solidFill>
                  <a:srgbClr val="002060"/>
                </a:solidFill>
              </a:rPr>
              <a:t>* </a:t>
            </a:r>
            <a:r>
              <a:rPr lang="en-US" sz="1000" dirty="0" err="1">
                <a:solidFill>
                  <a:srgbClr val="002060"/>
                </a:solidFill>
              </a:rPr>
              <a:t>Anastas</a:t>
            </a:r>
            <a:r>
              <a:rPr lang="en-US" sz="1000" dirty="0">
                <a:solidFill>
                  <a:srgbClr val="002060"/>
                </a:solidFill>
              </a:rPr>
              <a:t>, P.T., and Zimmerman, J.B., "Design through the Twelve Principles of Green Engineering", </a:t>
            </a:r>
            <a:r>
              <a:rPr lang="en-US" sz="1000" dirty="0" err="1">
                <a:solidFill>
                  <a:srgbClr val="002060"/>
                </a:solidFill>
              </a:rPr>
              <a:t>Env</a:t>
            </a:r>
            <a:r>
              <a:rPr lang="en-US" sz="1000" dirty="0">
                <a:solidFill>
                  <a:srgbClr val="002060"/>
                </a:solidFill>
              </a:rPr>
              <a:t>. Sci. and Tech., 37, 5, 95 ? 101, 2003.</a:t>
            </a:r>
          </a:p>
        </p:txBody>
      </p:sp>
      <p:sp>
        <p:nvSpPr>
          <p:cNvPr id="6"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14</a:t>
            </a:fld>
            <a:endParaRPr lang="en-US" dirty="0">
              <a:solidFill>
                <a:schemeClr val="tx1">
                  <a:lumMod val="75000"/>
                  <a:lumOff val="25000"/>
                </a:schemeClr>
              </a:solidFill>
            </a:endParaRPr>
          </a:p>
        </p:txBody>
      </p:sp>
      <p:pic>
        <p:nvPicPr>
          <p:cNvPr id="7"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031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3" name="Group 35"/>
          <p:cNvGrpSpPr>
            <a:grpSpLocks/>
          </p:cNvGrpSpPr>
          <p:nvPr/>
        </p:nvGrpSpPr>
        <p:grpSpPr bwMode="auto">
          <a:xfrm>
            <a:off x="228600" y="990600"/>
            <a:ext cx="8763000" cy="4114800"/>
            <a:chOff x="304800" y="990600"/>
            <a:chExt cx="8763000" cy="4114800"/>
          </a:xfrm>
        </p:grpSpPr>
        <p:pic>
          <p:nvPicPr>
            <p:cNvPr id="20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4069" t="11327" r="1410" b="43823"/>
            <a:stretch>
              <a:fillRect/>
            </a:stretch>
          </p:blipFill>
          <p:spPr bwMode="auto">
            <a:xfrm>
              <a:off x="304800" y="1371600"/>
              <a:ext cx="5757021" cy="308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32947" t="50757" r="39078" b="10152"/>
            <a:stretch>
              <a:fillRect/>
            </a:stretch>
          </p:blipFill>
          <p:spPr bwMode="auto">
            <a:xfrm>
              <a:off x="4918821" y="2292400"/>
              <a:ext cx="2667000" cy="28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 descr="http://www.epa.gov/lean/environment/toolkits/chemicals/images/chem-warning-toxic.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990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Elbow Connector 9"/>
            <p:cNvCxnSpPr/>
            <p:nvPr/>
          </p:nvCxnSpPr>
          <p:spPr>
            <a:xfrm rot="5400000">
              <a:off x="7277100" y="2247900"/>
              <a:ext cx="990600" cy="1219200"/>
            </a:xfrm>
            <a:prstGeom prst="bentConnector2">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12" name="Title 1"/>
          <p:cNvSpPr txBox="1">
            <a:spLocks/>
          </p:cNvSpPr>
          <p:nvPr/>
        </p:nvSpPr>
        <p:spPr>
          <a:xfrm>
            <a:off x="914400" y="228600"/>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2060"/>
                </a:solidFill>
              </a:rPr>
              <a:t>NASA’s Materials Management Tool</a:t>
            </a:r>
            <a:endParaRPr lang="en-US" sz="4000" b="1" dirty="0">
              <a:solidFill>
                <a:srgbClr val="002060"/>
              </a:solidFill>
            </a:endParaRPr>
          </a:p>
        </p:txBody>
      </p:sp>
      <p:sp>
        <p:nvSpPr>
          <p:cNvPr id="2052" name="TextBox 5"/>
          <p:cNvSpPr txBox="1">
            <a:spLocks noChangeArrowheads="1"/>
          </p:cNvSpPr>
          <p:nvPr/>
        </p:nvSpPr>
        <p:spPr bwMode="auto">
          <a:xfrm>
            <a:off x="152400" y="4953000"/>
            <a:ext cx="8991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dirty="0" smtClean="0"/>
              <a:t>NASA’s </a:t>
            </a:r>
            <a:r>
              <a:rPr lang="en-US" sz="2000" b="1" dirty="0"/>
              <a:t>Materials Science &amp; Materials Engineering </a:t>
            </a:r>
            <a:r>
              <a:rPr lang="en-US" sz="2000" b="1" dirty="0" smtClean="0"/>
              <a:t>Portal:</a:t>
            </a:r>
            <a:endParaRPr lang="en-US" sz="2000" b="1" dirty="0"/>
          </a:p>
          <a:p>
            <a:pPr marL="342900" indent="-342900">
              <a:buFont typeface="Arial" pitchFamily="34" charset="0"/>
              <a:buChar char="•"/>
            </a:pPr>
            <a:r>
              <a:rPr lang="en-US" sz="2000" dirty="0" smtClean="0"/>
              <a:t>used </a:t>
            </a:r>
            <a:r>
              <a:rPr lang="en-US" sz="2000" dirty="0"/>
              <a:t>to locate design problems before they become product problems</a:t>
            </a:r>
            <a:r>
              <a:rPr lang="en-US" sz="2000" dirty="0" smtClean="0"/>
              <a:t>.</a:t>
            </a:r>
            <a:endParaRPr lang="en-US" sz="1000" dirty="0"/>
          </a:p>
          <a:p>
            <a:pPr marL="342900" indent="-342900">
              <a:buFont typeface="Arial" pitchFamily="34" charset="0"/>
              <a:buChar char="•"/>
            </a:pPr>
            <a:r>
              <a:rPr lang="en-US" sz="2000" dirty="0" smtClean="0"/>
              <a:t>used </a:t>
            </a:r>
            <a:r>
              <a:rPr lang="en-US" sz="2000" dirty="0"/>
              <a:t>to find the right materials and the right manufacturing processes  for the right applications and to give the right performance </a:t>
            </a:r>
            <a:r>
              <a:rPr lang="en-US" sz="2000" dirty="0" smtClean="0"/>
              <a:t>to minimize or eliminate human health and environmental impacts.  </a:t>
            </a:r>
            <a:endParaRPr lang="en-US" sz="2000" dirty="0"/>
          </a:p>
        </p:txBody>
      </p:sp>
      <p:sp>
        <p:nvSpPr>
          <p:cNvPr id="13"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15</a:t>
            </a:fld>
            <a:endParaRPr lang="en-US" dirty="0">
              <a:solidFill>
                <a:schemeClr val="tx1">
                  <a:lumMod val="75000"/>
                  <a:lumOff val="25000"/>
                </a:schemeClr>
              </a:solidFill>
            </a:endParaRPr>
          </a:p>
        </p:txBody>
      </p:sp>
      <p:pic>
        <p:nvPicPr>
          <p:cNvPr id="11"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088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28600"/>
            <a:ext cx="8229600" cy="1143000"/>
          </a:xfrm>
        </p:spPr>
        <p:txBody>
          <a:bodyPr>
            <a:noAutofit/>
          </a:bodyPr>
          <a:lstStyle/>
          <a:p>
            <a:pPr>
              <a:lnSpc>
                <a:spcPct val="90000"/>
              </a:lnSpc>
            </a:pPr>
            <a:r>
              <a:rPr lang="en-US" sz="4000" b="1" dirty="0" smtClean="0">
                <a:solidFill>
                  <a:srgbClr val="002060"/>
                </a:solidFill>
                <a:latin typeface="+mn-lt"/>
              </a:rPr>
              <a:t>Understanding and Managing Regulatory Risk</a:t>
            </a:r>
            <a:endParaRPr lang="en-US" sz="4000" b="1" dirty="0">
              <a:solidFill>
                <a:srgbClr val="002060"/>
              </a:solidFill>
              <a:latin typeface="+mn-lt"/>
            </a:endParaRPr>
          </a:p>
        </p:txBody>
      </p:sp>
      <p:sp>
        <p:nvSpPr>
          <p:cNvPr id="6" name="Content Placeholder 5"/>
          <p:cNvSpPr>
            <a:spLocks noGrp="1"/>
          </p:cNvSpPr>
          <p:nvPr>
            <p:ph idx="1"/>
          </p:nvPr>
        </p:nvSpPr>
        <p:spPr>
          <a:xfrm>
            <a:off x="457200" y="3124200"/>
            <a:ext cx="8229600" cy="2743200"/>
          </a:xfrm>
        </p:spPr>
        <p:txBody>
          <a:bodyPr>
            <a:normAutofit/>
          </a:bodyPr>
          <a:lstStyle/>
          <a:p>
            <a:pPr marL="0" indent="0">
              <a:buNone/>
            </a:pPr>
            <a:r>
              <a:rPr lang="en-US" sz="2000" b="1" dirty="0" smtClean="0">
                <a:solidFill>
                  <a:srgbClr val="002060"/>
                </a:solidFill>
                <a:latin typeface="+mn-lt"/>
              </a:rPr>
              <a:t>Supports NASA Programs and Projects by:</a:t>
            </a:r>
          </a:p>
          <a:p>
            <a:pPr>
              <a:spcBef>
                <a:spcPts val="600"/>
              </a:spcBef>
            </a:pPr>
            <a:r>
              <a:rPr lang="en-US" sz="2000" dirty="0" smtClean="0">
                <a:latin typeface="+mn-lt"/>
              </a:rPr>
              <a:t>Monitoring emerging regulatory changes</a:t>
            </a:r>
          </a:p>
          <a:p>
            <a:pPr>
              <a:spcBef>
                <a:spcPts val="600"/>
              </a:spcBef>
            </a:pPr>
            <a:r>
              <a:rPr lang="en-US" sz="2000" dirty="0" smtClean="0">
                <a:latin typeface="+mn-lt"/>
              </a:rPr>
              <a:t>Identifying and communicating potential adverse impacts </a:t>
            </a:r>
          </a:p>
          <a:p>
            <a:pPr>
              <a:spcBef>
                <a:spcPts val="600"/>
              </a:spcBef>
            </a:pPr>
            <a:r>
              <a:rPr lang="en-US" sz="2000" dirty="0" smtClean="0">
                <a:latin typeface="+mn-lt"/>
              </a:rPr>
              <a:t>Assisting in developing risk mitigation options</a:t>
            </a:r>
          </a:p>
          <a:p>
            <a:pPr>
              <a:spcBef>
                <a:spcPts val="600"/>
              </a:spcBef>
            </a:pPr>
            <a:r>
              <a:rPr lang="en-US" sz="2000" dirty="0" smtClean="0">
                <a:latin typeface="+mn-lt"/>
              </a:rPr>
              <a:t>Advocating for program concerns and facilitating negotiations with regulatory agencies</a:t>
            </a:r>
          </a:p>
          <a:p>
            <a:pPr>
              <a:spcBef>
                <a:spcPts val="600"/>
              </a:spcBef>
            </a:pPr>
            <a:r>
              <a:rPr lang="en-US" sz="2000" dirty="0" smtClean="0">
                <a:latin typeface="+mn-lt"/>
              </a:rPr>
              <a:t>Obtaining/maintaining regulatory exemptions &amp; waivers, as required</a:t>
            </a:r>
          </a:p>
        </p:txBody>
      </p:sp>
      <p:sp>
        <p:nvSpPr>
          <p:cNvPr id="7" name="TextBox 6"/>
          <p:cNvSpPr txBox="1"/>
          <p:nvPr/>
        </p:nvSpPr>
        <p:spPr>
          <a:xfrm>
            <a:off x="152400" y="6477000"/>
            <a:ext cx="8001000" cy="276999"/>
          </a:xfrm>
          <a:prstGeom prst="rect">
            <a:avLst/>
          </a:prstGeom>
          <a:noFill/>
        </p:spPr>
        <p:txBody>
          <a:bodyPr wrap="square" rtlCol="0">
            <a:spAutoFit/>
          </a:bodyPr>
          <a:lstStyle/>
          <a:p>
            <a:r>
              <a:rPr lang="en-US" sz="1200" i="1" dirty="0" smtClean="0"/>
              <a:t>*RRAC PC = NASA Principal Center for Regulatory Risk Analysis and Communication</a:t>
            </a:r>
            <a:endParaRPr lang="en-US" sz="1200" i="1" dirty="0"/>
          </a:p>
        </p:txBody>
      </p:sp>
      <p:sp>
        <p:nvSpPr>
          <p:cNvPr id="2" name="Rectangle 1"/>
          <p:cNvSpPr/>
          <p:nvPr/>
        </p:nvSpPr>
        <p:spPr>
          <a:xfrm>
            <a:off x="457200" y="1524000"/>
            <a:ext cx="8229600" cy="1323439"/>
          </a:xfrm>
          <a:prstGeom prst="rect">
            <a:avLst/>
          </a:prstGeom>
        </p:spPr>
        <p:txBody>
          <a:bodyPr wrap="square">
            <a:spAutoFit/>
          </a:bodyPr>
          <a:lstStyle/>
          <a:p>
            <a:r>
              <a:rPr lang="en-US" sz="2000" b="1" dirty="0" smtClean="0">
                <a:solidFill>
                  <a:srgbClr val="002060"/>
                </a:solidFill>
              </a:rPr>
              <a:t>Mission. </a:t>
            </a:r>
            <a:r>
              <a:rPr lang="en-US" sz="2000" dirty="0" smtClean="0"/>
              <a:t>Regulatory </a:t>
            </a:r>
            <a:r>
              <a:rPr lang="en-US" sz="2000" dirty="0"/>
              <a:t>Risk Analysis and Communication Principal Center (RRAC) </a:t>
            </a:r>
            <a:r>
              <a:rPr lang="en-US" sz="2000" dirty="0" smtClean="0"/>
              <a:t>provides </a:t>
            </a:r>
            <a:r>
              <a:rPr lang="en-US" sz="2000" dirty="0"/>
              <a:t>centralized, agency-wide leadership and management of NASA’s environmental regulatory change management process with an overarching goal to reduce mission risk and reduce life-cycle cost for all NASA efforts.</a:t>
            </a:r>
          </a:p>
        </p:txBody>
      </p:sp>
      <p:sp>
        <p:nvSpPr>
          <p:cNvPr id="8"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16</a:t>
            </a:fld>
            <a:endParaRPr lang="en-US" dirty="0">
              <a:solidFill>
                <a:schemeClr val="tx1">
                  <a:lumMod val="75000"/>
                  <a:lumOff val="25000"/>
                </a:schemeClr>
              </a:solidFill>
            </a:endParaRPr>
          </a:p>
        </p:txBody>
      </p:sp>
      <p:pic>
        <p:nvPicPr>
          <p:cNvPr id="9"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72395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229600" cy="838200"/>
          </a:xfrm>
        </p:spPr>
        <p:txBody>
          <a:bodyPr>
            <a:noAutofit/>
          </a:bodyPr>
          <a:lstStyle/>
          <a:p>
            <a:pPr>
              <a:lnSpc>
                <a:spcPct val="90000"/>
              </a:lnSpc>
            </a:pPr>
            <a:r>
              <a:rPr lang="en-US" sz="2800" b="1" dirty="0" smtClean="0">
                <a:solidFill>
                  <a:srgbClr val="002060"/>
                </a:solidFill>
              </a:rPr>
              <a:t>EU Regulation - Registration</a:t>
            </a:r>
            <a:r>
              <a:rPr lang="en-US" sz="2800" b="1" dirty="0">
                <a:solidFill>
                  <a:srgbClr val="002060"/>
                </a:solidFill>
              </a:rPr>
              <a:t>, Evaluation, </a:t>
            </a:r>
            <a:r>
              <a:rPr lang="en-US" sz="2800" b="1" dirty="0" err="1">
                <a:solidFill>
                  <a:srgbClr val="002060"/>
                </a:solidFill>
              </a:rPr>
              <a:t>Authorisation</a:t>
            </a:r>
            <a:r>
              <a:rPr lang="en-US" sz="2800" b="1" dirty="0">
                <a:solidFill>
                  <a:srgbClr val="002060"/>
                </a:solidFill>
              </a:rPr>
              <a:t>, and Restriction of </a:t>
            </a:r>
            <a:r>
              <a:rPr lang="en-US" sz="2800" b="1" dirty="0" smtClean="0">
                <a:solidFill>
                  <a:srgbClr val="002060"/>
                </a:solidFill>
              </a:rPr>
              <a:t>Chemicals (REACH)</a:t>
            </a:r>
            <a:endParaRPr lang="en-US" sz="2800" b="1"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5965213"/>
              </p:ext>
            </p:extLst>
          </p:nvPr>
        </p:nvGraphicFramePr>
        <p:xfrm>
          <a:off x="762000" y="1111468"/>
          <a:ext cx="7890790" cy="3101015"/>
        </p:xfrm>
        <a:graphic>
          <a:graphicData uri="http://schemas.openxmlformats.org/drawingml/2006/table">
            <a:tbl>
              <a:tblPr firstRow="1" bandRow="1">
                <a:tableStyleId>{5C22544A-7EE6-4342-B048-85BDC9FD1C3A}</a:tableStyleId>
              </a:tblPr>
              <a:tblGrid>
                <a:gridCol w="3573865"/>
                <a:gridCol w="4316925"/>
              </a:tblGrid>
              <a:tr h="370840">
                <a:tc>
                  <a:txBody>
                    <a:bodyPr/>
                    <a:lstStyle/>
                    <a:p>
                      <a:r>
                        <a:rPr lang="en-US" dirty="0" smtClean="0"/>
                        <a:t>Description</a:t>
                      </a:r>
                      <a:endParaRPr lang="en-US" dirty="0">
                        <a:latin typeface="Calibri" pitchFamily="34" charset="0"/>
                        <a:cs typeface="Arial" pitchFamily="34" charset="0"/>
                      </a:endParaRPr>
                    </a:p>
                  </a:txBody>
                  <a:tcPr marL="92576" marR="92576"/>
                </a:tc>
                <a:tc>
                  <a:txBody>
                    <a:bodyPr/>
                    <a:lstStyle/>
                    <a:p>
                      <a:r>
                        <a:rPr lang="en-US" dirty="0" smtClean="0"/>
                        <a:t>Potential Element/Process Impacts</a:t>
                      </a:r>
                      <a:endParaRPr lang="en-US" dirty="0">
                        <a:latin typeface="Calibri" pitchFamily="34" charset="0"/>
                        <a:cs typeface="Arial" pitchFamily="34" charset="0"/>
                      </a:endParaRPr>
                    </a:p>
                  </a:txBody>
                  <a:tcPr marL="92576" marR="92576"/>
                </a:tc>
              </a:tr>
              <a:tr h="2730175">
                <a:tc>
                  <a:txBody>
                    <a:bodyPr/>
                    <a:lstStyle/>
                    <a:p>
                      <a:pPr marL="177800" indent="-177800">
                        <a:lnSpc>
                          <a:spcPct val="80000"/>
                        </a:lnSpc>
                        <a:spcBef>
                          <a:spcPts val="600"/>
                        </a:spcBef>
                        <a:buClrTx/>
                        <a:buFontTx/>
                        <a:buChar char="•"/>
                      </a:pPr>
                      <a:r>
                        <a:rPr lang="en-US" sz="1700" dirty="0" smtClean="0"/>
                        <a:t>European Union regulation to track or control  &gt;30,000 substances</a:t>
                      </a:r>
                    </a:p>
                    <a:p>
                      <a:pPr marL="177800" indent="-177800">
                        <a:lnSpc>
                          <a:spcPct val="80000"/>
                        </a:lnSpc>
                        <a:spcBef>
                          <a:spcPts val="600"/>
                        </a:spcBef>
                        <a:buClrTx/>
                        <a:buFontTx/>
                        <a:buChar char="•"/>
                      </a:pPr>
                      <a:r>
                        <a:rPr lang="en-US" sz="1700" dirty="0" smtClean="0"/>
                        <a:t>Affects global supply chain, limiting availability of Substances of Very High Concern (SVHCs)</a:t>
                      </a:r>
                    </a:p>
                    <a:p>
                      <a:pPr marL="177800" marR="0" indent="-177800" algn="l" defTabSz="914400" rtl="0" eaLnBrk="1" fontAlgn="auto" latinLnBrk="0" hangingPunct="1">
                        <a:lnSpc>
                          <a:spcPct val="80000"/>
                        </a:lnSpc>
                        <a:spcBef>
                          <a:spcPts val="600"/>
                        </a:spcBef>
                        <a:spcAft>
                          <a:spcPts val="0"/>
                        </a:spcAft>
                        <a:buClrTx/>
                        <a:buSzTx/>
                        <a:buFontTx/>
                        <a:buChar char="•"/>
                        <a:tabLst/>
                        <a:defRPr/>
                      </a:pPr>
                      <a:r>
                        <a:rPr lang="en-US" sz="1700" dirty="0" smtClean="0"/>
                        <a:t>Substances considered for restriction &amp; possible authorization on a continuing basis</a:t>
                      </a:r>
                    </a:p>
                    <a:p>
                      <a:pPr marL="177800" marR="0" indent="-177800" algn="l" defTabSz="914400" rtl="0" eaLnBrk="1" fontAlgn="auto" latinLnBrk="0" hangingPunct="1">
                        <a:lnSpc>
                          <a:spcPct val="80000"/>
                        </a:lnSpc>
                        <a:spcBef>
                          <a:spcPts val="600"/>
                        </a:spcBef>
                        <a:spcAft>
                          <a:spcPts val="0"/>
                        </a:spcAft>
                        <a:buClrTx/>
                        <a:buSzTx/>
                        <a:buFontTx/>
                        <a:buChar char="•"/>
                        <a:tabLst/>
                        <a:defRPr/>
                      </a:pPr>
                      <a:r>
                        <a:rPr lang="en-US" sz="1700" dirty="0" smtClean="0"/>
                        <a:t>Similar actions underway in Asia</a:t>
                      </a:r>
                    </a:p>
                    <a:p>
                      <a:pPr marL="228600" indent="-228600">
                        <a:lnSpc>
                          <a:spcPct val="80000"/>
                        </a:lnSpc>
                        <a:spcBef>
                          <a:spcPct val="20000"/>
                        </a:spcBef>
                        <a:buClrTx/>
                        <a:buFontTx/>
                        <a:buChar char="•"/>
                      </a:pPr>
                      <a:endParaRPr lang="en-US" sz="1600" dirty="0" smtClean="0">
                        <a:latin typeface="Calibri" pitchFamily="34" charset="0"/>
                        <a:cs typeface="Arial" pitchFamily="34" charset="0"/>
                      </a:endParaRPr>
                    </a:p>
                  </a:txBody>
                  <a:tcPr marL="92576" marR="92576"/>
                </a:tc>
                <a:tc>
                  <a:txBody>
                    <a:bodyPr/>
                    <a:lstStyle/>
                    <a:p>
                      <a:pPr marL="177800" lvl="2" indent="-177800" algn="l" defTabSz="914400" rtl="0" eaLnBrk="1" latinLnBrk="0" hangingPunct="1">
                        <a:lnSpc>
                          <a:spcPct val="80000"/>
                        </a:lnSpc>
                        <a:spcBef>
                          <a:spcPts val="600"/>
                        </a:spcBef>
                        <a:buClrTx/>
                        <a:buFontTx/>
                        <a:buChar char="•"/>
                      </a:pPr>
                      <a:r>
                        <a:rPr lang="en-US" sz="1700" kern="1200" dirty="0" smtClean="0"/>
                        <a:t>Formulation changes could be unannounced or not assigned new stock numbers</a:t>
                      </a:r>
                    </a:p>
                    <a:p>
                      <a:pPr marL="177800" lvl="2" indent="-177800" algn="l" defTabSz="914400" rtl="0" eaLnBrk="1" latinLnBrk="0" hangingPunct="1">
                        <a:lnSpc>
                          <a:spcPct val="80000"/>
                        </a:lnSpc>
                        <a:spcBef>
                          <a:spcPts val="600"/>
                        </a:spcBef>
                        <a:buClrTx/>
                        <a:buFontTx/>
                        <a:buChar char="•"/>
                      </a:pPr>
                      <a:r>
                        <a:rPr lang="en-US" sz="1700" kern="1200" dirty="0" smtClean="0"/>
                        <a:t>Substances</a:t>
                      </a:r>
                      <a:r>
                        <a:rPr lang="en-US" sz="1700" kern="1200" baseline="0" dirty="0" smtClean="0"/>
                        <a:t> listed as </a:t>
                      </a:r>
                      <a:r>
                        <a:rPr lang="en-US" sz="1700" kern="1200" baseline="0" dirty="0" err="1" smtClean="0"/>
                        <a:t>SVHCs</a:t>
                      </a:r>
                      <a:r>
                        <a:rPr lang="en-US" sz="1700" kern="1200" baseline="0" dirty="0" smtClean="0"/>
                        <a:t> that may be restricted:</a:t>
                      </a:r>
                    </a:p>
                    <a:p>
                      <a:pPr marL="395288" lvl="3" indent="-217488" algn="l" defTabSz="914400" rtl="0" eaLnBrk="1" latinLnBrk="0" hangingPunct="1">
                        <a:lnSpc>
                          <a:spcPct val="80000"/>
                        </a:lnSpc>
                        <a:spcBef>
                          <a:spcPts val="200"/>
                        </a:spcBef>
                        <a:buClrTx/>
                        <a:buFontTx/>
                        <a:buChar char="•"/>
                      </a:pPr>
                      <a:r>
                        <a:rPr lang="en-US" sz="1700" kern="1200" baseline="0" dirty="0" smtClean="0"/>
                        <a:t>Hydrazine (propellant)</a:t>
                      </a:r>
                    </a:p>
                    <a:p>
                      <a:pPr marL="395288" marR="0" lvl="3" indent="-217488" algn="l" defTabSz="914400" rtl="0" eaLnBrk="1" fontAlgn="auto" latinLnBrk="0" hangingPunct="1">
                        <a:lnSpc>
                          <a:spcPct val="80000"/>
                        </a:lnSpc>
                        <a:spcBef>
                          <a:spcPts val="200"/>
                        </a:spcBef>
                        <a:spcAft>
                          <a:spcPts val="0"/>
                        </a:spcAft>
                        <a:buClrTx/>
                        <a:buSzTx/>
                        <a:buFontTx/>
                        <a:buChar char="•"/>
                        <a:tabLst/>
                        <a:defRPr/>
                      </a:pPr>
                      <a:r>
                        <a:rPr lang="en-US" sz="1700" kern="1200" baseline="0" dirty="0" smtClean="0"/>
                        <a:t>Trichloroethylene (LOX cleaning)</a:t>
                      </a:r>
                    </a:p>
                    <a:p>
                      <a:pPr marL="395288" lvl="3" indent="-217488" algn="l" defTabSz="914400" rtl="0" eaLnBrk="1" latinLnBrk="0" hangingPunct="1">
                        <a:lnSpc>
                          <a:spcPct val="80000"/>
                        </a:lnSpc>
                        <a:spcBef>
                          <a:spcPts val="200"/>
                        </a:spcBef>
                        <a:buClrTx/>
                        <a:buFontTx/>
                        <a:buChar char="•"/>
                      </a:pPr>
                      <a:r>
                        <a:rPr lang="en-US" sz="1700" kern="1200" baseline="0" dirty="0" smtClean="0"/>
                        <a:t>Several chromates (corrosion inhibitors)</a:t>
                      </a:r>
                    </a:p>
                    <a:p>
                      <a:pPr marL="395288" lvl="3" indent="-217488" algn="l" defTabSz="914400" rtl="0" eaLnBrk="1" latinLnBrk="0" hangingPunct="1">
                        <a:lnSpc>
                          <a:spcPct val="80000"/>
                        </a:lnSpc>
                        <a:spcBef>
                          <a:spcPts val="200"/>
                        </a:spcBef>
                        <a:buClrTx/>
                        <a:buFontTx/>
                        <a:buChar char="•"/>
                      </a:pPr>
                      <a:r>
                        <a:rPr lang="en-US" sz="1700" kern="1200" baseline="0" dirty="0" smtClean="0"/>
                        <a:t>Several phthalates (used in many </a:t>
                      </a:r>
                      <a:r>
                        <a:rPr lang="en-US" sz="1700" kern="1200" baseline="0" dirty="0" err="1" smtClean="0"/>
                        <a:t>nonmetallics</a:t>
                      </a:r>
                      <a:r>
                        <a:rPr lang="en-US" sz="1700" kern="1200" baseline="0" dirty="0" smtClean="0"/>
                        <a:t> and </a:t>
                      </a:r>
                      <a:r>
                        <a:rPr lang="en-US" sz="1700" kern="1200" baseline="0" dirty="0" err="1" smtClean="0"/>
                        <a:t>elastomers</a:t>
                      </a:r>
                      <a:r>
                        <a:rPr lang="en-US" sz="1700" kern="1200" baseline="0" dirty="0" smtClean="0"/>
                        <a:t>)</a:t>
                      </a:r>
                    </a:p>
                    <a:p>
                      <a:pPr marL="395288" lvl="3" indent="-217488" algn="l" defTabSz="914400" rtl="0" eaLnBrk="1" latinLnBrk="0" hangingPunct="1">
                        <a:lnSpc>
                          <a:spcPct val="80000"/>
                        </a:lnSpc>
                        <a:spcBef>
                          <a:spcPts val="200"/>
                        </a:spcBef>
                        <a:buClrTx/>
                        <a:buFontTx/>
                        <a:buChar char="•"/>
                      </a:pPr>
                      <a:r>
                        <a:rPr lang="en-US" sz="1700" kern="1200" baseline="0" dirty="0" smtClean="0"/>
                        <a:t>Many others…</a:t>
                      </a:r>
                    </a:p>
                    <a:p>
                      <a:pPr marL="635000" lvl="3" indent="-177800" algn="l" defTabSz="914400" rtl="0" eaLnBrk="1" latinLnBrk="0" hangingPunct="1">
                        <a:lnSpc>
                          <a:spcPct val="80000"/>
                        </a:lnSpc>
                        <a:spcBef>
                          <a:spcPts val="600"/>
                        </a:spcBef>
                        <a:buClrTx/>
                        <a:buFontTx/>
                        <a:buChar char="•"/>
                      </a:pPr>
                      <a:endParaRPr lang="en-US" sz="1700" kern="1200" dirty="0" smtClean="0"/>
                    </a:p>
                  </a:txBody>
                  <a:tcPr marL="92576" marR="92576"/>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229860571"/>
              </p:ext>
            </p:extLst>
          </p:nvPr>
        </p:nvGraphicFramePr>
        <p:xfrm>
          <a:off x="762000" y="4461129"/>
          <a:ext cx="7924800" cy="1863471"/>
        </p:xfrm>
        <a:graphic>
          <a:graphicData uri="http://schemas.openxmlformats.org/drawingml/2006/table">
            <a:tbl>
              <a:tblPr firstRow="1" bandRow="1">
                <a:tableStyleId>{5C22544A-7EE6-4342-B048-85BDC9FD1C3A}</a:tableStyleId>
              </a:tblPr>
              <a:tblGrid>
                <a:gridCol w="1037858"/>
                <a:gridCol w="2575706"/>
                <a:gridCol w="4311236"/>
              </a:tblGrid>
              <a:tr h="370840">
                <a:tc gridSpan="2">
                  <a:txBody>
                    <a:bodyPr/>
                    <a:lstStyle/>
                    <a:p>
                      <a:pPr marL="0" algn="l" defTabSz="914400" rtl="0" eaLnBrk="1" latinLnBrk="0" hangingPunct="1"/>
                      <a:r>
                        <a:rPr lang="en-US" sz="1800" kern="1200" dirty="0" smtClean="0"/>
                        <a:t>Timing</a:t>
                      </a:r>
                      <a:endParaRPr lang="en-US" sz="1800" b="1" kern="1200" dirty="0">
                        <a:solidFill>
                          <a:schemeClr val="lt1"/>
                        </a:solidFill>
                        <a:latin typeface="Calibri" pitchFamily="34" charset="0"/>
                        <a:ea typeface="+mn-ea"/>
                        <a:cs typeface="+mn-cs"/>
                      </a:endParaRPr>
                    </a:p>
                  </a:txBody>
                  <a:tcPr/>
                </a:tc>
                <a:tc hMerge="1">
                  <a:txBody>
                    <a:bodyPr/>
                    <a:lstStyle/>
                    <a:p>
                      <a:endParaRPr lang="en-US" dirty="0"/>
                    </a:p>
                  </a:txBody>
                  <a:tcPr/>
                </a:tc>
                <a:tc>
                  <a:txBody>
                    <a:bodyPr/>
                    <a:lstStyle/>
                    <a:p>
                      <a:pPr marL="0" algn="l" defTabSz="914400" rtl="0" eaLnBrk="1" latinLnBrk="0" hangingPunct="1"/>
                      <a:r>
                        <a:rPr lang="en-US" sz="1800" kern="1200" dirty="0" smtClean="0"/>
                        <a:t>Possible Mitigation Actions</a:t>
                      </a:r>
                      <a:endParaRPr lang="en-US" sz="1800" b="1" kern="1200" dirty="0">
                        <a:solidFill>
                          <a:schemeClr val="lt1"/>
                        </a:solidFill>
                        <a:latin typeface="Calibri" pitchFamily="34" charset="0"/>
                        <a:ea typeface="+mn-ea"/>
                        <a:cs typeface="+mn-cs"/>
                      </a:endParaRPr>
                    </a:p>
                  </a:txBody>
                  <a:tcPr/>
                </a:tc>
              </a:tr>
              <a:tr h="640080">
                <a:tc>
                  <a:txBody>
                    <a:bodyPr/>
                    <a:lstStyle/>
                    <a:p>
                      <a:r>
                        <a:rPr lang="en-US" sz="1700" dirty="0" smtClean="0"/>
                        <a:t>Ongoing</a:t>
                      </a:r>
                      <a:endParaRPr lang="en-US" sz="1700" b="0" dirty="0">
                        <a:latin typeface="Calibri" pitchFamily="34" charset="0"/>
                        <a:cs typeface="Arial" pitchFamily="34" charset="0"/>
                      </a:endParaRPr>
                    </a:p>
                  </a:txBody>
                  <a:tcPr anchor="ctr"/>
                </a:tc>
                <a:tc>
                  <a:txBody>
                    <a:bodyPr/>
                    <a:lstStyle/>
                    <a:p>
                      <a:r>
                        <a:rPr lang="en-US" sz="1700" dirty="0" smtClean="0"/>
                        <a:t>Process of addition and evaluation substances; additions</a:t>
                      </a:r>
                      <a:r>
                        <a:rPr lang="en-US" sz="1700" baseline="0" dirty="0" smtClean="0"/>
                        <a:t> to lists for authorization or restriction</a:t>
                      </a:r>
                      <a:endParaRPr lang="en-US" sz="1700" b="0" dirty="0">
                        <a:latin typeface="Calibri" pitchFamily="34" charset="0"/>
                        <a:cs typeface="Arial" pitchFamily="34" charset="0"/>
                      </a:endParaRPr>
                    </a:p>
                  </a:txBody>
                  <a:tcPr anchor="ctr"/>
                </a:tc>
                <a:tc>
                  <a:txBody>
                    <a:bodyPr/>
                    <a:lstStyle/>
                    <a:p>
                      <a:pPr marL="177800" indent="-177800" algn="l" defTabSz="914400" rtl="0" eaLnBrk="1" latinLnBrk="0" hangingPunct="1">
                        <a:lnSpc>
                          <a:spcPct val="80000"/>
                        </a:lnSpc>
                        <a:spcBef>
                          <a:spcPts val="600"/>
                        </a:spcBef>
                        <a:buClrTx/>
                        <a:buFontTx/>
                        <a:buChar char="•"/>
                      </a:pPr>
                      <a:r>
                        <a:rPr lang="en-US" sz="1700" kern="1200" dirty="0" smtClean="0"/>
                        <a:t>Review SVHC list periodically to be aware of specific obsolescence risks</a:t>
                      </a:r>
                    </a:p>
                    <a:p>
                      <a:pPr marL="177800" marR="0" indent="-177800" algn="l" defTabSz="914400" rtl="0" eaLnBrk="1" fontAlgn="auto" latinLnBrk="0" hangingPunct="1">
                        <a:lnSpc>
                          <a:spcPct val="80000"/>
                        </a:lnSpc>
                        <a:spcBef>
                          <a:spcPts val="600"/>
                        </a:spcBef>
                        <a:spcAft>
                          <a:spcPts val="0"/>
                        </a:spcAft>
                        <a:buClrTx/>
                        <a:buSzTx/>
                        <a:buFontTx/>
                        <a:buChar char="•"/>
                        <a:tabLst/>
                        <a:defRPr/>
                      </a:pPr>
                      <a:r>
                        <a:rPr lang="en-US" sz="1700" kern="1200" dirty="0" smtClean="0"/>
                        <a:t>Strengthen communication pathways with suppliers of critical materials</a:t>
                      </a:r>
                    </a:p>
                    <a:p>
                      <a:pPr marL="177800" indent="-177800" algn="l" defTabSz="914400" rtl="0" eaLnBrk="1" latinLnBrk="0" hangingPunct="1">
                        <a:lnSpc>
                          <a:spcPct val="80000"/>
                        </a:lnSpc>
                        <a:spcBef>
                          <a:spcPts val="600"/>
                        </a:spcBef>
                        <a:buClrTx/>
                        <a:buFontTx/>
                        <a:buChar char="•"/>
                      </a:pPr>
                      <a:r>
                        <a:rPr lang="en-US" sz="1700" kern="1200" dirty="0" smtClean="0"/>
                        <a:t>Consider fingerprinting critical materials at risk of unannounced reformulation</a:t>
                      </a:r>
                      <a:endParaRPr lang="en-US" sz="1700" kern="1200" dirty="0" smtClean="0">
                        <a:solidFill>
                          <a:schemeClr val="dk1"/>
                        </a:solidFill>
                        <a:latin typeface="Calibri" pitchFamily="34" charset="0"/>
                        <a:ea typeface="+mn-ea"/>
                        <a:cs typeface="+mn-cs"/>
                      </a:endParaRPr>
                    </a:p>
                  </a:txBody>
                  <a:tcPr/>
                </a:tc>
              </a:tr>
            </a:tbl>
          </a:graphicData>
        </a:graphic>
      </p:graphicFrame>
      <p:sp>
        <p:nvSpPr>
          <p:cNvPr id="8"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17</a:t>
            </a:fld>
            <a:endParaRPr lang="en-US" dirty="0">
              <a:solidFill>
                <a:schemeClr val="tx1">
                  <a:lumMod val="75000"/>
                  <a:lumOff val="25000"/>
                </a:schemeClr>
              </a:solidFill>
            </a:endParaRPr>
          </a:p>
        </p:txBody>
      </p:sp>
      <p:pic>
        <p:nvPicPr>
          <p:cNvPr id="6"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t="5327" b="5811"/>
          <a:stretch>
            <a:fillRect/>
          </a:stretch>
        </p:blipFill>
        <p:spPr bwMode="auto">
          <a:xfrm>
            <a:off x="7620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842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Autofit/>
          </a:bodyPr>
          <a:lstStyle/>
          <a:p>
            <a:pPr>
              <a:lnSpc>
                <a:spcPct val="90000"/>
              </a:lnSpc>
            </a:pPr>
            <a:r>
              <a:rPr lang="en-US" sz="4000" b="1" dirty="0" smtClean="0">
                <a:solidFill>
                  <a:srgbClr val="002060"/>
                </a:solidFill>
              </a:rPr>
              <a:t>Evaluating Technical Solutions to Environmentally-Driven Risks</a:t>
            </a:r>
            <a:endParaRPr lang="en-US" sz="4000" b="1" dirty="0">
              <a:solidFill>
                <a:srgbClr val="002060"/>
              </a:solidFill>
            </a:endParaRPr>
          </a:p>
        </p:txBody>
      </p:sp>
      <p:sp>
        <p:nvSpPr>
          <p:cNvPr id="7" name="Rectangle 6"/>
          <p:cNvSpPr/>
          <p:nvPr/>
        </p:nvSpPr>
        <p:spPr>
          <a:xfrm>
            <a:off x="457200" y="1335211"/>
            <a:ext cx="8229600" cy="646331"/>
          </a:xfrm>
          <a:prstGeom prst="rect">
            <a:avLst/>
          </a:prstGeom>
        </p:spPr>
        <p:txBody>
          <a:bodyPr wrap="square">
            <a:spAutoFit/>
          </a:bodyPr>
          <a:lstStyle/>
          <a:p>
            <a:pPr>
              <a:spcAft>
                <a:spcPct val="15000"/>
              </a:spcAft>
              <a:defRPr/>
            </a:pPr>
            <a:r>
              <a:rPr lang="en-US" b="1" dirty="0" smtClean="0">
                <a:solidFill>
                  <a:srgbClr val="000082"/>
                </a:solidFill>
              </a:rPr>
              <a:t>Mission. </a:t>
            </a:r>
            <a:r>
              <a:rPr lang="en-US" dirty="0" smtClean="0"/>
              <a:t>The </a:t>
            </a:r>
            <a:r>
              <a:rPr lang="en-US" dirty="0"/>
              <a:t>Technology Evaluation for Environmental Risk Mitigation (TEERM) Principal Center limits risk to NASA’s mission caused by environmental drivers.</a:t>
            </a:r>
          </a:p>
        </p:txBody>
      </p:sp>
      <p:sp>
        <p:nvSpPr>
          <p:cNvPr id="8" name="Rectangle 7"/>
          <p:cNvSpPr/>
          <p:nvPr/>
        </p:nvSpPr>
        <p:spPr>
          <a:xfrm>
            <a:off x="457200" y="2097211"/>
            <a:ext cx="8229600" cy="646331"/>
          </a:xfrm>
          <a:prstGeom prst="rect">
            <a:avLst/>
          </a:prstGeom>
        </p:spPr>
        <p:txBody>
          <a:bodyPr wrap="square">
            <a:spAutoFit/>
          </a:bodyPr>
          <a:lstStyle/>
          <a:p>
            <a:r>
              <a:rPr lang="en-US" b="1" dirty="0" smtClean="0">
                <a:solidFill>
                  <a:srgbClr val="002060"/>
                </a:solidFill>
              </a:rPr>
              <a:t>Method.</a:t>
            </a:r>
            <a:r>
              <a:rPr lang="en-US" b="1" dirty="0" smtClean="0">
                <a:solidFill>
                  <a:srgbClr val="000082"/>
                </a:solidFill>
              </a:rPr>
              <a:t> </a:t>
            </a:r>
            <a:r>
              <a:rPr lang="en-US" dirty="0" smtClean="0"/>
              <a:t>Projects and </a:t>
            </a:r>
            <a:r>
              <a:rPr lang="en-US" dirty="0"/>
              <a:t>activities are designed to evaluate, in an unbiased fashion, technological solutions to environmentally-driven risks impacting NASA customers. </a:t>
            </a:r>
          </a:p>
        </p:txBody>
      </p:sp>
      <p:sp>
        <p:nvSpPr>
          <p:cNvPr id="9" name="Rectangle 8"/>
          <p:cNvSpPr/>
          <p:nvPr/>
        </p:nvSpPr>
        <p:spPr>
          <a:xfrm>
            <a:off x="457200" y="2819742"/>
            <a:ext cx="8229600" cy="1754326"/>
          </a:xfrm>
          <a:prstGeom prst="rect">
            <a:avLst/>
          </a:prstGeom>
        </p:spPr>
        <p:txBody>
          <a:bodyPr wrap="square">
            <a:spAutoFit/>
          </a:bodyPr>
          <a:lstStyle/>
          <a:p>
            <a:r>
              <a:rPr lang="en-US" b="1" dirty="0" smtClean="0">
                <a:solidFill>
                  <a:srgbClr val="002060"/>
                </a:solidFill>
              </a:rPr>
              <a:t>Focus Areas</a:t>
            </a:r>
          </a:p>
          <a:p>
            <a:pPr marL="285750" indent="-285750">
              <a:buFont typeface="Arial" pitchFamily="34" charset="0"/>
              <a:buChar char="•"/>
            </a:pPr>
            <a:r>
              <a:rPr lang="en-US" dirty="0" smtClean="0"/>
              <a:t>Materials </a:t>
            </a:r>
            <a:r>
              <a:rPr lang="en-US" dirty="0"/>
              <a:t>Management and Substitution</a:t>
            </a:r>
          </a:p>
          <a:p>
            <a:pPr marL="285750" indent="-285750">
              <a:buFont typeface="Arial" pitchFamily="34" charset="0"/>
              <a:buChar char="•"/>
            </a:pPr>
            <a:r>
              <a:rPr lang="en-US" dirty="0"/>
              <a:t>Recycling and Pollution Control Strategies</a:t>
            </a:r>
          </a:p>
          <a:p>
            <a:pPr marL="285750" indent="-285750">
              <a:buFont typeface="Arial" pitchFamily="34" charset="0"/>
              <a:buChar char="•"/>
            </a:pPr>
            <a:r>
              <a:rPr lang="en-US" dirty="0"/>
              <a:t>Remediation and Cleanup</a:t>
            </a:r>
          </a:p>
          <a:p>
            <a:pPr marL="285750" indent="-285750">
              <a:buFont typeface="Arial" pitchFamily="34" charset="0"/>
              <a:buChar char="•"/>
            </a:pPr>
            <a:r>
              <a:rPr lang="en-US" dirty="0"/>
              <a:t>Renewable and Alternative Energy</a:t>
            </a:r>
          </a:p>
          <a:p>
            <a:pPr marL="285750" indent="-285750">
              <a:buFont typeface="Arial" pitchFamily="34" charset="0"/>
              <a:buChar char="•"/>
            </a:pPr>
            <a:r>
              <a:rPr lang="en-US" dirty="0" smtClean="0"/>
              <a:t>Adaptive </a:t>
            </a:r>
            <a:r>
              <a:rPr lang="en-US" dirty="0"/>
              <a:t>Response to Climate </a:t>
            </a:r>
            <a:r>
              <a:rPr lang="en-US" dirty="0" smtClean="0"/>
              <a:t>Change</a:t>
            </a:r>
            <a:endParaRPr lang="en-US" dirty="0"/>
          </a:p>
        </p:txBody>
      </p:sp>
      <p:sp>
        <p:nvSpPr>
          <p:cNvPr id="10" name="Rectangle 9"/>
          <p:cNvSpPr/>
          <p:nvPr/>
        </p:nvSpPr>
        <p:spPr>
          <a:xfrm>
            <a:off x="457200" y="4650268"/>
            <a:ext cx="8229600" cy="1477328"/>
          </a:xfrm>
          <a:prstGeom prst="rect">
            <a:avLst/>
          </a:prstGeom>
        </p:spPr>
        <p:txBody>
          <a:bodyPr wrap="square">
            <a:spAutoFit/>
          </a:bodyPr>
          <a:lstStyle/>
          <a:p>
            <a:r>
              <a:rPr lang="en-US" b="1" dirty="0" smtClean="0">
                <a:solidFill>
                  <a:srgbClr val="002060"/>
                </a:solidFill>
              </a:rPr>
              <a:t>Typical Projects</a:t>
            </a:r>
          </a:p>
          <a:p>
            <a:pPr marL="285750" indent="-285750">
              <a:buFont typeface="Arial" pitchFamily="34" charset="0"/>
              <a:buChar char="•"/>
            </a:pPr>
            <a:r>
              <a:rPr lang="en-US" dirty="0" smtClean="0"/>
              <a:t>evaluate </a:t>
            </a:r>
            <a:r>
              <a:rPr lang="en-US" dirty="0"/>
              <a:t>hexavalent chromium-free coatings </a:t>
            </a:r>
          </a:p>
          <a:p>
            <a:pPr marL="285750" indent="-285750">
              <a:buFont typeface="Arial" pitchFamily="34" charset="0"/>
              <a:buChar char="•"/>
            </a:pPr>
            <a:r>
              <a:rPr lang="en-US" dirty="0"/>
              <a:t>evaluate lead-free solder alloys in electronics</a:t>
            </a:r>
          </a:p>
          <a:p>
            <a:pPr marL="285750" indent="-285750">
              <a:buFont typeface="Arial" pitchFamily="34" charset="0"/>
              <a:buChar char="•"/>
            </a:pPr>
            <a:r>
              <a:rPr lang="en-US" dirty="0"/>
              <a:t>evaluate zinc-free coatings on various surfaces of live launch pads </a:t>
            </a:r>
          </a:p>
          <a:p>
            <a:pPr marL="285750" indent="-285750">
              <a:buFont typeface="Arial" pitchFamily="34" charset="0"/>
              <a:buChar char="•"/>
            </a:pPr>
            <a:r>
              <a:rPr lang="en-US" dirty="0"/>
              <a:t>evaluate </a:t>
            </a:r>
            <a:r>
              <a:rPr lang="en-US" dirty="0" err="1"/>
              <a:t>isocyanate</a:t>
            </a:r>
            <a:r>
              <a:rPr lang="en-US" dirty="0"/>
              <a:t>-free , low-VOC coatings</a:t>
            </a:r>
          </a:p>
        </p:txBody>
      </p:sp>
      <p:sp>
        <p:nvSpPr>
          <p:cNvPr id="12"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18</a:t>
            </a:fld>
            <a:endParaRPr lang="en-US" dirty="0">
              <a:solidFill>
                <a:schemeClr val="tx1">
                  <a:lumMod val="75000"/>
                  <a:lumOff val="25000"/>
                </a:schemeClr>
              </a:solidFill>
            </a:endParaRPr>
          </a:p>
        </p:txBody>
      </p:sp>
      <p:pic>
        <p:nvPicPr>
          <p:cNvPr id="13"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338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239000" cy="1143000"/>
          </a:xfrm>
        </p:spPr>
        <p:txBody>
          <a:bodyPr>
            <a:normAutofit fontScale="90000"/>
          </a:bodyPr>
          <a:lstStyle/>
          <a:p>
            <a:pPr>
              <a:lnSpc>
                <a:spcPct val="90000"/>
              </a:lnSpc>
            </a:pPr>
            <a:r>
              <a:rPr lang="en-US" sz="4000" b="1" dirty="0" smtClean="0">
                <a:solidFill>
                  <a:srgbClr val="002060"/>
                </a:solidFill>
              </a:rPr>
              <a:t>Benefits of Embracing Green Engineering</a:t>
            </a:r>
            <a:endParaRPr lang="en-US" sz="4000" b="1" dirty="0">
              <a:solidFill>
                <a:srgbClr val="002060"/>
              </a:solidFill>
            </a:endParaRPr>
          </a:p>
        </p:txBody>
      </p:sp>
      <p:sp>
        <p:nvSpPr>
          <p:cNvPr id="4" name="Rectangle 3"/>
          <p:cNvSpPr/>
          <p:nvPr/>
        </p:nvSpPr>
        <p:spPr>
          <a:xfrm>
            <a:off x="609601" y="1676400"/>
            <a:ext cx="7924800" cy="3970318"/>
          </a:xfrm>
          <a:prstGeom prst="rect">
            <a:avLst/>
          </a:prstGeom>
        </p:spPr>
        <p:txBody>
          <a:bodyPr wrap="square">
            <a:spAutoFit/>
          </a:bodyPr>
          <a:lstStyle/>
          <a:p>
            <a:pPr marL="285750" indent="-285750">
              <a:buFont typeface="Arial" pitchFamily="34" charset="0"/>
              <a:buChar char="•"/>
            </a:pPr>
            <a:r>
              <a:rPr lang="en-US" sz="2800" b="1" dirty="0"/>
              <a:t>Reduced health risk for NASA employees and </a:t>
            </a:r>
            <a:r>
              <a:rPr lang="en-US" sz="2800" b="1" dirty="0" smtClean="0"/>
              <a:t>contractors</a:t>
            </a:r>
          </a:p>
          <a:p>
            <a:pPr marL="285750" indent="-285750">
              <a:buFont typeface="Arial" pitchFamily="34" charset="0"/>
              <a:buChar char="•"/>
            </a:pPr>
            <a:r>
              <a:rPr lang="en-US" sz="2800" b="1" dirty="0"/>
              <a:t>Less risk for operations and </a:t>
            </a:r>
            <a:r>
              <a:rPr lang="en-US" sz="2800" b="1" dirty="0" smtClean="0"/>
              <a:t>maintenance</a:t>
            </a:r>
          </a:p>
          <a:p>
            <a:pPr marL="285750" indent="-285750">
              <a:buFont typeface="Arial" pitchFamily="34" charset="0"/>
              <a:buChar char="•"/>
            </a:pPr>
            <a:r>
              <a:rPr lang="en-US" sz="2800" b="1" dirty="0" smtClean="0"/>
              <a:t>Reduced life cycle costs</a:t>
            </a:r>
          </a:p>
          <a:p>
            <a:pPr marL="285750" indent="-285750">
              <a:buFont typeface="Arial" pitchFamily="34" charset="0"/>
              <a:buChar char="•"/>
            </a:pPr>
            <a:r>
              <a:rPr lang="en-US" sz="2800" b="1" dirty="0" smtClean="0"/>
              <a:t>More robust systems</a:t>
            </a:r>
          </a:p>
          <a:p>
            <a:pPr marL="285750" indent="-285750">
              <a:buFont typeface="Arial" pitchFamily="34" charset="0"/>
              <a:buChar char="•"/>
            </a:pPr>
            <a:r>
              <a:rPr lang="en-US" sz="2800" b="1" dirty="0" smtClean="0"/>
              <a:t>Increased public buy-in for NASA mission</a:t>
            </a:r>
          </a:p>
          <a:p>
            <a:pPr marL="285750" indent="-285750">
              <a:buFont typeface="Arial" pitchFamily="34" charset="0"/>
              <a:buChar char="•"/>
            </a:pPr>
            <a:r>
              <a:rPr lang="en-US" sz="2800" b="1" dirty="0" smtClean="0"/>
              <a:t>Incentive for new employee recruitment</a:t>
            </a:r>
          </a:p>
          <a:p>
            <a:pPr marL="285750" indent="-285750">
              <a:buFont typeface="Arial" pitchFamily="34" charset="0"/>
              <a:buChar char="•"/>
            </a:pPr>
            <a:r>
              <a:rPr lang="en-US" sz="2800" b="1" dirty="0" smtClean="0"/>
              <a:t>Opportunities for innovation and greater creativity</a:t>
            </a:r>
          </a:p>
        </p:txBody>
      </p:sp>
      <p:sp>
        <p:nvSpPr>
          <p:cNvPr id="7"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19</a:t>
            </a:fld>
            <a:endParaRPr lang="en-US" dirty="0">
              <a:solidFill>
                <a:schemeClr val="tx1">
                  <a:lumMod val="75000"/>
                  <a:lumOff val="25000"/>
                </a:schemeClr>
              </a:solidFill>
            </a:endParaRPr>
          </a:p>
        </p:txBody>
      </p:sp>
      <p:pic>
        <p:nvPicPr>
          <p:cNvPr id="8"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649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85800" y="4737834"/>
            <a:ext cx="7848600" cy="1967766"/>
          </a:xfrm>
          <a:prstGeom prst="rect">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9600" y="3388637"/>
            <a:ext cx="8077200" cy="1323439"/>
          </a:xfrm>
          <a:prstGeom prst="rect">
            <a:avLst/>
          </a:prstGeom>
        </p:spPr>
        <p:txBody>
          <a:bodyPr wrap="square">
            <a:spAutoFit/>
          </a:bodyPr>
          <a:lstStyle/>
          <a:p>
            <a:r>
              <a:rPr lang="en-US" sz="2000" dirty="0" smtClean="0"/>
              <a:t>Green engineering is the design of materials, processes, systems, and devices with the objective of minimizing overall environmental impact over the entire life cycle while also meeting required performance, economic, and societal constraints.</a:t>
            </a:r>
            <a:endParaRPr lang="en-US" sz="2000" dirty="0"/>
          </a:p>
        </p:txBody>
      </p:sp>
      <p:sp>
        <p:nvSpPr>
          <p:cNvPr id="2" name="Title 1"/>
          <p:cNvSpPr>
            <a:spLocks noGrp="1"/>
          </p:cNvSpPr>
          <p:nvPr>
            <p:ph type="title"/>
          </p:nvPr>
        </p:nvSpPr>
        <p:spPr>
          <a:xfrm>
            <a:off x="1143000" y="152400"/>
            <a:ext cx="7239000" cy="1143000"/>
          </a:xfrm>
        </p:spPr>
        <p:txBody>
          <a:bodyPr>
            <a:normAutofit fontScale="90000"/>
          </a:bodyPr>
          <a:lstStyle/>
          <a:p>
            <a:pPr>
              <a:lnSpc>
                <a:spcPct val="90000"/>
              </a:lnSpc>
            </a:pPr>
            <a:r>
              <a:rPr lang="en-US" b="1" dirty="0" smtClean="0">
                <a:solidFill>
                  <a:srgbClr val="002060"/>
                </a:solidFill>
              </a:rPr>
              <a:t>Sustainability and Green Engineering</a:t>
            </a:r>
            <a:endParaRPr lang="en-US" b="1" dirty="0">
              <a:solidFill>
                <a:srgbClr val="002060"/>
              </a:solidFill>
            </a:endParaRPr>
          </a:p>
        </p:txBody>
      </p:sp>
      <p:sp>
        <p:nvSpPr>
          <p:cNvPr id="3" name="Rectangle 2"/>
          <p:cNvSpPr/>
          <p:nvPr/>
        </p:nvSpPr>
        <p:spPr>
          <a:xfrm>
            <a:off x="609600" y="1570672"/>
            <a:ext cx="8229600" cy="1323439"/>
          </a:xfrm>
          <a:prstGeom prst="rect">
            <a:avLst/>
          </a:prstGeom>
        </p:spPr>
        <p:txBody>
          <a:bodyPr wrap="square">
            <a:spAutoFit/>
          </a:bodyPr>
          <a:lstStyle/>
          <a:p>
            <a:r>
              <a:rPr lang="en-US" sz="2000" dirty="0" smtClean="0"/>
              <a:t>NASA's sustainability policy is to execute NASA’s mission without compromising our planet’s resources so that future generations can meet their needs. Sustainability involves taking action now to enable a future where the environment and living conditions are protected and enhanced.</a:t>
            </a:r>
            <a:endParaRPr lang="en-US" sz="2000" dirty="0"/>
          </a:p>
        </p:txBody>
      </p:sp>
      <p:sp>
        <p:nvSpPr>
          <p:cNvPr id="4" name="Rectangle 3"/>
          <p:cNvSpPr/>
          <p:nvPr/>
        </p:nvSpPr>
        <p:spPr>
          <a:xfrm>
            <a:off x="609600" y="1219200"/>
            <a:ext cx="1618776" cy="400110"/>
          </a:xfrm>
          <a:prstGeom prst="rect">
            <a:avLst/>
          </a:prstGeom>
        </p:spPr>
        <p:txBody>
          <a:bodyPr wrap="none">
            <a:spAutoFit/>
          </a:bodyPr>
          <a:lstStyle/>
          <a:p>
            <a:r>
              <a:rPr lang="en-US" sz="2000" b="1" dirty="0" smtClean="0"/>
              <a:t>Sustainability</a:t>
            </a:r>
            <a:endParaRPr lang="en-US" sz="2000" b="1" dirty="0"/>
          </a:p>
        </p:txBody>
      </p:sp>
      <p:sp>
        <p:nvSpPr>
          <p:cNvPr id="6" name="Rectangle 5"/>
          <p:cNvSpPr/>
          <p:nvPr/>
        </p:nvSpPr>
        <p:spPr>
          <a:xfrm>
            <a:off x="609600" y="3048000"/>
            <a:ext cx="2207977" cy="400110"/>
          </a:xfrm>
          <a:prstGeom prst="rect">
            <a:avLst/>
          </a:prstGeom>
        </p:spPr>
        <p:txBody>
          <a:bodyPr wrap="none">
            <a:spAutoFit/>
          </a:bodyPr>
          <a:lstStyle/>
          <a:p>
            <a:r>
              <a:rPr lang="en-US" sz="2000" b="1" dirty="0" smtClean="0"/>
              <a:t>Green Engineering </a:t>
            </a:r>
            <a:endParaRPr lang="en-US" sz="2000" b="1" dirty="0"/>
          </a:p>
        </p:txBody>
      </p:sp>
      <p:sp>
        <p:nvSpPr>
          <p:cNvPr id="7" name="Rectangle 6"/>
          <p:cNvSpPr/>
          <p:nvPr/>
        </p:nvSpPr>
        <p:spPr>
          <a:xfrm>
            <a:off x="1524000" y="5105400"/>
            <a:ext cx="2693110" cy="400110"/>
          </a:xfrm>
          <a:prstGeom prst="rect">
            <a:avLst/>
          </a:prstGeom>
        </p:spPr>
        <p:txBody>
          <a:bodyPr wrap="none">
            <a:spAutoFit/>
          </a:bodyPr>
          <a:lstStyle/>
          <a:p>
            <a:r>
              <a:rPr lang="en-US" sz="2000" b="1" dirty="0"/>
              <a:t>D</a:t>
            </a:r>
            <a:r>
              <a:rPr lang="en-US" sz="2000" b="1" dirty="0" smtClean="0"/>
              <a:t>esign for Environment</a:t>
            </a:r>
            <a:endParaRPr lang="en-US" sz="2000" b="1" dirty="0"/>
          </a:p>
        </p:txBody>
      </p:sp>
      <p:sp>
        <p:nvSpPr>
          <p:cNvPr id="10" name="Rectangle 9"/>
          <p:cNvSpPr/>
          <p:nvPr/>
        </p:nvSpPr>
        <p:spPr>
          <a:xfrm>
            <a:off x="5051491" y="5105400"/>
            <a:ext cx="2262479" cy="400110"/>
          </a:xfrm>
          <a:prstGeom prst="rect">
            <a:avLst/>
          </a:prstGeom>
        </p:spPr>
        <p:txBody>
          <a:bodyPr wrap="none">
            <a:spAutoFit/>
          </a:bodyPr>
          <a:lstStyle/>
          <a:p>
            <a:r>
              <a:rPr lang="en-US" sz="2000" b="1" dirty="0"/>
              <a:t>L</a:t>
            </a:r>
            <a:r>
              <a:rPr lang="en-US" sz="2000" b="1" dirty="0" smtClean="0"/>
              <a:t>ife </a:t>
            </a:r>
            <a:r>
              <a:rPr lang="en-US" sz="2000" b="1" dirty="0"/>
              <a:t>C</a:t>
            </a:r>
            <a:r>
              <a:rPr lang="en-US" sz="2000" b="1" dirty="0" smtClean="0"/>
              <a:t>ycle </a:t>
            </a:r>
            <a:r>
              <a:rPr lang="en-US" sz="2000" b="1" dirty="0"/>
              <a:t>A</a:t>
            </a:r>
            <a:r>
              <a:rPr lang="en-US" sz="2000" b="1" dirty="0" smtClean="0"/>
              <a:t>pproach</a:t>
            </a:r>
            <a:endParaRPr lang="en-US" sz="2000" b="1" dirty="0"/>
          </a:p>
        </p:txBody>
      </p:sp>
      <p:sp>
        <p:nvSpPr>
          <p:cNvPr id="8" name="Rectangle 7"/>
          <p:cNvSpPr/>
          <p:nvPr/>
        </p:nvSpPr>
        <p:spPr>
          <a:xfrm>
            <a:off x="1524000" y="5410200"/>
            <a:ext cx="1969001" cy="400110"/>
          </a:xfrm>
          <a:prstGeom prst="rect">
            <a:avLst/>
          </a:prstGeom>
        </p:spPr>
        <p:txBody>
          <a:bodyPr wrap="none">
            <a:spAutoFit/>
          </a:bodyPr>
          <a:lstStyle/>
          <a:p>
            <a:r>
              <a:rPr lang="en-US" sz="2000" b="1" dirty="0"/>
              <a:t>G</a:t>
            </a:r>
            <a:r>
              <a:rPr lang="en-US" sz="2000" b="1" dirty="0" smtClean="0"/>
              <a:t>reen </a:t>
            </a:r>
            <a:r>
              <a:rPr lang="en-US" sz="2000" b="1" dirty="0"/>
              <a:t>C</a:t>
            </a:r>
            <a:r>
              <a:rPr lang="en-US" sz="2000" b="1" dirty="0" smtClean="0"/>
              <a:t>hemistry</a:t>
            </a:r>
            <a:endParaRPr lang="en-US" sz="2000" b="1" dirty="0"/>
          </a:p>
        </p:txBody>
      </p:sp>
      <p:sp>
        <p:nvSpPr>
          <p:cNvPr id="11" name="Rectangle 10"/>
          <p:cNvSpPr/>
          <p:nvPr/>
        </p:nvSpPr>
        <p:spPr>
          <a:xfrm>
            <a:off x="5051491" y="5410200"/>
            <a:ext cx="1243033" cy="400110"/>
          </a:xfrm>
          <a:prstGeom prst="rect">
            <a:avLst/>
          </a:prstGeom>
        </p:spPr>
        <p:txBody>
          <a:bodyPr wrap="none">
            <a:spAutoFit/>
          </a:bodyPr>
          <a:lstStyle/>
          <a:p>
            <a:r>
              <a:rPr lang="en-US" sz="2000" b="1" dirty="0" err="1"/>
              <a:t>E</a:t>
            </a:r>
            <a:r>
              <a:rPr lang="en-US" sz="2000" b="1" dirty="0" err="1" smtClean="0"/>
              <a:t>codesign</a:t>
            </a:r>
            <a:endParaRPr lang="en-US" sz="2000" b="1" dirty="0"/>
          </a:p>
        </p:txBody>
      </p:sp>
      <p:sp>
        <p:nvSpPr>
          <p:cNvPr id="9" name="Rectangle 8"/>
          <p:cNvSpPr/>
          <p:nvPr/>
        </p:nvSpPr>
        <p:spPr>
          <a:xfrm>
            <a:off x="1524000" y="5728953"/>
            <a:ext cx="2655535" cy="400110"/>
          </a:xfrm>
          <a:prstGeom prst="rect">
            <a:avLst/>
          </a:prstGeom>
        </p:spPr>
        <p:txBody>
          <a:bodyPr wrap="none">
            <a:spAutoFit/>
          </a:bodyPr>
          <a:lstStyle/>
          <a:p>
            <a:r>
              <a:rPr lang="en-US" sz="2000" b="1" dirty="0" smtClean="0"/>
              <a:t>Cradle to Cradle Design</a:t>
            </a:r>
            <a:endParaRPr lang="en-US" sz="2000" b="1" dirty="0"/>
          </a:p>
        </p:txBody>
      </p:sp>
      <p:sp>
        <p:nvSpPr>
          <p:cNvPr id="12" name="Rectangle 11"/>
          <p:cNvSpPr/>
          <p:nvPr/>
        </p:nvSpPr>
        <p:spPr>
          <a:xfrm>
            <a:off x="5051491" y="5728953"/>
            <a:ext cx="2187843" cy="400110"/>
          </a:xfrm>
          <a:prstGeom prst="rect">
            <a:avLst/>
          </a:prstGeom>
        </p:spPr>
        <p:txBody>
          <a:bodyPr wrap="none">
            <a:spAutoFit/>
          </a:bodyPr>
          <a:lstStyle/>
          <a:p>
            <a:r>
              <a:rPr lang="en-US" sz="2000" b="1" dirty="0"/>
              <a:t>S</a:t>
            </a:r>
            <a:r>
              <a:rPr lang="en-US" sz="2000" b="1" dirty="0" smtClean="0"/>
              <a:t>ustainable </a:t>
            </a:r>
            <a:r>
              <a:rPr lang="en-US" sz="2000" b="1" dirty="0"/>
              <a:t>D</a:t>
            </a:r>
            <a:r>
              <a:rPr lang="en-US" sz="2000" b="1" dirty="0" smtClean="0"/>
              <a:t>esign</a:t>
            </a:r>
            <a:endParaRPr lang="en-US" sz="2000" b="1" dirty="0"/>
          </a:p>
        </p:txBody>
      </p:sp>
      <p:sp>
        <p:nvSpPr>
          <p:cNvPr id="18" name="TextBox 17"/>
          <p:cNvSpPr txBox="1"/>
          <p:nvPr/>
        </p:nvSpPr>
        <p:spPr>
          <a:xfrm>
            <a:off x="762000" y="6153090"/>
            <a:ext cx="7696200" cy="400110"/>
          </a:xfrm>
          <a:prstGeom prst="rect">
            <a:avLst/>
          </a:prstGeom>
          <a:noFill/>
        </p:spPr>
        <p:txBody>
          <a:bodyPr wrap="square" rtlCol="0">
            <a:spAutoFit/>
          </a:bodyPr>
          <a:lstStyle/>
          <a:p>
            <a:r>
              <a:rPr lang="en-US" sz="2000" b="1" dirty="0" smtClean="0">
                <a:solidFill>
                  <a:srgbClr val="006600"/>
                </a:solidFill>
              </a:rPr>
              <a:t>Common theme – environment is considered within the design process</a:t>
            </a:r>
            <a:endParaRPr lang="en-US" sz="2000" b="1" dirty="0">
              <a:solidFill>
                <a:srgbClr val="006600"/>
              </a:solidFill>
            </a:endParaRPr>
          </a:p>
        </p:txBody>
      </p:sp>
      <p:sp>
        <p:nvSpPr>
          <p:cNvPr id="16" name="TextBox 15"/>
          <p:cNvSpPr txBox="1"/>
          <p:nvPr/>
        </p:nvSpPr>
        <p:spPr>
          <a:xfrm>
            <a:off x="762000" y="4781490"/>
            <a:ext cx="4648200" cy="400110"/>
          </a:xfrm>
          <a:prstGeom prst="rect">
            <a:avLst/>
          </a:prstGeom>
          <a:noFill/>
        </p:spPr>
        <p:txBody>
          <a:bodyPr wrap="square" rtlCol="0">
            <a:spAutoFit/>
          </a:bodyPr>
          <a:lstStyle/>
          <a:p>
            <a:r>
              <a:rPr lang="en-US" sz="2000" b="1" dirty="0" smtClean="0"/>
              <a:t>Other Terms</a:t>
            </a:r>
            <a:endParaRPr lang="en-US" sz="2000" b="1" dirty="0"/>
          </a:p>
        </p:txBody>
      </p:sp>
      <p:sp>
        <p:nvSpPr>
          <p:cNvPr id="20"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2</a:t>
            </a:fld>
            <a:endParaRPr lang="en-US" dirty="0">
              <a:solidFill>
                <a:schemeClr val="tx1">
                  <a:lumMod val="75000"/>
                  <a:lumOff val="25000"/>
                </a:schemeClr>
              </a:solidFill>
            </a:endParaRPr>
          </a:p>
        </p:txBody>
      </p:sp>
      <p:pic>
        <p:nvPicPr>
          <p:cNvPr id="19"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520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grin.hq.nasa.gov/IMAGES/SMALL/GPN-2001-000009.jpg"/>
          <p:cNvPicPr>
            <a:picLocks noChangeAspect="1" noChangeArrowheads="1"/>
          </p:cNvPicPr>
          <p:nvPr/>
        </p:nvPicPr>
        <p:blipFill>
          <a:blip r:embed="rId3" cstate="print"/>
          <a:srcRect/>
          <a:stretch>
            <a:fillRect/>
          </a:stretch>
        </p:blipFill>
        <p:spPr bwMode="auto">
          <a:xfrm>
            <a:off x="38" y="-381703"/>
            <a:ext cx="9143962" cy="7315903"/>
          </a:xfrm>
          <a:prstGeom prst="rect">
            <a:avLst/>
          </a:prstGeom>
          <a:noFill/>
          <a:ln w="9525">
            <a:noFill/>
            <a:miter lim="800000"/>
            <a:headEnd/>
            <a:tailEnd/>
          </a:ln>
        </p:spPr>
      </p:pic>
      <p:sp>
        <p:nvSpPr>
          <p:cNvPr id="2" name="TextBox 1"/>
          <p:cNvSpPr txBox="1"/>
          <p:nvPr/>
        </p:nvSpPr>
        <p:spPr>
          <a:xfrm>
            <a:off x="838200" y="4953000"/>
            <a:ext cx="5791200" cy="1569660"/>
          </a:xfrm>
          <a:prstGeom prst="rect">
            <a:avLst/>
          </a:prstGeom>
          <a:noFill/>
        </p:spPr>
        <p:txBody>
          <a:bodyPr wrap="square" rtlCol="0">
            <a:spAutoFit/>
          </a:bodyPr>
          <a:lstStyle/>
          <a:p>
            <a:r>
              <a:rPr lang="en-US" sz="3200" b="1" dirty="0" smtClean="0"/>
              <a:t>Ted Biess</a:t>
            </a:r>
          </a:p>
          <a:p>
            <a:r>
              <a:rPr lang="en-US" sz="3200" b="1" dirty="0" smtClean="0"/>
              <a:t>Theodore.Biess-1@nasa.gov</a:t>
            </a:r>
          </a:p>
          <a:p>
            <a:r>
              <a:rPr lang="en-US" sz="3200" b="1" dirty="0" smtClean="0"/>
              <a:t>(202) 358-2272</a:t>
            </a:r>
            <a:endParaRPr lang="en-US" sz="3200" b="1" dirty="0"/>
          </a:p>
        </p:txBody>
      </p:sp>
    </p:spTree>
    <p:extLst>
      <p:ext uri="{BB962C8B-B14F-4D97-AF65-F5344CB8AC3E}">
        <p14:creationId xmlns:p14="http://schemas.microsoft.com/office/powerpoint/2010/main" val="4201007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BACKUP</a:t>
            </a:r>
            <a:endParaRPr lang="en-US" b="1" dirty="0"/>
          </a:p>
        </p:txBody>
      </p:sp>
    </p:spTree>
    <p:extLst>
      <p:ext uri="{BB962C8B-B14F-4D97-AF65-F5344CB8AC3E}">
        <p14:creationId xmlns:p14="http://schemas.microsoft.com/office/powerpoint/2010/main" val="820993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smtClean="0">
                <a:solidFill>
                  <a:srgbClr val="002060"/>
                </a:solidFill>
              </a:rPr>
              <a:t>NASA Mission</a:t>
            </a:r>
            <a:endParaRPr lang="en-US" sz="4000" b="1" dirty="0">
              <a:solidFill>
                <a:srgbClr val="002060"/>
              </a:solidFill>
            </a:endParaRPr>
          </a:p>
        </p:txBody>
      </p:sp>
      <p:sp>
        <p:nvSpPr>
          <p:cNvPr id="3" name="Rectangle 2"/>
          <p:cNvSpPr/>
          <p:nvPr/>
        </p:nvSpPr>
        <p:spPr>
          <a:xfrm>
            <a:off x="609600" y="2667000"/>
            <a:ext cx="8229600" cy="369332"/>
          </a:xfrm>
          <a:prstGeom prst="rect">
            <a:avLst/>
          </a:prstGeom>
        </p:spPr>
        <p:txBody>
          <a:bodyPr wrap="square">
            <a:spAutoFit/>
          </a:bodyPr>
          <a:lstStyle/>
          <a:p>
            <a:r>
              <a:rPr lang="en-US" dirty="0" smtClean="0"/>
              <a:t>Goal 1: Extend and sustain human activities across the solar system.</a:t>
            </a:r>
            <a:endParaRPr lang="en-US" dirty="0"/>
          </a:p>
        </p:txBody>
      </p:sp>
      <p:sp>
        <p:nvSpPr>
          <p:cNvPr id="4" name="Rectangle 3"/>
          <p:cNvSpPr/>
          <p:nvPr/>
        </p:nvSpPr>
        <p:spPr>
          <a:xfrm>
            <a:off x="609600" y="3070241"/>
            <a:ext cx="8305800" cy="369332"/>
          </a:xfrm>
          <a:prstGeom prst="rect">
            <a:avLst/>
          </a:prstGeom>
        </p:spPr>
        <p:txBody>
          <a:bodyPr wrap="square">
            <a:spAutoFit/>
          </a:bodyPr>
          <a:lstStyle/>
          <a:p>
            <a:r>
              <a:rPr lang="en-US" dirty="0" smtClean="0"/>
              <a:t>Goal 2: Expand scientific understanding of the Earth and the universe in which we live.</a:t>
            </a:r>
            <a:endParaRPr lang="en-US" dirty="0"/>
          </a:p>
        </p:txBody>
      </p:sp>
      <p:sp>
        <p:nvSpPr>
          <p:cNvPr id="5" name="Rectangle 4"/>
          <p:cNvSpPr/>
          <p:nvPr/>
        </p:nvSpPr>
        <p:spPr>
          <a:xfrm>
            <a:off x="609600" y="4153722"/>
            <a:ext cx="8229600" cy="369332"/>
          </a:xfrm>
          <a:prstGeom prst="rect">
            <a:avLst/>
          </a:prstGeom>
        </p:spPr>
        <p:txBody>
          <a:bodyPr>
            <a:spAutoFit/>
          </a:bodyPr>
          <a:lstStyle/>
          <a:p>
            <a:r>
              <a:rPr lang="en-US" dirty="0" smtClean="0"/>
              <a:t>Goal 4: Advance aeronautics research for societal benefit.</a:t>
            </a:r>
            <a:endParaRPr lang="en-US" dirty="0"/>
          </a:p>
        </p:txBody>
      </p:sp>
      <p:sp>
        <p:nvSpPr>
          <p:cNvPr id="6" name="Rectangle 5"/>
          <p:cNvSpPr/>
          <p:nvPr/>
        </p:nvSpPr>
        <p:spPr>
          <a:xfrm>
            <a:off x="609600" y="3473482"/>
            <a:ext cx="8229600" cy="646331"/>
          </a:xfrm>
          <a:prstGeom prst="rect">
            <a:avLst/>
          </a:prstGeom>
        </p:spPr>
        <p:txBody>
          <a:bodyPr>
            <a:spAutoFit/>
          </a:bodyPr>
          <a:lstStyle/>
          <a:p>
            <a:r>
              <a:rPr lang="en-US" dirty="0" smtClean="0"/>
              <a:t>Goal 3: Create the innovative new space technologies for our exploration, science, and economic future.</a:t>
            </a:r>
            <a:endParaRPr lang="en-US" dirty="0"/>
          </a:p>
        </p:txBody>
      </p:sp>
      <p:sp>
        <p:nvSpPr>
          <p:cNvPr id="7" name="Rectangle 6"/>
          <p:cNvSpPr/>
          <p:nvPr/>
        </p:nvSpPr>
        <p:spPr>
          <a:xfrm>
            <a:off x="609600" y="4556963"/>
            <a:ext cx="8229600" cy="646331"/>
          </a:xfrm>
          <a:prstGeom prst="rect">
            <a:avLst/>
          </a:prstGeom>
        </p:spPr>
        <p:txBody>
          <a:bodyPr>
            <a:spAutoFit/>
          </a:bodyPr>
          <a:lstStyle/>
          <a:p>
            <a:r>
              <a:rPr lang="en-US" dirty="0" smtClean="0"/>
              <a:t>Goal 5: Enable program and institutional capabilities to conduct NASA's aeronautics and space activities.</a:t>
            </a:r>
            <a:endParaRPr lang="en-US" dirty="0"/>
          </a:p>
        </p:txBody>
      </p:sp>
      <p:sp>
        <p:nvSpPr>
          <p:cNvPr id="8" name="Rectangle 7"/>
          <p:cNvSpPr/>
          <p:nvPr/>
        </p:nvSpPr>
        <p:spPr>
          <a:xfrm>
            <a:off x="609600" y="5237202"/>
            <a:ext cx="8229600" cy="923330"/>
          </a:xfrm>
          <a:prstGeom prst="rect">
            <a:avLst/>
          </a:prstGeom>
        </p:spPr>
        <p:txBody>
          <a:bodyPr>
            <a:spAutoFit/>
          </a:bodyPr>
          <a:lstStyle/>
          <a:p>
            <a:r>
              <a:rPr lang="en-US" dirty="0" smtClean="0"/>
              <a:t>Goal 6: Share NASA with the public, educators, and students to provide opportunities to participate in our Mission, foster innovation, and contribute to a strong national economy.</a:t>
            </a:r>
            <a:endParaRPr lang="en-US" dirty="0"/>
          </a:p>
        </p:txBody>
      </p:sp>
      <p:sp>
        <p:nvSpPr>
          <p:cNvPr id="9" name="Rectangle 8"/>
          <p:cNvSpPr>
            <a:spLocks/>
          </p:cNvSpPr>
          <p:nvPr/>
        </p:nvSpPr>
        <p:spPr>
          <a:xfrm>
            <a:off x="609600" y="1219200"/>
            <a:ext cx="8229600" cy="1200329"/>
          </a:xfrm>
          <a:prstGeom prst="rect">
            <a:avLst/>
          </a:prstGeom>
        </p:spPr>
        <p:txBody>
          <a:bodyPr>
            <a:spAutoFit/>
          </a:bodyPr>
          <a:lstStyle/>
          <a:p>
            <a:r>
              <a:rPr lang="en-US" sz="2400" b="1" dirty="0" smtClean="0">
                <a:solidFill>
                  <a:srgbClr val="006600"/>
                </a:solidFill>
              </a:rPr>
              <a:t>Drive advances in science, technology, and exploration to enhance knowledge, education, innovation, economic vitality, and stewardship of Earth.</a:t>
            </a:r>
            <a:endParaRPr lang="en-US" sz="2400" b="1" dirty="0">
              <a:solidFill>
                <a:srgbClr val="006600"/>
              </a:solidFill>
            </a:endParaRPr>
          </a:p>
        </p:txBody>
      </p:sp>
      <p:pic>
        <p:nvPicPr>
          <p:cNvPr id="12"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22</a:t>
            </a:fld>
            <a:endParaRPr lang="en-US" dirty="0">
              <a:solidFill>
                <a:schemeClr val="tx1">
                  <a:lumMod val="75000"/>
                  <a:lumOff val="25000"/>
                </a:schemeClr>
              </a:solidFill>
            </a:endParaRPr>
          </a:p>
        </p:txBody>
      </p:sp>
    </p:spTree>
    <p:extLst>
      <p:ext uri="{BB962C8B-B14F-4D97-AF65-F5344CB8AC3E}">
        <p14:creationId xmlns:p14="http://schemas.microsoft.com/office/powerpoint/2010/main" val="177427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a:xfrm>
            <a:off x="457200" y="355600"/>
            <a:ext cx="8229600" cy="914400"/>
          </a:xfrm>
        </p:spPr>
        <p:txBody>
          <a:bodyPr>
            <a:noAutofit/>
          </a:bodyPr>
          <a:lstStyle/>
          <a:p>
            <a:pPr eaLnBrk="1" hangingPunct="1">
              <a:lnSpc>
                <a:spcPct val="90000"/>
              </a:lnSpc>
            </a:pPr>
            <a:r>
              <a:rPr lang="en-US" sz="4000" b="1" dirty="0" smtClean="0">
                <a:solidFill>
                  <a:srgbClr val="002060"/>
                </a:solidFill>
              </a:rPr>
              <a:t>International Influences on Material Selection and Availability</a:t>
            </a:r>
          </a:p>
        </p:txBody>
      </p:sp>
      <p:sp>
        <p:nvSpPr>
          <p:cNvPr id="40964" name="Rectangle 4"/>
          <p:cNvSpPr>
            <a:spLocks noChangeArrowheads="1"/>
          </p:cNvSpPr>
          <p:nvPr/>
        </p:nvSpPr>
        <p:spPr bwMode="auto">
          <a:xfrm>
            <a:off x="419100" y="3048000"/>
            <a:ext cx="8593138" cy="162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1775" indent="-231775">
              <a:lnSpc>
                <a:spcPct val="85000"/>
              </a:lnSpc>
              <a:spcBef>
                <a:spcPct val="20000"/>
              </a:spcBef>
            </a:pPr>
            <a:r>
              <a:rPr lang="en-US" sz="2800" b="1" dirty="0">
                <a:solidFill>
                  <a:srgbClr val="006600"/>
                </a:solidFill>
              </a:rPr>
              <a:t>European Union</a:t>
            </a:r>
          </a:p>
          <a:p>
            <a:pPr marL="231775" indent="-231775">
              <a:lnSpc>
                <a:spcPct val="85000"/>
              </a:lnSpc>
              <a:spcBef>
                <a:spcPct val="20000"/>
              </a:spcBef>
              <a:buFontTx/>
              <a:buChar char="•"/>
            </a:pPr>
            <a:r>
              <a:rPr lang="en-US" sz="2400" dirty="0"/>
              <a:t>Registration, Evaluation, and Authorization of Chemicals (REACH)</a:t>
            </a:r>
          </a:p>
          <a:p>
            <a:pPr marL="231775" indent="-231775">
              <a:lnSpc>
                <a:spcPct val="85000"/>
              </a:lnSpc>
              <a:spcBef>
                <a:spcPct val="20000"/>
              </a:spcBef>
              <a:buFontTx/>
              <a:buChar char="•"/>
            </a:pPr>
            <a:r>
              <a:rPr lang="en-US" sz="2400" dirty="0"/>
              <a:t>Restriction of Hazardous Substances (</a:t>
            </a:r>
            <a:r>
              <a:rPr lang="en-US" sz="2400" dirty="0" err="1"/>
              <a:t>RoHS</a:t>
            </a:r>
            <a:r>
              <a:rPr lang="en-US" sz="2400" dirty="0"/>
              <a:t>) </a:t>
            </a:r>
          </a:p>
          <a:p>
            <a:pPr marL="231775" indent="-231775">
              <a:lnSpc>
                <a:spcPct val="85000"/>
              </a:lnSpc>
              <a:spcBef>
                <a:spcPct val="20000"/>
              </a:spcBef>
              <a:buFontTx/>
              <a:buChar char="•"/>
            </a:pPr>
            <a:r>
              <a:rPr lang="en-US" sz="2400" dirty="0"/>
              <a:t>Waste Electrical and Electronic Equipment (WEEE)</a:t>
            </a:r>
          </a:p>
        </p:txBody>
      </p:sp>
      <p:sp>
        <p:nvSpPr>
          <p:cNvPr id="40965" name="Rectangle 5"/>
          <p:cNvSpPr>
            <a:spLocks noChangeArrowheads="1"/>
          </p:cNvSpPr>
          <p:nvPr/>
        </p:nvSpPr>
        <p:spPr bwMode="auto">
          <a:xfrm>
            <a:off x="419100" y="4800600"/>
            <a:ext cx="8593138" cy="84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1775" indent="-231775">
              <a:lnSpc>
                <a:spcPct val="85000"/>
              </a:lnSpc>
              <a:spcBef>
                <a:spcPct val="20000"/>
              </a:spcBef>
            </a:pPr>
            <a:r>
              <a:rPr lang="en-US" sz="2800" b="1" dirty="0">
                <a:solidFill>
                  <a:srgbClr val="006600"/>
                </a:solidFill>
              </a:rPr>
              <a:t>Asia</a:t>
            </a:r>
          </a:p>
          <a:p>
            <a:pPr marL="231775" indent="-231775">
              <a:lnSpc>
                <a:spcPct val="85000"/>
              </a:lnSpc>
              <a:spcBef>
                <a:spcPct val="20000"/>
              </a:spcBef>
              <a:buFontTx/>
              <a:buChar char="•"/>
            </a:pPr>
            <a:r>
              <a:rPr lang="en-US" sz="2400" dirty="0"/>
              <a:t>Emerging </a:t>
            </a:r>
            <a:r>
              <a:rPr lang="en-US" sz="2400" dirty="0" err="1"/>
              <a:t>RoHS</a:t>
            </a:r>
            <a:r>
              <a:rPr lang="en-US" sz="2400" dirty="0"/>
              <a:t>-like laws in China and Korea</a:t>
            </a:r>
          </a:p>
        </p:txBody>
      </p:sp>
      <p:sp>
        <p:nvSpPr>
          <p:cNvPr id="40966" name="Rectangle 6"/>
          <p:cNvSpPr>
            <a:spLocks noChangeArrowheads="1"/>
          </p:cNvSpPr>
          <p:nvPr/>
        </p:nvSpPr>
        <p:spPr bwMode="auto">
          <a:xfrm>
            <a:off x="419100" y="1646238"/>
            <a:ext cx="85931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1775" indent="-231775">
              <a:lnSpc>
                <a:spcPct val="85000"/>
              </a:lnSpc>
              <a:spcBef>
                <a:spcPct val="20000"/>
              </a:spcBef>
            </a:pPr>
            <a:r>
              <a:rPr lang="en-US" sz="2800" b="1" dirty="0">
                <a:solidFill>
                  <a:srgbClr val="006600"/>
                </a:solidFill>
              </a:rPr>
              <a:t>Multilateral Environmental Agreements (MEAs)</a:t>
            </a:r>
          </a:p>
          <a:p>
            <a:pPr marL="231775" indent="-231775">
              <a:lnSpc>
                <a:spcPct val="85000"/>
              </a:lnSpc>
              <a:spcBef>
                <a:spcPct val="20000"/>
              </a:spcBef>
              <a:buFontTx/>
              <a:buChar char="•"/>
            </a:pPr>
            <a:r>
              <a:rPr lang="en-US" sz="2400" dirty="0"/>
              <a:t>Persistent Organic Pollutants (POPs)</a:t>
            </a:r>
          </a:p>
          <a:p>
            <a:pPr marL="231775" indent="-231775">
              <a:lnSpc>
                <a:spcPct val="85000"/>
              </a:lnSpc>
              <a:spcBef>
                <a:spcPct val="20000"/>
              </a:spcBef>
              <a:buFontTx/>
              <a:buChar char="•"/>
            </a:pPr>
            <a:r>
              <a:rPr lang="en-US" sz="2400" dirty="0"/>
              <a:t>Long-Range </a:t>
            </a:r>
            <a:r>
              <a:rPr lang="en-US" sz="2400" dirty="0" err="1"/>
              <a:t>Transboundary</a:t>
            </a:r>
            <a:r>
              <a:rPr lang="en-US" sz="2400" dirty="0"/>
              <a:t> Air Pollution (LRTAP)</a:t>
            </a:r>
          </a:p>
        </p:txBody>
      </p:sp>
      <p:sp>
        <p:nvSpPr>
          <p:cNvPr id="6" name="TextBox 5"/>
          <p:cNvSpPr txBox="1"/>
          <p:nvPr/>
        </p:nvSpPr>
        <p:spPr>
          <a:xfrm>
            <a:off x="347108" y="5983069"/>
            <a:ext cx="8339692" cy="646331"/>
          </a:xfrm>
          <a:prstGeom prst="rect">
            <a:avLst/>
          </a:prstGeom>
          <a:noFill/>
        </p:spPr>
        <p:txBody>
          <a:bodyPr wrap="square" rtlCol="0">
            <a:spAutoFit/>
          </a:bodyPr>
          <a:lstStyle/>
          <a:p>
            <a:pPr>
              <a:lnSpc>
                <a:spcPct val="90000"/>
              </a:lnSpc>
            </a:pPr>
            <a:r>
              <a:rPr lang="en-US" sz="2000" b="1" dirty="0" smtClean="0">
                <a:solidFill>
                  <a:srgbClr val="006600"/>
                </a:solidFill>
              </a:rPr>
              <a:t>International regulations and agreements can impact availability of materials in the US. </a:t>
            </a:r>
          </a:p>
        </p:txBody>
      </p:sp>
      <p:sp>
        <p:nvSpPr>
          <p:cNvPr id="7"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23</a:t>
            </a:fld>
            <a:endParaRPr lang="en-US" dirty="0">
              <a:solidFill>
                <a:schemeClr val="tx1">
                  <a:lumMod val="75000"/>
                  <a:lumOff val="25000"/>
                </a:schemeClr>
              </a:solidFill>
            </a:endParaRPr>
          </a:p>
        </p:txBody>
      </p:sp>
    </p:spTree>
    <p:extLst>
      <p:ext uri="{BB962C8B-B14F-4D97-AF65-F5344CB8AC3E}">
        <p14:creationId xmlns:p14="http://schemas.microsoft.com/office/powerpoint/2010/main" val="15122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2"/>
          <p:cNvPicPr>
            <a:picLocks noChangeAspect="1" noChangeArrowheads="1"/>
          </p:cNvPicPr>
          <p:nvPr/>
        </p:nvPicPr>
        <p:blipFill>
          <a:blip r:embed="rId3" cstate="print"/>
          <a:srcRect/>
          <a:stretch>
            <a:fillRect/>
          </a:stretch>
        </p:blipFill>
        <p:spPr bwMode="auto">
          <a:xfrm>
            <a:off x="457200" y="4419600"/>
            <a:ext cx="2875260" cy="1822450"/>
          </a:xfrm>
          <a:prstGeom prst="rect">
            <a:avLst/>
          </a:prstGeom>
          <a:noFill/>
          <a:ln w="9525">
            <a:noFill/>
            <a:miter lim="800000"/>
            <a:headEnd/>
            <a:tailEnd/>
          </a:ln>
        </p:spPr>
      </p:pic>
      <p:sp>
        <p:nvSpPr>
          <p:cNvPr id="11270" name="Title 4"/>
          <p:cNvSpPr>
            <a:spLocks noGrp="1"/>
          </p:cNvSpPr>
          <p:nvPr>
            <p:ph type="ctrTitle"/>
          </p:nvPr>
        </p:nvSpPr>
        <p:spPr>
          <a:xfrm>
            <a:off x="1143000" y="152400"/>
            <a:ext cx="7315200" cy="914400"/>
          </a:xfrm>
        </p:spPr>
        <p:txBody>
          <a:bodyPr>
            <a:normAutofit/>
          </a:bodyPr>
          <a:lstStyle/>
          <a:p>
            <a:pPr eaLnBrk="1" hangingPunct="1"/>
            <a:r>
              <a:rPr lang="en-US" sz="4000" b="1" dirty="0" smtClean="0">
                <a:solidFill>
                  <a:srgbClr val="002060"/>
                </a:solidFill>
                <a:cs typeface="Times New Roman" pitchFamily="18" charset="0"/>
              </a:rPr>
              <a:t>NASA Sustainable Facilities</a:t>
            </a:r>
          </a:p>
        </p:txBody>
      </p:sp>
      <p:sp>
        <p:nvSpPr>
          <p:cNvPr id="11272" name="TextBox 4"/>
          <p:cNvSpPr txBox="1">
            <a:spLocks noChangeArrowheads="1"/>
          </p:cNvSpPr>
          <p:nvPr/>
        </p:nvSpPr>
        <p:spPr bwMode="auto">
          <a:xfrm>
            <a:off x="381000" y="990600"/>
            <a:ext cx="6324600" cy="3693319"/>
          </a:xfrm>
          <a:prstGeom prst="rect">
            <a:avLst/>
          </a:prstGeom>
          <a:noFill/>
          <a:ln w="9525">
            <a:noFill/>
            <a:miter lim="800000"/>
            <a:headEnd/>
            <a:tailEnd/>
          </a:ln>
        </p:spPr>
        <p:txBody>
          <a:bodyPr wrap="square">
            <a:spAutoFit/>
          </a:bodyPr>
          <a:lstStyle/>
          <a:p>
            <a:pPr>
              <a:buFont typeface="Arial" pitchFamily="34" charset="0"/>
              <a:buChar char="•"/>
            </a:pPr>
            <a:r>
              <a:rPr lang="en-US" sz="2800" dirty="0" smtClean="0">
                <a:latin typeface="+mn-lt"/>
                <a:cs typeface="Times New Roman" pitchFamily="18" charset="0"/>
              </a:rPr>
              <a:t> Replacing aging, costly facilities </a:t>
            </a:r>
          </a:p>
          <a:p>
            <a:pPr lvl="1">
              <a:buFont typeface="Courier New" pitchFamily="49" charset="0"/>
              <a:buChar char="o"/>
            </a:pPr>
            <a:r>
              <a:rPr lang="en-US" sz="2400" dirty="0" smtClean="0">
                <a:latin typeface="+mn-lt"/>
                <a:cs typeface="Times New Roman" pitchFamily="18" charset="0"/>
              </a:rPr>
              <a:t> Modernize</a:t>
            </a:r>
          </a:p>
          <a:p>
            <a:pPr lvl="1">
              <a:buFont typeface="Courier New" pitchFamily="49" charset="0"/>
              <a:buChar char="o"/>
            </a:pPr>
            <a:r>
              <a:rPr lang="en-US" sz="2400" dirty="0" smtClean="0">
                <a:latin typeface="+mn-lt"/>
                <a:cs typeface="Times New Roman" pitchFamily="18" charset="0"/>
              </a:rPr>
              <a:t> Consolidate </a:t>
            </a:r>
          </a:p>
          <a:p>
            <a:pPr lvl="1">
              <a:buFont typeface="Courier New" pitchFamily="49" charset="0"/>
              <a:buChar char="o"/>
            </a:pPr>
            <a:r>
              <a:rPr lang="en-US" sz="2400" dirty="0" smtClean="0">
                <a:latin typeface="+mn-lt"/>
                <a:cs typeface="Times New Roman" pitchFamily="18" charset="0"/>
              </a:rPr>
              <a:t> Improve efficiency</a:t>
            </a:r>
          </a:p>
          <a:p>
            <a:pPr lvl="1"/>
            <a:endParaRPr lang="en-US" sz="2400" dirty="0" smtClean="0">
              <a:latin typeface="+mn-lt"/>
              <a:cs typeface="Times New Roman" pitchFamily="18" charset="0"/>
            </a:endParaRPr>
          </a:p>
          <a:p>
            <a:pPr marL="457200" indent="-457200">
              <a:buFont typeface="Arial" pitchFamily="34" charset="0"/>
              <a:buChar char="•"/>
            </a:pPr>
            <a:r>
              <a:rPr lang="en-US" sz="2400" dirty="0" smtClean="0">
                <a:latin typeface="+mn-lt"/>
                <a:cs typeface="Times New Roman" pitchFamily="18" charset="0"/>
              </a:rPr>
              <a:t> 1,492,221 </a:t>
            </a:r>
            <a:r>
              <a:rPr lang="en-US" sz="2400" dirty="0" err="1">
                <a:latin typeface="+mn-lt"/>
                <a:cs typeface="Times New Roman" pitchFamily="18" charset="0"/>
              </a:rPr>
              <a:t>sf</a:t>
            </a:r>
            <a:r>
              <a:rPr lang="en-US" sz="2400" dirty="0">
                <a:latin typeface="+mn-lt"/>
                <a:cs typeface="Times New Roman" pitchFamily="18" charset="0"/>
              </a:rPr>
              <a:t> of </a:t>
            </a:r>
            <a:r>
              <a:rPr lang="en-US" sz="2400" dirty="0" smtClean="0">
                <a:latin typeface="+mn-lt"/>
                <a:cs typeface="Times New Roman" pitchFamily="18" charset="0"/>
              </a:rPr>
              <a:t>sustainable facilities </a:t>
            </a:r>
          </a:p>
          <a:p>
            <a:pPr marL="914400" lvl="1" indent="-457200"/>
            <a:r>
              <a:rPr lang="en-US" sz="2400" dirty="0" smtClean="0">
                <a:latin typeface="+mn-lt"/>
                <a:cs typeface="Times New Roman" pitchFamily="18" charset="0"/>
              </a:rPr>
              <a:t>(Sept 2011)</a:t>
            </a:r>
            <a:endParaRPr lang="en-US" sz="2400" dirty="0">
              <a:latin typeface="+mn-lt"/>
              <a:cs typeface="Times New Roman" pitchFamily="18" charset="0"/>
            </a:endParaRPr>
          </a:p>
          <a:p>
            <a:pPr marL="457200" indent="-457200">
              <a:buFont typeface="Arial" pitchFamily="34" charset="0"/>
              <a:buChar char="•"/>
            </a:pPr>
            <a:r>
              <a:rPr lang="en-US" sz="2400" dirty="0" smtClean="0">
                <a:latin typeface="+mn-lt"/>
                <a:cs typeface="Times New Roman" pitchFamily="18" charset="0"/>
              </a:rPr>
              <a:t>1 Net Zero Energy Facility</a:t>
            </a:r>
            <a:r>
              <a:rPr lang="en-US" sz="2000" dirty="0">
                <a:latin typeface="+mj-lt"/>
                <a:cs typeface="Times New Roman" pitchFamily="18" charset="0"/>
              </a:rPr>
              <a:t>	</a:t>
            </a:r>
            <a:endParaRPr lang="en-US" sz="2000" dirty="0">
              <a:latin typeface="Calibri" pitchFamily="34" charset="0"/>
              <a:cs typeface="Times New Roman" pitchFamily="18" charset="0"/>
            </a:endParaRPr>
          </a:p>
          <a:p>
            <a:pPr>
              <a:buFont typeface="Arial" pitchFamily="34" charset="0"/>
              <a:buChar char="•"/>
            </a:pPr>
            <a:endParaRPr lang="en-US" sz="2000" b="1" dirty="0">
              <a:latin typeface="Calibri" pitchFamily="34" charset="0"/>
              <a:cs typeface="Times New Roman" pitchFamily="18" charset="0"/>
            </a:endParaRPr>
          </a:p>
          <a:p>
            <a:endParaRPr lang="en-US" dirty="0">
              <a:latin typeface="Times New Roman" pitchFamily="18" charset="0"/>
              <a:cs typeface="Times New Roman" pitchFamily="18" charset="0"/>
            </a:endParaRPr>
          </a:p>
        </p:txBody>
      </p:sp>
      <p:sp>
        <p:nvSpPr>
          <p:cNvPr id="11" name="TextBox 10"/>
          <p:cNvSpPr txBox="1"/>
          <p:nvPr/>
        </p:nvSpPr>
        <p:spPr>
          <a:xfrm>
            <a:off x="3124200" y="6019800"/>
            <a:ext cx="3124200" cy="461665"/>
          </a:xfrm>
          <a:prstGeom prst="rect">
            <a:avLst/>
          </a:prstGeom>
          <a:noFill/>
        </p:spPr>
        <p:txBody>
          <a:bodyPr wrap="square" rtlCol="0">
            <a:spAutoFit/>
          </a:bodyPr>
          <a:lstStyle/>
          <a:p>
            <a:pPr algn="ctr"/>
            <a:r>
              <a:rPr lang="en-US" sz="1200" dirty="0" smtClean="0">
                <a:latin typeface="Calibri" pitchFamily="34" charset="0"/>
              </a:rPr>
              <a:t>Propellants North, Net Zero </a:t>
            </a:r>
          </a:p>
          <a:p>
            <a:pPr algn="ctr"/>
            <a:r>
              <a:rPr lang="en-US" sz="1200" dirty="0" smtClean="0">
                <a:latin typeface="Calibri" pitchFamily="34" charset="0"/>
              </a:rPr>
              <a:t>Energy Facility, KSC</a:t>
            </a:r>
            <a:endParaRPr lang="en-US" sz="1200" dirty="0">
              <a:latin typeface="Calibri" pitchFamily="34" charset="0"/>
            </a:endParaRPr>
          </a:p>
        </p:txBody>
      </p:sp>
      <p:sp>
        <p:nvSpPr>
          <p:cNvPr id="12" name="TextBox 11"/>
          <p:cNvSpPr txBox="1"/>
          <p:nvPr/>
        </p:nvSpPr>
        <p:spPr>
          <a:xfrm>
            <a:off x="5943600" y="6172200"/>
            <a:ext cx="3048000" cy="276999"/>
          </a:xfrm>
          <a:prstGeom prst="rect">
            <a:avLst/>
          </a:prstGeom>
          <a:noFill/>
        </p:spPr>
        <p:txBody>
          <a:bodyPr wrap="square" rtlCol="0">
            <a:spAutoFit/>
          </a:bodyPr>
          <a:lstStyle/>
          <a:p>
            <a:pPr algn="ctr"/>
            <a:r>
              <a:rPr lang="en-US" sz="1200" dirty="0" smtClean="0">
                <a:latin typeface="Calibri" pitchFamily="34" charset="0"/>
              </a:rPr>
              <a:t>“New Town” Office Building, </a:t>
            </a:r>
            <a:r>
              <a:rPr lang="en-US" sz="1200" dirty="0" err="1" smtClean="0">
                <a:latin typeface="Calibri" pitchFamily="34" charset="0"/>
              </a:rPr>
              <a:t>LaRC</a:t>
            </a:r>
            <a:endParaRPr lang="en-US" sz="1200" dirty="0">
              <a:latin typeface="Calibri" pitchFamily="34" charset="0"/>
            </a:endParaRPr>
          </a:p>
        </p:txBody>
      </p:sp>
      <p:sp>
        <p:nvSpPr>
          <p:cNvPr id="13" name="TextBox 12"/>
          <p:cNvSpPr txBox="1"/>
          <p:nvPr/>
        </p:nvSpPr>
        <p:spPr>
          <a:xfrm>
            <a:off x="5867400" y="3228201"/>
            <a:ext cx="3048000" cy="276999"/>
          </a:xfrm>
          <a:prstGeom prst="rect">
            <a:avLst/>
          </a:prstGeom>
          <a:noFill/>
        </p:spPr>
        <p:txBody>
          <a:bodyPr wrap="square" rtlCol="0">
            <a:spAutoFit/>
          </a:bodyPr>
          <a:lstStyle/>
          <a:p>
            <a:pPr algn="ctr"/>
            <a:r>
              <a:rPr lang="en-US" sz="1200" dirty="0" smtClean="0">
                <a:latin typeface="Calibri" pitchFamily="34" charset="0"/>
              </a:rPr>
              <a:t>Sustainability Base, ARC</a:t>
            </a:r>
            <a:endParaRPr lang="en-US" sz="1200" dirty="0">
              <a:latin typeface="Calibri" pitchFamily="34" charset="0"/>
            </a:endParaRPr>
          </a:p>
        </p:txBody>
      </p:sp>
      <p:sp>
        <p:nvSpPr>
          <p:cNvPr id="14" name="TextBox 13"/>
          <p:cNvSpPr txBox="1"/>
          <p:nvPr/>
        </p:nvSpPr>
        <p:spPr>
          <a:xfrm>
            <a:off x="609600" y="6248400"/>
            <a:ext cx="2514600" cy="276999"/>
          </a:xfrm>
          <a:prstGeom prst="rect">
            <a:avLst/>
          </a:prstGeom>
          <a:noFill/>
        </p:spPr>
        <p:txBody>
          <a:bodyPr wrap="square" rtlCol="0">
            <a:spAutoFit/>
          </a:bodyPr>
          <a:lstStyle/>
          <a:p>
            <a:pPr algn="ctr"/>
            <a:r>
              <a:rPr lang="en-US" sz="1200" dirty="0" smtClean="0">
                <a:latin typeface="Calibri" pitchFamily="34" charset="0"/>
              </a:rPr>
              <a:t>Consolidated Office Building, JSC</a:t>
            </a:r>
            <a:endParaRPr lang="en-US" sz="1200" dirty="0">
              <a:latin typeface="Calibri" pitchFamily="34" charset="0"/>
            </a:endParaRPr>
          </a:p>
        </p:txBody>
      </p:sp>
      <p:pic>
        <p:nvPicPr>
          <p:cNvPr id="1026" name="Picture 1" descr="image001"/>
          <p:cNvPicPr>
            <a:picLocks noChangeAspect="1" noChangeArrowheads="1"/>
          </p:cNvPicPr>
          <p:nvPr/>
        </p:nvPicPr>
        <p:blipFill>
          <a:blip r:embed="rId4" cstate="print"/>
          <a:srcRect/>
          <a:stretch>
            <a:fillRect/>
          </a:stretch>
        </p:blipFill>
        <p:spPr bwMode="auto">
          <a:xfrm>
            <a:off x="3505200" y="4267200"/>
            <a:ext cx="2293144" cy="1705429"/>
          </a:xfrm>
          <a:prstGeom prst="rect">
            <a:avLst/>
          </a:prstGeom>
          <a:noFill/>
          <a:ln w="9525">
            <a:noFill/>
            <a:miter lim="800000"/>
            <a:headEnd/>
            <a:tailEnd/>
          </a:ln>
        </p:spPr>
      </p:pic>
      <p:pic>
        <p:nvPicPr>
          <p:cNvPr id="2" name="Picture 2" descr="C:\Users\serobins\AppData\Local\Microsoft\Windows\Temporary Internet Files\Content.Outlook\7NGWEOQL\Photo 3 (3).jpg"/>
          <p:cNvPicPr>
            <a:picLocks noChangeAspect="1" noChangeArrowheads="1"/>
          </p:cNvPicPr>
          <p:nvPr/>
        </p:nvPicPr>
        <p:blipFill>
          <a:blip r:embed="rId5" cstate="print"/>
          <a:srcRect/>
          <a:stretch>
            <a:fillRect/>
          </a:stretch>
        </p:blipFill>
        <p:spPr bwMode="auto">
          <a:xfrm>
            <a:off x="5943600" y="3733800"/>
            <a:ext cx="2939319" cy="2337999"/>
          </a:xfrm>
          <a:prstGeom prst="rect">
            <a:avLst/>
          </a:prstGeom>
          <a:noFill/>
        </p:spPr>
      </p:pic>
      <p:pic>
        <p:nvPicPr>
          <p:cNvPr id="21" name="Picture 3" descr="images"/>
          <p:cNvPicPr>
            <a:picLocks noChangeAspect="1" noChangeArrowheads="1"/>
          </p:cNvPicPr>
          <p:nvPr/>
        </p:nvPicPr>
        <p:blipFill>
          <a:blip r:embed="rId6" cstate="print"/>
          <a:srcRect/>
          <a:stretch>
            <a:fillRect/>
          </a:stretch>
        </p:blipFill>
        <p:spPr bwMode="auto">
          <a:xfrm>
            <a:off x="6250800" y="1094601"/>
            <a:ext cx="2436000" cy="2133600"/>
          </a:xfrm>
          <a:prstGeom prst="rect">
            <a:avLst/>
          </a:prstGeom>
          <a:noFill/>
        </p:spPr>
      </p:pic>
      <p:pic>
        <p:nvPicPr>
          <p:cNvPr id="15"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943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190615794"/>
              </p:ext>
            </p:extLst>
          </p:nvPr>
        </p:nvGraphicFramePr>
        <p:xfrm>
          <a:off x="228600" y="723900"/>
          <a:ext cx="8675783" cy="5957371"/>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609600" y="152400"/>
            <a:ext cx="8229600" cy="11430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b="1" dirty="0" smtClean="0">
                <a:solidFill>
                  <a:srgbClr val="002060"/>
                </a:solidFill>
              </a:rPr>
              <a:t>Evolution of Environmental Requirements</a:t>
            </a:r>
            <a:endParaRPr lang="en-US" b="1" dirty="0">
              <a:solidFill>
                <a:srgbClr val="002060"/>
              </a:solidFill>
            </a:endParaRPr>
          </a:p>
        </p:txBody>
      </p:sp>
      <p:sp>
        <p:nvSpPr>
          <p:cNvPr id="8" name="Text Box 7"/>
          <p:cNvSpPr txBox="1">
            <a:spLocks noChangeArrowheads="1"/>
          </p:cNvSpPr>
          <p:nvPr/>
        </p:nvSpPr>
        <p:spPr bwMode="auto">
          <a:xfrm>
            <a:off x="1066800" y="1981200"/>
            <a:ext cx="3124200" cy="1938992"/>
          </a:xfrm>
          <a:prstGeom prst="rect">
            <a:avLst/>
          </a:prstGeom>
          <a:solidFill>
            <a:schemeClr val="accent1">
              <a:lumMod val="40000"/>
              <a:lumOff val="60000"/>
              <a:alpha val="70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t>Increased regulation means increased operational restrictions, mandated controls, cost uncertainty, and schedule delays</a:t>
            </a:r>
          </a:p>
        </p:txBody>
      </p:sp>
      <p:sp>
        <p:nvSpPr>
          <p:cNvPr id="9"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4</a:t>
            </a:fld>
            <a:endParaRPr lang="en-US" dirty="0">
              <a:solidFill>
                <a:schemeClr val="tx1">
                  <a:lumMod val="75000"/>
                  <a:lumOff val="25000"/>
                </a:schemeClr>
              </a:solidFill>
            </a:endParaRPr>
          </a:p>
        </p:txBody>
      </p:sp>
      <p:pic>
        <p:nvPicPr>
          <p:cNvPr id="10"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251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304800" y="1112837"/>
            <a:ext cx="8534400" cy="5364163"/>
          </a:xfrm>
          <a:prstGeom prst="rect">
            <a:avLst/>
          </a:prstGeom>
          <a:solidFill>
            <a:schemeClr val="accent1">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000" y="24684"/>
            <a:ext cx="7620000" cy="1143000"/>
          </a:xfrm>
          <a:ln>
            <a:noFill/>
          </a:ln>
        </p:spPr>
        <p:txBody>
          <a:bodyPr>
            <a:normAutofit/>
          </a:bodyPr>
          <a:lstStyle/>
          <a:p>
            <a:r>
              <a:rPr lang="en-US" sz="4000" b="1" dirty="0" smtClean="0">
                <a:solidFill>
                  <a:srgbClr val="002060"/>
                </a:solidFill>
              </a:rPr>
              <a:t>Highest Leverage is Early in Design</a:t>
            </a:r>
            <a:endParaRPr lang="en-US" sz="4000" b="1" dirty="0">
              <a:solidFill>
                <a:srgbClr val="002060"/>
              </a:solidFill>
            </a:endParaRPr>
          </a:p>
        </p:txBody>
      </p:sp>
      <p:sp>
        <p:nvSpPr>
          <p:cNvPr id="7" name="Text Box 3"/>
          <p:cNvSpPr txBox="1">
            <a:spLocks noChangeArrowheads="1"/>
          </p:cNvSpPr>
          <p:nvPr/>
        </p:nvSpPr>
        <p:spPr bwMode="auto">
          <a:xfrm>
            <a:off x="-228600" y="5342474"/>
            <a:ext cx="1931988" cy="58102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1600" dirty="0">
                <a:solidFill>
                  <a:srgbClr val="002060"/>
                </a:solidFill>
              </a:rPr>
              <a:t>Concept Exploration</a:t>
            </a:r>
          </a:p>
        </p:txBody>
      </p:sp>
      <p:sp>
        <p:nvSpPr>
          <p:cNvPr id="8" name="Line 4"/>
          <p:cNvSpPr>
            <a:spLocks noChangeShapeType="1"/>
          </p:cNvSpPr>
          <p:nvPr/>
        </p:nvSpPr>
        <p:spPr bwMode="auto">
          <a:xfrm flipV="1">
            <a:off x="1887538" y="1303874"/>
            <a:ext cx="1587" cy="3640138"/>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9" name="Line 5"/>
          <p:cNvSpPr>
            <a:spLocks noChangeShapeType="1"/>
          </p:cNvSpPr>
          <p:nvPr/>
        </p:nvSpPr>
        <p:spPr bwMode="auto">
          <a:xfrm flipV="1">
            <a:off x="1382713" y="2589749"/>
            <a:ext cx="1587" cy="2720975"/>
          </a:xfrm>
          <a:prstGeom prst="line">
            <a:avLst/>
          </a:prstGeom>
          <a:ln w="44450">
            <a:headEnd/>
            <a:tailEnd type="stealth" w="lg" len="lg"/>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10" name="Freeform 6"/>
          <p:cNvSpPr>
            <a:spLocks/>
          </p:cNvSpPr>
          <p:nvPr/>
        </p:nvSpPr>
        <p:spPr bwMode="auto">
          <a:xfrm>
            <a:off x="1382713" y="2985037"/>
            <a:ext cx="6162675" cy="2300287"/>
          </a:xfrm>
          <a:custGeom>
            <a:avLst/>
            <a:gdLst>
              <a:gd name="T0" fmla="*/ 0 w 4390"/>
              <a:gd name="T1" fmla="*/ 2300287 h 1962"/>
              <a:gd name="T2" fmla="*/ 0 w 4390"/>
              <a:gd name="T3" fmla="*/ 2300287 h 1962"/>
              <a:gd name="T4" fmla="*/ 39306 w 4390"/>
              <a:gd name="T5" fmla="*/ 2161942 h 1962"/>
              <a:gd name="T6" fmla="*/ 78613 w 4390"/>
              <a:gd name="T7" fmla="*/ 2032975 h 1962"/>
              <a:gd name="T8" fmla="*/ 117919 w 4390"/>
              <a:gd name="T9" fmla="*/ 1915733 h 1962"/>
              <a:gd name="T10" fmla="*/ 157225 w 4390"/>
              <a:gd name="T11" fmla="*/ 1805526 h 1962"/>
              <a:gd name="T12" fmla="*/ 199339 w 4390"/>
              <a:gd name="T13" fmla="*/ 1707043 h 1962"/>
              <a:gd name="T14" fmla="*/ 238646 w 4390"/>
              <a:gd name="T15" fmla="*/ 1615594 h 1962"/>
              <a:gd name="T16" fmla="*/ 277952 w 4390"/>
              <a:gd name="T17" fmla="*/ 1531180 h 1962"/>
              <a:gd name="T18" fmla="*/ 314451 w 4390"/>
              <a:gd name="T19" fmla="*/ 1456145 h 1962"/>
              <a:gd name="T20" fmla="*/ 314451 w 4390"/>
              <a:gd name="T21" fmla="*/ 1456145 h 1962"/>
              <a:gd name="T22" fmla="*/ 407102 w 4390"/>
              <a:gd name="T23" fmla="*/ 1270903 h 1962"/>
              <a:gd name="T24" fmla="*/ 435178 w 4390"/>
              <a:gd name="T25" fmla="*/ 1214627 h 1962"/>
              <a:gd name="T26" fmla="*/ 468869 w 4390"/>
              <a:gd name="T27" fmla="*/ 1156006 h 1962"/>
              <a:gd name="T28" fmla="*/ 502560 w 4390"/>
              <a:gd name="T29" fmla="*/ 1095040 h 1962"/>
              <a:gd name="T30" fmla="*/ 544674 w 4390"/>
              <a:gd name="T31" fmla="*/ 1031729 h 1962"/>
              <a:gd name="T32" fmla="*/ 586788 w 4390"/>
              <a:gd name="T33" fmla="*/ 968418 h 1962"/>
              <a:gd name="T34" fmla="*/ 634517 w 4390"/>
              <a:gd name="T35" fmla="*/ 902763 h 1962"/>
              <a:gd name="T36" fmla="*/ 687861 w 4390"/>
              <a:gd name="T37" fmla="*/ 839452 h 1962"/>
              <a:gd name="T38" fmla="*/ 746821 w 4390"/>
              <a:gd name="T39" fmla="*/ 776142 h 1962"/>
              <a:gd name="T40" fmla="*/ 808588 w 4390"/>
              <a:gd name="T41" fmla="*/ 712831 h 1962"/>
              <a:gd name="T42" fmla="*/ 878778 w 4390"/>
              <a:gd name="T43" fmla="*/ 651865 h 1962"/>
              <a:gd name="T44" fmla="*/ 951775 w 4390"/>
              <a:gd name="T45" fmla="*/ 593244 h 1962"/>
              <a:gd name="T46" fmla="*/ 991082 w 4390"/>
              <a:gd name="T47" fmla="*/ 565106 h 1962"/>
              <a:gd name="T48" fmla="*/ 1033196 w 4390"/>
              <a:gd name="T49" fmla="*/ 536968 h 1962"/>
              <a:gd name="T50" fmla="*/ 1033196 w 4390"/>
              <a:gd name="T51" fmla="*/ 536968 h 1962"/>
              <a:gd name="T52" fmla="*/ 1196036 w 4390"/>
              <a:gd name="T53" fmla="*/ 433795 h 1962"/>
              <a:gd name="T54" fmla="*/ 1271841 w 4390"/>
              <a:gd name="T55" fmla="*/ 389243 h 1962"/>
              <a:gd name="T56" fmla="*/ 1347646 w 4390"/>
              <a:gd name="T57" fmla="*/ 347036 h 1962"/>
              <a:gd name="T58" fmla="*/ 1423452 w 4390"/>
              <a:gd name="T59" fmla="*/ 307174 h 1962"/>
              <a:gd name="T60" fmla="*/ 1502064 w 4390"/>
              <a:gd name="T61" fmla="*/ 269656 h 1962"/>
              <a:gd name="T62" fmla="*/ 1580677 w 4390"/>
              <a:gd name="T63" fmla="*/ 236829 h 1962"/>
              <a:gd name="T64" fmla="*/ 1662097 w 4390"/>
              <a:gd name="T65" fmla="*/ 206346 h 1962"/>
              <a:gd name="T66" fmla="*/ 1749133 w 4390"/>
              <a:gd name="T67" fmla="*/ 178208 h 1962"/>
              <a:gd name="T68" fmla="*/ 1841784 w 4390"/>
              <a:gd name="T69" fmla="*/ 154759 h 1962"/>
              <a:gd name="T70" fmla="*/ 1940049 w 4390"/>
              <a:gd name="T71" fmla="*/ 131311 h 1962"/>
              <a:gd name="T72" fmla="*/ 2043930 w 4390"/>
              <a:gd name="T73" fmla="*/ 112552 h 1962"/>
              <a:gd name="T74" fmla="*/ 2159042 w 4390"/>
              <a:gd name="T75" fmla="*/ 93794 h 1962"/>
              <a:gd name="T76" fmla="*/ 2282576 w 4390"/>
              <a:gd name="T77" fmla="*/ 79725 h 1962"/>
              <a:gd name="T78" fmla="*/ 2417341 w 4390"/>
              <a:gd name="T79" fmla="*/ 65655 h 1962"/>
              <a:gd name="T80" fmla="*/ 2563336 w 4390"/>
              <a:gd name="T81" fmla="*/ 56276 h 1962"/>
              <a:gd name="T82" fmla="*/ 2563336 w 4390"/>
              <a:gd name="T83" fmla="*/ 56276 h 1962"/>
              <a:gd name="T84" fmla="*/ 2706523 w 4390"/>
              <a:gd name="T85" fmla="*/ 49242 h 1962"/>
              <a:gd name="T86" fmla="*/ 2880594 w 4390"/>
              <a:gd name="T87" fmla="*/ 42207 h 1962"/>
              <a:gd name="T88" fmla="*/ 3310157 w 4390"/>
              <a:gd name="T89" fmla="*/ 28138 h 1962"/>
              <a:gd name="T90" fmla="*/ 3812716 w 4390"/>
              <a:gd name="T91" fmla="*/ 18759 h 1962"/>
              <a:gd name="T92" fmla="*/ 4354583 w 4390"/>
              <a:gd name="T93" fmla="*/ 9379 h 1962"/>
              <a:gd name="T94" fmla="*/ 4893641 w 4390"/>
              <a:gd name="T95" fmla="*/ 2345 h 1962"/>
              <a:gd name="T96" fmla="*/ 5399009 w 4390"/>
              <a:gd name="T97" fmla="*/ 0 h 1962"/>
              <a:gd name="T98" fmla="*/ 5834186 w 4390"/>
              <a:gd name="T99" fmla="*/ 0 h 1962"/>
              <a:gd name="T100" fmla="*/ 6162675 w 4390"/>
              <a:gd name="T101" fmla="*/ 0 h 19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90"/>
              <a:gd name="T154" fmla="*/ 0 h 1962"/>
              <a:gd name="T155" fmla="*/ 4390 w 4390"/>
              <a:gd name="T156" fmla="*/ 1962 h 19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90" h="1962">
                <a:moveTo>
                  <a:pt x="0" y="1962"/>
                </a:moveTo>
                <a:lnTo>
                  <a:pt x="0" y="1962"/>
                </a:lnTo>
                <a:lnTo>
                  <a:pt x="28" y="1844"/>
                </a:lnTo>
                <a:lnTo>
                  <a:pt x="56" y="1734"/>
                </a:lnTo>
                <a:lnTo>
                  <a:pt x="84" y="1634"/>
                </a:lnTo>
                <a:lnTo>
                  <a:pt x="112" y="1540"/>
                </a:lnTo>
                <a:lnTo>
                  <a:pt x="142" y="1456"/>
                </a:lnTo>
                <a:lnTo>
                  <a:pt x="170" y="1378"/>
                </a:lnTo>
                <a:lnTo>
                  <a:pt x="198" y="1306"/>
                </a:lnTo>
                <a:lnTo>
                  <a:pt x="224" y="1242"/>
                </a:lnTo>
                <a:lnTo>
                  <a:pt x="290" y="1084"/>
                </a:lnTo>
                <a:lnTo>
                  <a:pt x="310" y="1036"/>
                </a:lnTo>
                <a:lnTo>
                  <a:pt x="334" y="986"/>
                </a:lnTo>
                <a:lnTo>
                  <a:pt x="358" y="934"/>
                </a:lnTo>
                <a:lnTo>
                  <a:pt x="388" y="880"/>
                </a:lnTo>
                <a:lnTo>
                  <a:pt x="418" y="826"/>
                </a:lnTo>
                <a:lnTo>
                  <a:pt x="452" y="770"/>
                </a:lnTo>
                <a:lnTo>
                  <a:pt x="490" y="716"/>
                </a:lnTo>
                <a:lnTo>
                  <a:pt x="532" y="662"/>
                </a:lnTo>
                <a:lnTo>
                  <a:pt x="576" y="608"/>
                </a:lnTo>
                <a:lnTo>
                  <a:pt x="626" y="556"/>
                </a:lnTo>
                <a:lnTo>
                  <a:pt x="678" y="506"/>
                </a:lnTo>
                <a:lnTo>
                  <a:pt x="706" y="482"/>
                </a:lnTo>
                <a:lnTo>
                  <a:pt x="736" y="458"/>
                </a:lnTo>
                <a:lnTo>
                  <a:pt x="852" y="370"/>
                </a:lnTo>
                <a:lnTo>
                  <a:pt x="906" y="332"/>
                </a:lnTo>
                <a:lnTo>
                  <a:pt x="960" y="296"/>
                </a:lnTo>
                <a:lnTo>
                  <a:pt x="1014" y="262"/>
                </a:lnTo>
                <a:lnTo>
                  <a:pt x="1070" y="230"/>
                </a:lnTo>
                <a:lnTo>
                  <a:pt x="1126" y="202"/>
                </a:lnTo>
                <a:lnTo>
                  <a:pt x="1184" y="176"/>
                </a:lnTo>
                <a:lnTo>
                  <a:pt x="1246" y="152"/>
                </a:lnTo>
                <a:lnTo>
                  <a:pt x="1312" y="132"/>
                </a:lnTo>
                <a:lnTo>
                  <a:pt x="1382" y="112"/>
                </a:lnTo>
                <a:lnTo>
                  <a:pt x="1456" y="96"/>
                </a:lnTo>
                <a:lnTo>
                  <a:pt x="1538" y="80"/>
                </a:lnTo>
                <a:lnTo>
                  <a:pt x="1626" y="68"/>
                </a:lnTo>
                <a:lnTo>
                  <a:pt x="1722" y="56"/>
                </a:lnTo>
                <a:lnTo>
                  <a:pt x="1826" y="48"/>
                </a:lnTo>
                <a:lnTo>
                  <a:pt x="1928" y="42"/>
                </a:lnTo>
                <a:lnTo>
                  <a:pt x="2052" y="36"/>
                </a:lnTo>
                <a:lnTo>
                  <a:pt x="2358" y="24"/>
                </a:lnTo>
                <a:lnTo>
                  <a:pt x="2716" y="16"/>
                </a:lnTo>
                <a:lnTo>
                  <a:pt x="3102" y="8"/>
                </a:lnTo>
                <a:lnTo>
                  <a:pt x="3486" y="2"/>
                </a:lnTo>
                <a:lnTo>
                  <a:pt x="3846" y="0"/>
                </a:lnTo>
                <a:lnTo>
                  <a:pt x="4156" y="0"/>
                </a:lnTo>
                <a:lnTo>
                  <a:pt x="4390" y="0"/>
                </a:lnTo>
              </a:path>
            </a:pathLst>
          </a:custGeom>
          <a:noFill/>
          <a:ln w="50800">
            <a:prstDash val="sysDash"/>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11" name="Line 7"/>
          <p:cNvSpPr>
            <a:spLocks noChangeShapeType="1"/>
          </p:cNvSpPr>
          <p:nvPr/>
        </p:nvSpPr>
        <p:spPr bwMode="auto">
          <a:xfrm>
            <a:off x="1887538" y="2645312"/>
            <a:ext cx="311150" cy="0"/>
          </a:xfrm>
          <a:prstGeom prst="line">
            <a:avLst/>
          </a:prstGeom>
          <a:ln>
            <a:headEnd type="stealth" w="lg" len="lg"/>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12" name="Line 8"/>
          <p:cNvSpPr>
            <a:spLocks noChangeShapeType="1"/>
          </p:cNvSpPr>
          <p:nvPr/>
        </p:nvSpPr>
        <p:spPr bwMode="auto">
          <a:xfrm>
            <a:off x="3100388" y="2645312"/>
            <a:ext cx="304800" cy="0"/>
          </a:xfrm>
          <a:prstGeom prst="line">
            <a:avLst/>
          </a:prstGeom>
          <a:ln>
            <a:headEnd type="none" w="lg" len="lg"/>
            <a:tailEnd type="stealth" w="lg" len="lg"/>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13" name="Line 9"/>
          <p:cNvSpPr>
            <a:spLocks noChangeShapeType="1"/>
          </p:cNvSpPr>
          <p:nvPr/>
        </p:nvSpPr>
        <p:spPr bwMode="auto">
          <a:xfrm>
            <a:off x="1887538" y="2070637"/>
            <a:ext cx="639762" cy="0"/>
          </a:xfrm>
          <a:prstGeom prst="line">
            <a:avLst/>
          </a:prstGeom>
          <a:ln>
            <a:headEnd type="stealth" w="lg" len="lg"/>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14" name="Line 10"/>
          <p:cNvSpPr>
            <a:spLocks noChangeShapeType="1"/>
          </p:cNvSpPr>
          <p:nvPr/>
        </p:nvSpPr>
        <p:spPr bwMode="auto">
          <a:xfrm>
            <a:off x="4598988" y="2070637"/>
            <a:ext cx="749300" cy="0"/>
          </a:xfrm>
          <a:prstGeom prst="line">
            <a:avLst/>
          </a:prstGeom>
          <a:ln>
            <a:headEnd type="none" w="lg" len="lg"/>
            <a:tailEnd type="stealth" w="lg" len="lg"/>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15" name="Line 11"/>
          <p:cNvSpPr>
            <a:spLocks noChangeShapeType="1"/>
          </p:cNvSpPr>
          <p:nvPr/>
        </p:nvSpPr>
        <p:spPr bwMode="auto">
          <a:xfrm>
            <a:off x="4903788" y="2399249"/>
            <a:ext cx="411162" cy="1588"/>
          </a:xfrm>
          <a:prstGeom prst="line">
            <a:avLst/>
          </a:prstGeom>
          <a:ln>
            <a:headEnd type="none" w="lg" len="lg"/>
            <a:tailEnd type="stealth" w="lg" len="lg"/>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16" name="Line 12"/>
          <p:cNvSpPr>
            <a:spLocks noChangeShapeType="1"/>
          </p:cNvSpPr>
          <p:nvPr/>
        </p:nvSpPr>
        <p:spPr bwMode="auto">
          <a:xfrm>
            <a:off x="3251200" y="2399249"/>
            <a:ext cx="411163" cy="1588"/>
          </a:xfrm>
          <a:prstGeom prst="line">
            <a:avLst/>
          </a:prstGeom>
          <a:ln>
            <a:headEnd type="stealth" w="lg" len="lg"/>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17" name="Line 13"/>
          <p:cNvSpPr>
            <a:spLocks noChangeShapeType="1"/>
          </p:cNvSpPr>
          <p:nvPr/>
        </p:nvSpPr>
        <p:spPr bwMode="auto">
          <a:xfrm flipV="1">
            <a:off x="3405188" y="2540537"/>
            <a:ext cx="0" cy="414337"/>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18" name="Line 14"/>
          <p:cNvSpPr>
            <a:spLocks noChangeShapeType="1"/>
          </p:cNvSpPr>
          <p:nvPr/>
        </p:nvSpPr>
        <p:spPr bwMode="auto">
          <a:xfrm flipV="1">
            <a:off x="5324475" y="1951574"/>
            <a:ext cx="1588" cy="588963"/>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19" name="Line 15"/>
          <p:cNvSpPr>
            <a:spLocks noChangeShapeType="1"/>
          </p:cNvSpPr>
          <p:nvPr/>
        </p:nvSpPr>
        <p:spPr bwMode="auto">
          <a:xfrm flipV="1">
            <a:off x="4365625" y="1630899"/>
            <a:ext cx="0" cy="269875"/>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20" name="Line 16"/>
          <p:cNvSpPr>
            <a:spLocks noChangeShapeType="1"/>
          </p:cNvSpPr>
          <p:nvPr/>
        </p:nvSpPr>
        <p:spPr bwMode="auto">
          <a:xfrm flipV="1">
            <a:off x="7548563" y="1303874"/>
            <a:ext cx="1587" cy="203200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21" name="Line 17"/>
          <p:cNvSpPr>
            <a:spLocks noChangeShapeType="1"/>
          </p:cNvSpPr>
          <p:nvPr/>
        </p:nvSpPr>
        <p:spPr bwMode="auto">
          <a:xfrm>
            <a:off x="1887538" y="1441987"/>
            <a:ext cx="1792287" cy="0"/>
          </a:xfrm>
          <a:prstGeom prst="line">
            <a:avLst/>
          </a:prstGeom>
          <a:ln>
            <a:headEnd type="stealth" w="lg" len="lg"/>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22" name="Line 18"/>
          <p:cNvSpPr>
            <a:spLocks noChangeShapeType="1"/>
          </p:cNvSpPr>
          <p:nvPr/>
        </p:nvSpPr>
        <p:spPr bwMode="auto">
          <a:xfrm>
            <a:off x="5284788" y="1441987"/>
            <a:ext cx="2249487" cy="1587"/>
          </a:xfrm>
          <a:prstGeom prst="line">
            <a:avLst/>
          </a:prstGeom>
          <a:ln>
            <a:headEnd type="none" w="lg" len="lg"/>
            <a:tailEnd type="stealth" w="lg" len="lg"/>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23" name="Line 19"/>
          <p:cNvSpPr>
            <a:spLocks noChangeShapeType="1"/>
          </p:cNvSpPr>
          <p:nvPr/>
        </p:nvSpPr>
        <p:spPr bwMode="auto">
          <a:xfrm flipV="1">
            <a:off x="7156450" y="1761074"/>
            <a:ext cx="365125" cy="11113"/>
          </a:xfrm>
          <a:prstGeom prst="line">
            <a:avLst/>
          </a:prstGeom>
          <a:ln>
            <a:headEnd type="none" w="lg" len="lg"/>
            <a:tailEnd type="stealth" w="lg" len="lg"/>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24" name="Line 20"/>
          <p:cNvSpPr>
            <a:spLocks noChangeShapeType="1"/>
          </p:cNvSpPr>
          <p:nvPr/>
        </p:nvSpPr>
        <p:spPr bwMode="auto">
          <a:xfrm>
            <a:off x="4365625" y="1772187"/>
            <a:ext cx="338138" cy="1587"/>
          </a:xfrm>
          <a:prstGeom prst="line">
            <a:avLst/>
          </a:prstGeom>
          <a:ln>
            <a:headEnd type="stealth" w="lg" len="lg"/>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25" name="Line 21"/>
          <p:cNvSpPr>
            <a:spLocks noChangeShapeType="1"/>
          </p:cNvSpPr>
          <p:nvPr/>
        </p:nvSpPr>
        <p:spPr bwMode="auto">
          <a:xfrm>
            <a:off x="1281113" y="5031324"/>
            <a:ext cx="203200" cy="1588"/>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26" name="Line 22"/>
          <p:cNvSpPr>
            <a:spLocks noChangeShapeType="1"/>
          </p:cNvSpPr>
          <p:nvPr/>
        </p:nvSpPr>
        <p:spPr bwMode="auto">
          <a:xfrm>
            <a:off x="1281113" y="4147087"/>
            <a:ext cx="203200"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27" name="Line 23"/>
          <p:cNvSpPr>
            <a:spLocks noChangeShapeType="1"/>
          </p:cNvSpPr>
          <p:nvPr/>
        </p:nvSpPr>
        <p:spPr bwMode="auto">
          <a:xfrm>
            <a:off x="1281113" y="3681949"/>
            <a:ext cx="203200" cy="1588"/>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28" name="Line 24"/>
          <p:cNvSpPr>
            <a:spLocks noChangeShapeType="1"/>
          </p:cNvSpPr>
          <p:nvPr/>
        </p:nvSpPr>
        <p:spPr bwMode="auto">
          <a:xfrm>
            <a:off x="1281113" y="3343812"/>
            <a:ext cx="203200" cy="1587"/>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29" name="Line 25"/>
          <p:cNvSpPr>
            <a:spLocks noChangeShapeType="1"/>
          </p:cNvSpPr>
          <p:nvPr/>
        </p:nvSpPr>
        <p:spPr bwMode="auto">
          <a:xfrm>
            <a:off x="1281113" y="3134262"/>
            <a:ext cx="203200"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30" name="Line 26"/>
          <p:cNvSpPr>
            <a:spLocks noChangeShapeType="1"/>
          </p:cNvSpPr>
          <p:nvPr/>
        </p:nvSpPr>
        <p:spPr bwMode="auto">
          <a:xfrm>
            <a:off x="1281113" y="3007262"/>
            <a:ext cx="203200"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31" name="Line 27"/>
          <p:cNvSpPr>
            <a:spLocks noChangeShapeType="1"/>
          </p:cNvSpPr>
          <p:nvPr/>
        </p:nvSpPr>
        <p:spPr bwMode="auto">
          <a:xfrm flipV="1">
            <a:off x="3251200" y="2230974"/>
            <a:ext cx="1588" cy="252413"/>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32" name="Freeform 28"/>
          <p:cNvSpPr>
            <a:spLocks/>
          </p:cNvSpPr>
          <p:nvPr/>
        </p:nvSpPr>
        <p:spPr bwMode="auto">
          <a:xfrm>
            <a:off x="3178175" y="3061237"/>
            <a:ext cx="152400" cy="125412"/>
          </a:xfrm>
          <a:custGeom>
            <a:avLst/>
            <a:gdLst>
              <a:gd name="T0" fmla="*/ 152400 w 108"/>
              <a:gd name="T1" fmla="*/ 62706 h 108"/>
              <a:gd name="T2" fmla="*/ 152400 w 108"/>
              <a:gd name="T3" fmla="*/ 62706 h 108"/>
              <a:gd name="T4" fmla="*/ 149578 w 108"/>
              <a:gd name="T5" fmla="*/ 74318 h 108"/>
              <a:gd name="T6" fmla="*/ 146756 w 108"/>
              <a:gd name="T7" fmla="*/ 88253 h 108"/>
              <a:gd name="T8" fmla="*/ 138289 w 108"/>
              <a:gd name="T9" fmla="*/ 97543 h 108"/>
              <a:gd name="T10" fmla="*/ 129822 w 108"/>
              <a:gd name="T11" fmla="*/ 106832 h 108"/>
              <a:gd name="T12" fmla="*/ 118533 w 108"/>
              <a:gd name="T13" fmla="*/ 113800 h 108"/>
              <a:gd name="T14" fmla="*/ 107244 w 108"/>
              <a:gd name="T15" fmla="*/ 120767 h 108"/>
              <a:gd name="T16" fmla="*/ 90311 w 108"/>
              <a:gd name="T17" fmla="*/ 123090 h 108"/>
              <a:gd name="T18" fmla="*/ 76200 w 108"/>
              <a:gd name="T19" fmla="*/ 125412 h 108"/>
              <a:gd name="T20" fmla="*/ 76200 w 108"/>
              <a:gd name="T21" fmla="*/ 125412 h 108"/>
              <a:gd name="T22" fmla="*/ 62089 w 108"/>
              <a:gd name="T23" fmla="*/ 123090 h 108"/>
              <a:gd name="T24" fmla="*/ 45156 w 108"/>
              <a:gd name="T25" fmla="*/ 120767 h 108"/>
              <a:gd name="T26" fmla="*/ 33867 w 108"/>
              <a:gd name="T27" fmla="*/ 113800 h 108"/>
              <a:gd name="T28" fmla="*/ 22578 w 108"/>
              <a:gd name="T29" fmla="*/ 106832 h 108"/>
              <a:gd name="T30" fmla="*/ 14111 w 108"/>
              <a:gd name="T31" fmla="*/ 97543 h 108"/>
              <a:gd name="T32" fmla="*/ 5644 w 108"/>
              <a:gd name="T33" fmla="*/ 88253 h 108"/>
              <a:gd name="T34" fmla="*/ 2822 w 108"/>
              <a:gd name="T35" fmla="*/ 74318 h 108"/>
              <a:gd name="T36" fmla="*/ 0 w 108"/>
              <a:gd name="T37" fmla="*/ 62706 h 108"/>
              <a:gd name="T38" fmla="*/ 0 w 108"/>
              <a:gd name="T39" fmla="*/ 62706 h 108"/>
              <a:gd name="T40" fmla="*/ 2822 w 108"/>
              <a:gd name="T41" fmla="*/ 51094 h 108"/>
              <a:gd name="T42" fmla="*/ 5644 w 108"/>
              <a:gd name="T43" fmla="*/ 37159 h 108"/>
              <a:gd name="T44" fmla="*/ 14111 w 108"/>
              <a:gd name="T45" fmla="*/ 27869 h 108"/>
              <a:gd name="T46" fmla="*/ 22578 w 108"/>
              <a:gd name="T47" fmla="*/ 18580 h 108"/>
              <a:gd name="T48" fmla="*/ 33867 w 108"/>
              <a:gd name="T49" fmla="*/ 11612 h 108"/>
              <a:gd name="T50" fmla="*/ 45156 w 108"/>
              <a:gd name="T51" fmla="*/ 4645 h 108"/>
              <a:gd name="T52" fmla="*/ 62089 w 108"/>
              <a:gd name="T53" fmla="*/ 2322 h 108"/>
              <a:gd name="T54" fmla="*/ 76200 w 108"/>
              <a:gd name="T55" fmla="*/ 0 h 108"/>
              <a:gd name="T56" fmla="*/ 76200 w 108"/>
              <a:gd name="T57" fmla="*/ 0 h 108"/>
              <a:gd name="T58" fmla="*/ 90311 w 108"/>
              <a:gd name="T59" fmla="*/ 2322 h 108"/>
              <a:gd name="T60" fmla="*/ 107244 w 108"/>
              <a:gd name="T61" fmla="*/ 4645 h 108"/>
              <a:gd name="T62" fmla="*/ 118533 w 108"/>
              <a:gd name="T63" fmla="*/ 11612 h 108"/>
              <a:gd name="T64" fmla="*/ 129822 w 108"/>
              <a:gd name="T65" fmla="*/ 18580 h 108"/>
              <a:gd name="T66" fmla="*/ 138289 w 108"/>
              <a:gd name="T67" fmla="*/ 27869 h 108"/>
              <a:gd name="T68" fmla="*/ 146756 w 108"/>
              <a:gd name="T69" fmla="*/ 37159 h 108"/>
              <a:gd name="T70" fmla="*/ 149578 w 108"/>
              <a:gd name="T71" fmla="*/ 51094 h 108"/>
              <a:gd name="T72" fmla="*/ 152400 w 108"/>
              <a:gd name="T73" fmla="*/ 62706 h 108"/>
              <a:gd name="T74" fmla="*/ 152400 w 108"/>
              <a:gd name="T75" fmla="*/ 62706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08"/>
              <a:gd name="T116" fmla="*/ 108 w 108"/>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08">
                <a:moveTo>
                  <a:pt x="108" y="54"/>
                </a:moveTo>
                <a:lnTo>
                  <a:pt x="108" y="54"/>
                </a:lnTo>
                <a:lnTo>
                  <a:pt x="106" y="64"/>
                </a:lnTo>
                <a:lnTo>
                  <a:pt x="104" y="76"/>
                </a:lnTo>
                <a:lnTo>
                  <a:pt x="98" y="84"/>
                </a:lnTo>
                <a:lnTo>
                  <a:pt x="92" y="92"/>
                </a:lnTo>
                <a:lnTo>
                  <a:pt x="84" y="98"/>
                </a:lnTo>
                <a:lnTo>
                  <a:pt x="76" y="104"/>
                </a:lnTo>
                <a:lnTo>
                  <a:pt x="64" y="106"/>
                </a:lnTo>
                <a:lnTo>
                  <a:pt x="54" y="108"/>
                </a:lnTo>
                <a:lnTo>
                  <a:pt x="44" y="106"/>
                </a:lnTo>
                <a:lnTo>
                  <a:pt x="32" y="104"/>
                </a:lnTo>
                <a:lnTo>
                  <a:pt x="24" y="98"/>
                </a:lnTo>
                <a:lnTo>
                  <a:pt x="16" y="92"/>
                </a:lnTo>
                <a:lnTo>
                  <a:pt x="10" y="84"/>
                </a:lnTo>
                <a:lnTo>
                  <a:pt x="4" y="76"/>
                </a:lnTo>
                <a:lnTo>
                  <a:pt x="2" y="64"/>
                </a:lnTo>
                <a:lnTo>
                  <a:pt x="0" y="54"/>
                </a:lnTo>
                <a:lnTo>
                  <a:pt x="2" y="44"/>
                </a:lnTo>
                <a:lnTo>
                  <a:pt x="4" y="32"/>
                </a:lnTo>
                <a:lnTo>
                  <a:pt x="10" y="24"/>
                </a:lnTo>
                <a:lnTo>
                  <a:pt x="16" y="16"/>
                </a:lnTo>
                <a:lnTo>
                  <a:pt x="24" y="10"/>
                </a:lnTo>
                <a:lnTo>
                  <a:pt x="32" y="4"/>
                </a:lnTo>
                <a:lnTo>
                  <a:pt x="44" y="2"/>
                </a:lnTo>
                <a:lnTo>
                  <a:pt x="54" y="0"/>
                </a:lnTo>
                <a:lnTo>
                  <a:pt x="64" y="2"/>
                </a:lnTo>
                <a:lnTo>
                  <a:pt x="76" y="4"/>
                </a:lnTo>
                <a:lnTo>
                  <a:pt x="84" y="10"/>
                </a:lnTo>
                <a:lnTo>
                  <a:pt x="92" y="16"/>
                </a:lnTo>
                <a:lnTo>
                  <a:pt x="98" y="24"/>
                </a:lnTo>
                <a:lnTo>
                  <a:pt x="104" y="32"/>
                </a:lnTo>
                <a:lnTo>
                  <a:pt x="106" y="44"/>
                </a:lnTo>
                <a:lnTo>
                  <a:pt x="108" y="54"/>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33" name="Freeform 29"/>
          <p:cNvSpPr>
            <a:spLocks/>
          </p:cNvSpPr>
          <p:nvPr/>
        </p:nvSpPr>
        <p:spPr bwMode="auto">
          <a:xfrm>
            <a:off x="2190750" y="3573999"/>
            <a:ext cx="150813" cy="125413"/>
          </a:xfrm>
          <a:custGeom>
            <a:avLst/>
            <a:gdLst>
              <a:gd name="T0" fmla="*/ 150813 w 108"/>
              <a:gd name="T1" fmla="*/ 62707 h 108"/>
              <a:gd name="T2" fmla="*/ 150813 w 108"/>
              <a:gd name="T3" fmla="*/ 62707 h 108"/>
              <a:gd name="T4" fmla="*/ 148020 w 108"/>
              <a:gd name="T5" fmla="*/ 74319 h 108"/>
              <a:gd name="T6" fmla="*/ 145227 w 108"/>
              <a:gd name="T7" fmla="*/ 88254 h 108"/>
              <a:gd name="T8" fmla="*/ 136849 w 108"/>
              <a:gd name="T9" fmla="*/ 97543 h 108"/>
              <a:gd name="T10" fmla="*/ 128470 w 108"/>
              <a:gd name="T11" fmla="*/ 106833 h 108"/>
              <a:gd name="T12" fmla="*/ 117299 w 108"/>
              <a:gd name="T13" fmla="*/ 113801 h 108"/>
              <a:gd name="T14" fmla="*/ 106128 w 108"/>
              <a:gd name="T15" fmla="*/ 120768 h 108"/>
              <a:gd name="T16" fmla="*/ 89371 w 108"/>
              <a:gd name="T17" fmla="*/ 123091 h 108"/>
              <a:gd name="T18" fmla="*/ 75407 w 108"/>
              <a:gd name="T19" fmla="*/ 125413 h 108"/>
              <a:gd name="T20" fmla="*/ 75407 w 108"/>
              <a:gd name="T21" fmla="*/ 125413 h 108"/>
              <a:gd name="T22" fmla="*/ 61442 w 108"/>
              <a:gd name="T23" fmla="*/ 123091 h 108"/>
              <a:gd name="T24" fmla="*/ 44685 w 108"/>
              <a:gd name="T25" fmla="*/ 120768 h 108"/>
              <a:gd name="T26" fmla="*/ 33514 w 108"/>
              <a:gd name="T27" fmla="*/ 113801 h 108"/>
              <a:gd name="T28" fmla="*/ 22343 w 108"/>
              <a:gd name="T29" fmla="*/ 106833 h 108"/>
              <a:gd name="T30" fmla="*/ 13964 w 108"/>
              <a:gd name="T31" fmla="*/ 97543 h 108"/>
              <a:gd name="T32" fmla="*/ 5586 w 108"/>
              <a:gd name="T33" fmla="*/ 88254 h 108"/>
              <a:gd name="T34" fmla="*/ 2793 w 108"/>
              <a:gd name="T35" fmla="*/ 74319 h 108"/>
              <a:gd name="T36" fmla="*/ 0 w 108"/>
              <a:gd name="T37" fmla="*/ 62707 h 108"/>
              <a:gd name="T38" fmla="*/ 0 w 108"/>
              <a:gd name="T39" fmla="*/ 62707 h 108"/>
              <a:gd name="T40" fmla="*/ 2793 w 108"/>
              <a:gd name="T41" fmla="*/ 51094 h 108"/>
              <a:gd name="T42" fmla="*/ 5586 w 108"/>
              <a:gd name="T43" fmla="*/ 37159 h 108"/>
              <a:gd name="T44" fmla="*/ 13964 w 108"/>
              <a:gd name="T45" fmla="*/ 27870 h 108"/>
              <a:gd name="T46" fmla="*/ 22343 w 108"/>
              <a:gd name="T47" fmla="*/ 18580 h 108"/>
              <a:gd name="T48" fmla="*/ 33514 w 108"/>
              <a:gd name="T49" fmla="*/ 11612 h 108"/>
              <a:gd name="T50" fmla="*/ 44685 w 108"/>
              <a:gd name="T51" fmla="*/ 4645 h 108"/>
              <a:gd name="T52" fmla="*/ 61442 w 108"/>
              <a:gd name="T53" fmla="*/ 2322 h 108"/>
              <a:gd name="T54" fmla="*/ 75407 w 108"/>
              <a:gd name="T55" fmla="*/ 0 h 108"/>
              <a:gd name="T56" fmla="*/ 75407 w 108"/>
              <a:gd name="T57" fmla="*/ 0 h 108"/>
              <a:gd name="T58" fmla="*/ 89371 w 108"/>
              <a:gd name="T59" fmla="*/ 2322 h 108"/>
              <a:gd name="T60" fmla="*/ 106128 w 108"/>
              <a:gd name="T61" fmla="*/ 4645 h 108"/>
              <a:gd name="T62" fmla="*/ 117299 w 108"/>
              <a:gd name="T63" fmla="*/ 11612 h 108"/>
              <a:gd name="T64" fmla="*/ 128470 w 108"/>
              <a:gd name="T65" fmla="*/ 18580 h 108"/>
              <a:gd name="T66" fmla="*/ 136849 w 108"/>
              <a:gd name="T67" fmla="*/ 27870 h 108"/>
              <a:gd name="T68" fmla="*/ 145227 w 108"/>
              <a:gd name="T69" fmla="*/ 37159 h 108"/>
              <a:gd name="T70" fmla="*/ 148020 w 108"/>
              <a:gd name="T71" fmla="*/ 51094 h 108"/>
              <a:gd name="T72" fmla="*/ 150813 w 108"/>
              <a:gd name="T73" fmla="*/ 62707 h 108"/>
              <a:gd name="T74" fmla="*/ 150813 w 108"/>
              <a:gd name="T75" fmla="*/ 62707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08"/>
              <a:gd name="T116" fmla="*/ 108 w 108"/>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08">
                <a:moveTo>
                  <a:pt x="108" y="54"/>
                </a:moveTo>
                <a:lnTo>
                  <a:pt x="108" y="54"/>
                </a:lnTo>
                <a:lnTo>
                  <a:pt x="106" y="64"/>
                </a:lnTo>
                <a:lnTo>
                  <a:pt x="104" y="76"/>
                </a:lnTo>
                <a:lnTo>
                  <a:pt x="98" y="84"/>
                </a:lnTo>
                <a:lnTo>
                  <a:pt x="92" y="92"/>
                </a:lnTo>
                <a:lnTo>
                  <a:pt x="84" y="98"/>
                </a:lnTo>
                <a:lnTo>
                  <a:pt x="76" y="104"/>
                </a:lnTo>
                <a:lnTo>
                  <a:pt x="64" y="106"/>
                </a:lnTo>
                <a:lnTo>
                  <a:pt x="54" y="108"/>
                </a:lnTo>
                <a:lnTo>
                  <a:pt x="44" y="106"/>
                </a:lnTo>
                <a:lnTo>
                  <a:pt x="32" y="104"/>
                </a:lnTo>
                <a:lnTo>
                  <a:pt x="24" y="98"/>
                </a:lnTo>
                <a:lnTo>
                  <a:pt x="16" y="92"/>
                </a:lnTo>
                <a:lnTo>
                  <a:pt x="10" y="84"/>
                </a:lnTo>
                <a:lnTo>
                  <a:pt x="4" y="76"/>
                </a:lnTo>
                <a:lnTo>
                  <a:pt x="2" y="64"/>
                </a:lnTo>
                <a:lnTo>
                  <a:pt x="0" y="54"/>
                </a:lnTo>
                <a:lnTo>
                  <a:pt x="2" y="44"/>
                </a:lnTo>
                <a:lnTo>
                  <a:pt x="4" y="32"/>
                </a:lnTo>
                <a:lnTo>
                  <a:pt x="10" y="24"/>
                </a:lnTo>
                <a:lnTo>
                  <a:pt x="16" y="16"/>
                </a:lnTo>
                <a:lnTo>
                  <a:pt x="24" y="10"/>
                </a:lnTo>
                <a:lnTo>
                  <a:pt x="32" y="4"/>
                </a:lnTo>
                <a:lnTo>
                  <a:pt x="44" y="2"/>
                </a:lnTo>
                <a:lnTo>
                  <a:pt x="54" y="0"/>
                </a:lnTo>
                <a:lnTo>
                  <a:pt x="64" y="2"/>
                </a:lnTo>
                <a:lnTo>
                  <a:pt x="76" y="4"/>
                </a:lnTo>
                <a:lnTo>
                  <a:pt x="84" y="10"/>
                </a:lnTo>
                <a:lnTo>
                  <a:pt x="92" y="16"/>
                </a:lnTo>
                <a:lnTo>
                  <a:pt x="98" y="24"/>
                </a:lnTo>
                <a:lnTo>
                  <a:pt x="104" y="32"/>
                </a:lnTo>
                <a:lnTo>
                  <a:pt x="106" y="44"/>
                </a:lnTo>
                <a:lnTo>
                  <a:pt x="108" y="54"/>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34" name="Freeform 30"/>
          <p:cNvSpPr>
            <a:spLocks/>
          </p:cNvSpPr>
          <p:nvPr/>
        </p:nvSpPr>
        <p:spPr bwMode="auto">
          <a:xfrm>
            <a:off x="2646363" y="3259674"/>
            <a:ext cx="150812" cy="127000"/>
          </a:xfrm>
          <a:custGeom>
            <a:avLst/>
            <a:gdLst>
              <a:gd name="T0" fmla="*/ 150812 w 108"/>
              <a:gd name="T1" fmla="*/ 63500 h 108"/>
              <a:gd name="T2" fmla="*/ 150812 w 108"/>
              <a:gd name="T3" fmla="*/ 63500 h 108"/>
              <a:gd name="T4" fmla="*/ 148019 w 108"/>
              <a:gd name="T5" fmla="*/ 75259 h 108"/>
              <a:gd name="T6" fmla="*/ 145226 w 108"/>
              <a:gd name="T7" fmla="*/ 89370 h 108"/>
              <a:gd name="T8" fmla="*/ 136848 w 108"/>
              <a:gd name="T9" fmla="*/ 98778 h 108"/>
              <a:gd name="T10" fmla="*/ 128469 w 108"/>
              <a:gd name="T11" fmla="*/ 108185 h 108"/>
              <a:gd name="T12" fmla="*/ 117298 w 108"/>
              <a:gd name="T13" fmla="*/ 115241 h 108"/>
              <a:gd name="T14" fmla="*/ 106127 w 108"/>
              <a:gd name="T15" fmla="*/ 122296 h 108"/>
              <a:gd name="T16" fmla="*/ 89370 w 108"/>
              <a:gd name="T17" fmla="*/ 124648 h 108"/>
              <a:gd name="T18" fmla="*/ 75406 w 108"/>
              <a:gd name="T19" fmla="*/ 127000 h 108"/>
              <a:gd name="T20" fmla="*/ 75406 w 108"/>
              <a:gd name="T21" fmla="*/ 127000 h 108"/>
              <a:gd name="T22" fmla="*/ 61442 w 108"/>
              <a:gd name="T23" fmla="*/ 124648 h 108"/>
              <a:gd name="T24" fmla="*/ 44685 w 108"/>
              <a:gd name="T25" fmla="*/ 122296 h 108"/>
              <a:gd name="T26" fmla="*/ 33514 w 108"/>
              <a:gd name="T27" fmla="*/ 115241 h 108"/>
              <a:gd name="T28" fmla="*/ 22343 w 108"/>
              <a:gd name="T29" fmla="*/ 108185 h 108"/>
              <a:gd name="T30" fmla="*/ 13964 w 108"/>
              <a:gd name="T31" fmla="*/ 98778 h 108"/>
              <a:gd name="T32" fmla="*/ 5586 w 108"/>
              <a:gd name="T33" fmla="*/ 89370 h 108"/>
              <a:gd name="T34" fmla="*/ 2793 w 108"/>
              <a:gd name="T35" fmla="*/ 75259 h 108"/>
              <a:gd name="T36" fmla="*/ 0 w 108"/>
              <a:gd name="T37" fmla="*/ 63500 h 108"/>
              <a:gd name="T38" fmla="*/ 0 w 108"/>
              <a:gd name="T39" fmla="*/ 63500 h 108"/>
              <a:gd name="T40" fmla="*/ 2793 w 108"/>
              <a:gd name="T41" fmla="*/ 51741 h 108"/>
              <a:gd name="T42" fmla="*/ 5586 w 108"/>
              <a:gd name="T43" fmla="*/ 37630 h 108"/>
              <a:gd name="T44" fmla="*/ 13964 w 108"/>
              <a:gd name="T45" fmla="*/ 28222 h 108"/>
              <a:gd name="T46" fmla="*/ 22343 w 108"/>
              <a:gd name="T47" fmla="*/ 18815 h 108"/>
              <a:gd name="T48" fmla="*/ 33514 w 108"/>
              <a:gd name="T49" fmla="*/ 11759 h 108"/>
              <a:gd name="T50" fmla="*/ 44685 w 108"/>
              <a:gd name="T51" fmla="*/ 4704 h 108"/>
              <a:gd name="T52" fmla="*/ 61442 w 108"/>
              <a:gd name="T53" fmla="*/ 2352 h 108"/>
              <a:gd name="T54" fmla="*/ 75406 w 108"/>
              <a:gd name="T55" fmla="*/ 0 h 108"/>
              <a:gd name="T56" fmla="*/ 75406 w 108"/>
              <a:gd name="T57" fmla="*/ 0 h 108"/>
              <a:gd name="T58" fmla="*/ 89370 w 108"/>
              <a:gd name="T59" fmla="*/ 2352 h 108"/>
              <a:gd name="T60" fmla="*/ 106127 w 108"/>
              <a:gd name="T61" fmla="*/ 4704 h 108"/>
              <a:gd name="T62" fmla="*/ 117298 w 108"/>
              <a:gd name="T63" fmla="*/ 11759 h 108"/>
              <a:gd name="T64" fmla="*/ 128469 w 108"/>
              <a:gd name="T65" fmla="*/ 18815 h 108"/>
              <a:gd name="T66" fmla="*/ 136848 w 108"/>
              <a:gd name="T67" fmla="*/ 28222 h 108"/>
              <a:gd name="T68" fmla="*/ 145226 w 108"/>
              <a:gd name="T69" fmla="*/ 37630 h 108"/>
              <a:gd name="T70" fmla="*/ 148019 w 108"/>
              <a:gd name="T71" fmla="*/ 51741 h 108"/>
              <a:gd name="T72" fmla="*/ 150812 w 108"/>
              <a:gd name="T73" fmla="*/ 63500 h 108"/>
              <a:gd name="T74" fmla="*/ 150812 w 108"/>
              <a:gd name="T75" fmla="*/ 63500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08"/>
              <a:gd name="T116" fmla="*/ 108 w 108"/>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08">
                <a:moveTo>
                  <a:pt x="108" y="54"/>
                </a:moveTo>
                <a:lnTo>
                  <a:pt x="108" y="54"/>
                </a:lnTo>
                <a:lnTo>
                  <a:pt x="106" y="64"/>
                </a:lnTo>
                <a:lnTo>
                  <a:pt x="104" y="76"/>
                </a:lnTo>
                <a:lnTo>
                  <a:pt x="98" y="84"/>
                </a:lnTo>
                <a:lnTo>
                  <a:pt x="92" y="92"/>
                </a:lnTo>
                <a:lnTo>
                  <a:pt x="84" y="98"/>
                </a:lnTo>
                <a:lnTo>
                  <a:pt x="76" y="104"/>
                </a:lnTo>
                <a:lnTo>
                  <a:pt x="64" y="106"/>
                </a:lnTo>
                <a:lnTo>
                  <a:pt x="54" y="108"/>
                </a:lnTo>
                <a:lnTo>
                  <a:pt x="44" y="106"/>
                </a:lnTo>
                <a:lnTo>
                  <a:pt x="32" y="104"/>
                </a:lnTo>
                <a:lnTo>
                  <a:pt x="24" y="98"/>
                </a:lnTo>
                <a:lnTo>
                  <a:pt x="16" y="92"/>
                </a:lnTo>
                <a:lnTo>
                  <a:pt x="10" y="84"/>
                </a:lnTo>
                <a:lnTo>
                  <a:pt x="4" y="76"/>
                </a:lnTo>
                <a:lnTo>
                  <a:pt x="2" y="64"/>
                </a:lnTo>
                <a:lnTo>
                  <a:pt x="0" y="54"/>
                </a:lnTo>
                <a:lnTo>
                  <a:pt x="2" y="44"/>
                </a:lnTo>
                <a:lnTo>
                  <a:pt x="4" y="32"/>
                </a:lnTo>
                <a:lnTo>
                  <a:pt x="10" y="24"/>
                </a:lnTo>
                <a:lnTo>
                  <a:pt x="16" y="16"/>
                </a:lnTo>
                <a:lnTo>
                  <a:pt x="24" y="10"/>
                </a:lnTo>
                <a:lnTo>
                  <a:pt x="32" y="4"/>
                </a:lnTo>
                <a:lnTo>
                  <a:pt x="44" y="2"/>
                </a:lnTo>
                <a:lnTo>
                  <a:pt x="54" y="0"/>
                </a:lnTo>
                <a:lnTo>
                  <a:pt x="64" y="2"/>
                </a:lnTo>
                <a:lnTo>
                  <a:pt x="76" y="4"/>
                </a:lnTo>
                <a:lnTo>
                  <a:pt x="84" y="10"/>
                </a:lnTo>
                <a:lnTo>
                  <a:pt x="92" y="16"/>
                </a:lnTo>
                <a:lnTo>
                  <a:pt x="98" y="24"/>
                </a:lnTo>
                <a:lnTo>
                  <a:pt x="104" y="32"/>
                </a:lnTo>
                <a:lnTo>
                  <a:pt x="106" y="44"/>
                </a:lnTo>
                <a:lnTo>
                  <a:pt x="108" y="54"/>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35" name="Freeform 32"/>
          <p:cNvSpPr>
            <a:spLocks/>
          </p:cNvSpPr>
          <p:nvPr/>
        </p:nvSpPr>
        <p:spPr bwMode="auto">
          <a:xfrm>
            <a:off x="1887538" y="5010687"/>
            <a:ext cx="1538287" cy="274637"/>
          </a:xfrm>
          <a:custGeom>
            <a:avLst/>
            <a:gdLst>
              <a:gd name="T0" fmla="*/ 847742 w 1096"/>
              <a:gd name="T1" fmla="*/ 4695 h 234"/>
              <a:gd name="T2" fmla="*/ 847742 w 1096"/>
              <a:gd name="T3" fmla="*/ 4695 h 234"/>
              <a:gd name="T4" fmla="*/ 738265 w 1096"/>
              <a:gd name="T5" fmla="*/ 14084 h 234"/>
              <a:gd name="T6" fmla="*/ 634403 w 1096"/>
              <a:gd name="T7" fmla="*/ 23473 h 234"/>
              <a:gd name="T8" fmla="*/ 536155 w 1096"/>
              <a:gd name="T9" fmla="*/ 39905 h 234"/>
              <a:gd name="T10" fmla="*/ 451942 w 1096"/>
              <a:gd name="T11" fmla="*/ 56336 h 234"/>
              <a:gd name="T12" fmla="*/ 451942 w 1096"/>
              <a:gd name="T13" fmla="*/ 56336 h 234"/>
              <a:gd name="T14" fmla="*/ 418257 w 1096"/>
              <a:gd name="T15" fmla="*/ 65725 h 234"/>
              <a:gd name="T16" fmla="*/ 370536 w 1096"/>
              <a:gd name="T17" fmla="*/ 79809 h 234"/>
              <a:gd name="T18" fmla="*/ 311587 w 1096"/>
              <a:gd name="T19" fmla="*/ 96240 h 234"/>
              <a:gd name="T20" fmla="*/ 247024 w 1096"/>
              <a:gd name="T21" fmla="*/ 119714 h 234"/>
              <a:gd name="T22" fmla="*/ 179654 w 1096"/>
              <a:gd name="T23" fmla="*/ 150229 h 234"/>
              <a:gd name="T24" fmla="*/ 148776 w 1096"/>
              <a:gd name="T25" fmla="*/ 166660 h 234"/>
              <a:gd name="T26" fmla="*/ 115091 w 1096"/>
              <a:gd name="T27" fmla="*/ 185439 h 234"/>
              <a:gd name="T28" fmla="*/ 84213 w 1096"/>
              <a:gd name="T29" fmla="*/ 204217 h 234"/>
              <a:gd name="T30" fmla="*/ 53335 w 1096"/>
              <a:gd name="T31" fmla="*/ 225343 h 234"/>
              <a:gd name="T32" fmla="*/ 25264 w 1096"/>
              <a:gd name="T33" fmla="*/ 248816 h 234"/>
              <a:gd name="T34" fmla="*/ 0 w 1096"/>
              <a:gd name="T35" fmla="*/ 274637 h 234"/>
              <a:gd name="T36" fmla="*/ 1364247 w 1096"/>
              <a:gd name="T37" fmla="*/ 274637 h 234"/>
              <a:gd name="T38" fmla="*/ 1364247 w 1096"/>
              <a:gd name="T39" fmla="*/ 274637 h 234"/>
              <a:gd name="T40" fmla="*/ 1403547 w 1096"/>
              <a:gd name="T41" fmla="*/ 222996 h 234"/>
              <a:gd name="T42" fmla="*/ 1445653 w 1096"/>
              <a:gd name="T43" fmla="*/ 173702 h 234"/>
              <a:gd name="T44" fmla="*/ 1490566 w 1096"/>
              <a:gd name="T45" fmla="*/ 122061 h 234"/>
              <a:gd name="T46" fmla="*/ 1538287 w 1096"/>
              <a:gd name="T47" fmla="*/ 72767 h 234"/>
              <a:gd name="T48" fmla="*/ 1538287 w 1096"/>
              <a:gd name="T49" fmla="*/ 72767 h 234"/>
              <a:gd name="T50" fmla="*/ 1440039 w 1096"/>
              <a:gd name="T51" fmla="*/ 46946 h 234"/>
              <a:gd name="T52" fmla="*/ 1338983 w 1096"/>
              <a:gd name="T53" fmla="*/ 25821 h 234"/>
              <a:gd name="T54" fmla="*/ 1243542 w 1096"/>
              <a:gd name="T55" fmla="*/ 9389 h 234"/>
              <a:gd name="T56" fmla="*/ 1198629 w 1096"/>
              <a:gd name="T57" fmla="*/ 4695 h 234"/>
              <a:gd name="T58" fmla="*/ 1159329 w 1096"/>
              <a:gd name="T59" fmla="*/ 0 h 234"/>
              <a:gd name="T60" fmla="*/ 1159329 w 1096"/>
              <a:gd name="T61" fmla="*/ 0 h 234"/>
              <a:gd name="T62" fmla="*/ 1083538 w 1096"/>
              <a:gd name="T63" fmla="*/ 0 h 234"/>
              <a:gd name="T64" fmla="*/ 1004939 w 1096"/>
              <a:gd name="T65" fmla="*/ 0 h 234"/>
              <a:gd name="T66" fmla="*/ 926341 w 1096"/>
              <a:gd name="T67" fmla="*/ 0 h 234"/>
              <a:gd name="T68" fmla="*/ 847742 w 1096"/>
              <a:gd name="T69" fmla="*/ 4695 h 2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96"/>
              <a:gd name="T106" fmla="*/ 0 h 234"/>
              <a:gd name="T107" fmla="*/ 1096 w 1096"/>
              <a:gd name="T108" fmla="*/ 234 h 2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96" h="234">
                <a:moveTo>
                  <a:pt x="604" y="4"/>
                </a:moveTo>
                <a:lnTo>
                  <a:pt x="604" y="4"/>
                </a:lnTo>
                <a:lnTo>
                  <a:pt x="526" y="12"/>
                </a:lnTo>
                <a:lnTo>
                  <a:pt x="452" y="20"/>
                </a:lnTo>
                <a:lnTo>
                  <a:pt x="382" y="34"/>
                </a:lnTo>
                <a:lnTo>
                  <a:pt x="322" y="48"/>
                </a:lnTo>
                <a:lnTo>
                  <a:pt x="298" y="56"/>
                </a:lnTo>
                <a:lnTo>
                  <a:pt x="264" y="68"/>
                </a:lnTo>
                <a:lnTo>
                  <a:pt x="222" y="82"/>
                </a:lnTo>
                <a:lnTo>
                  <a:pt x="176" y="102"/>
                </a:lnTo>
                <a:lnTo>
                  <a:pt x="128" y="128"/>
                </a:lnTo>
                <a:lnTo>
                  <a:pt x="106" y="142"/>
                </a:lnTo>
                <a:lnTo>
                  <a:pt x="82" y="158"/>
                </a:lnTo>
                <a:lnTo>
                  <a:pt x="60" y="174"/>
                </a:lnTo>
                <a:lnTo>
                  <a:pt x="38" y="192"/>
                </a:lnTo>
                <a:lnTo>
                  <a:pt x="18" y="212"/>
                </a:lnTo>
                <a:lnTo>
                  <a:pt x="0" y="234"/>
                </a:lnTo>
                <a:lnTo>
                  <a:pt x="972" y="234"/>
                </a:lnTo>
                <a:lnTo>
                  <a:pt x="1000" y="190"/>
                </a:lnTo>
                <a:lnTo>
                  <a:pt x="1030" y="148"/>
                </a:lnTo>
                <a:lnTo>
                  <a:pt x="1062" y="104"/>
                </a:lnTo>
                <a:lnTo>
                  <a:pt x="1096" y="62"/>
                </a:lnTo>
                <a:lnTo>
                  <a:pt x="1026" y="40"/>
                </a:lnTo>
                <a:lnTo>
                  <a:pt x="954" y="22"/>
                </a:lnTo>
                <a:lnTo>
                  <a:pt x="886" y="8"/>
                </a:lnTo>
                <a:lnTo>
                  <a:pt x="854" y="4"/>
                </a:lnTo>
                <a:lnTo>
                  <a:pt x="826" y="0"/>
                </a:lnTo>
                <a:lnTo>
                  <a:pt x="772" y="0"/>
                </a:lnTo>
                <a:lnTo>
                  <a:pt x="716" y="0"/>
                </a:lnTo>
                <a:lnTo>
                  <a:pt x="660" y="0"/>
                </a:lnTo>
                <a:lnTo>
                  <a:pt x="604" y="4"/>
                </a:lnTo>
                <a:close/>
              </a:path>
            </a:pathLst>
          </a:custGeom>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36" name="Freeform 33"/>
          <p:cNvSpPr>
            <a:spLocks/>
          </p:cNvSpPr>
          <p:nvPr/>
        </p:nvSpPr>
        <p:spPr bwMode="auto">
          <a:xfrm>
            <a:off x="3251200" y="4547137"/>
            <a:ext cx="2047875" cy="738187"/>
          </a:xfrm>
          <a:custGeom>
            <a:avLst/>
            <a:gdLst>
              <a:gd name="T0" fmla="*/ 2047875 w 1458"/>
              <a:gd name="T1" fmla="*/ 738187 h 630"/>
              <a:gd name="T2" fmla="*/ 1213556 w 1458"/>
              <a:gd name="T3" fmla="*/ 738187 h 630"/>
              <a:gd name="T4" fmla="*/ 1213556 w 1458"/>
              <a:gd name="T5" fmla="*/ 738187 h 630"/>
              <a:gd name="T6" fmla="*/ 1238838 w 1458"/>
              <a:gd name="T7" fmla="*/ 700692 h 630"/>
              <a:gd name="T8" fmla="*/ 1306258 w 1458"/>
              <a:gd name="T9" fmla="*/ 613984 h 630"/>
              <a:gd name="T10" fmla="*/ 1387723 w 1458"/>
              <a:gd name="T11" fmla="*/ 513216 h 630"/>
              <a:gd name="T12" fmla="*/ 1427051 w 1458"/>
              <a:gd name="T13" fmla="*/ 466347 h 630"/>
              <a:gd name="T14" fmla="*/ 1463570 w 1458"/>
              <a:gd name="T15" fmla="*/ 426508 h 630"/>
              <a:gd name="T16" fmla="*/ 1463570 w 1458"/>
              <a:gd name="T17" fmla="*/ 426508 h 630"/>
              <a:gd name="T18" fmla="*/ 1561891 w 1458"/>
              <a:gd name="T19" fmla="*/ 332770 h 630"/>
              <a:gd name="T20" fmla="*/ 1660211 w 1458"/>
              <a:gd name="T21" fmla="*/ 236689 h 630"/>
              <a:gd name="T22" fmla="*/ 1660211 w 1458"/>
              <a:gd name="T23" fmla="*/ 236689 h 630"/>
              <a:gd name="T24" fmla="*/ 1573128 w 1458"/>
              <a:gd name="T25" fmla="*/ 173415 h 630"/>
              <a:gd name="T26" fmla="*/ 1528181 w 1458"/>
              <a:gd name="T27" fmla="*/ 145294 h 630"/>
              <a:gd name="T28" fmla="*/ 1483235 w 1458"/>
              <a:gd name="T29" fmla="*/ 117173 h 630"/>
              <a:gd name="T30" fmla="*/ 1483235 w 1458"/>
              <a:gd name="T31" fmla="*/ 117173 h 630"/>
              <a:gd name="T32" fmla="*/ 1438288 w 1458"/>
              <a:gd name="T33" fmla="*/ 93738 h 630"/>
              <a:gd name="T34" fmla="*/ 1396151 w 1458"/>
              <a:gd name="T35" fmla="*/ 70304 h 630"/>
              <a:gd name="T36" fmla="*/ 1351204 w 1458"/>
              <a:gd name="T37" fmla="*/ 51556 h 630"/>
              <a:gd name="T38" fmla="*/ 1306258 w 1458"/>
              <a:gd name="T39" fmla="*/ 37495 h 630"/>
              <a:gd name="T40" fmla="*/ 1255693 w 1458"/>
              <a:gd name="T41" fmla="*/ 23435 h 630"/>
              <a:gd name="T42" fmla="*/ 1196701 w 1458"/>
              <a:gd name="T43" fmla="*/ 14061 h 630"/>
              <a:gd name="T44" fmla="*/ 1132090 w 1458"/>
              <a:gd name="T45" fmla="*/ 7030 h 630"/>
              <a:gd name="T46" fmla="*/ 1056243 w 1458"/>
              <a:gd name="T47" fmla="*/ 0 h 630"/>
              <a:gd name="T48" fmla="*/ 1056243 w 1458"/>
              <a:gd name="T49" fmla="*/ 0 h 630"/>
              <a:gd name="T50" fmla="*/ 1030960 w 1458"/>
              <a:gd name="T51" fmla="*/ 0 h 630"/>
              <a:gd name="T52" fmla="*/ 1005678 w 1458"/>
              <a:gd name="T53" fmla="*/ 2343 h 630"/>
              <a:gd name="T54" fmla="*/ 980396 w 1458"/>
              <a:gd name="T55" fmla="*/ 7030 h 630"/>
              <a:gd name="T56" fmla="*/ 952304 w 1458"/>
              <a:gd name="T57" fmla="*/ 14061 h 630"/>
              <a:gd name="T58" fmla="*/ 893312 w 1458"/>
              <a:gd name="T59" fmla="*/ 30465 h 630"/>
              <a:gd name="T60" fmla="*/ 834319 w 1458"/>
              <a:gd name="T61" fmla="*/ 51556 h 630"/>
              <a:gd name="T62" fmla="*/ 775327 w 1458"/>
              <a:gd name="T63" fmla="*/ 77334 h 630"/>
              <a:gd name="T64" fmla="*/ 721953 w 1458"/>
              <a:gd name="T65" fmla="*/ 103112 h 630"/>
              <a:gd name="T66" fmla="*/ 671388 w 1458"/>
              <a:gd name="T67" fmla="*/ 131233 h 630"/>
              <a:gd name="T68" fmla="*/ 629251 w 1458"/>
              <a:gd name="T69" fmla="*/ 154668 h 630"/>
              <a:gd name="T70" fmla="*/ 629251 w 1458"/>
              <a:gd name="T71" fmla="*/ 154668 h 630"/>
              <a:gd name="T72" fmla="*/ 550595 w 1458"/>
              <a:gd name="T73" fmla="*/ 203880 h 630"/>
              <a:gd name="T74" fmla="*/ 485984 w 1458"/>
              <a:gd name="T75" fmla="*/ 248406 h 630"/>
              <a:gd name="T76" fmla="*/ 426992 w 1458"/>
              <a:gd name="T77" fmla="*/ 295275 h 630"/>
              <a:gd name="T78" fmla="*/ 359572 w 1458"/>
              <a:gd name="T79" fmla="*/ 356205 h 630"/>
              <a:gd name="T80" fmla="*/ 359572 w 1458"/>
              <a:gd name="T81" fmla="*/ 356205 h 630"/>
              <a:gd name="T82" fmla="*/ 264061 w 1458"/>
              <a:gd name="T83" fmla="*/ 447599 h 630"/>
              <a:gd name="T84" fmla="*/ 174168 w 1458"/>
              <a:gd name="T85" fmla="*/ 536650 h 630"/>
              <a:gd name="T86" fmla="*/ 174168 w 1458"/>
              <a:gd name="T87" fmla="*/ 536650 h 630"/>
              <a:gd name="T88" fmla="*/ 230351 w 1458"/>
              <a:gd name="T89" fmla="*/ 553054 h 630"/>
              <a:gd name="T90" fmla="*/ 278106 w 1458"/>
              <a:gd name="T91" fmla="*/ 569459 h 630"/>
              <a:gd name="T92" fmla="*/ 323053 w 1458"/>
              <a:gd name="T93" fmla="*/ 585863 h 630"/>
              <a:gd name="T94" fmla="*/ 356763 w 1458"/>
              <a:gd name="T95" fmla="*/ 602267 h 630"/>
              <a:gd name="T96" fmla="*/ 356763 w 1458"/>
              <a:gd name="T97" fmla="*/ 602267 h 630"/>
              <a:gd name="T98" fmla="*/ 404519 w 1458"/>
              <a:gd name="T99" fmla="*/ 628045 h 630"/>
              <a:gd name="T100" fmla="*/ 446656 w 1458"/>
              <a:gd name="T101" fmla="*/ 653823 h 630"/>
              <a:gd name="T102" fmla="*/ 480366 w 1458"/>
              <a:gd name="T103" fmla="*/ 677257 h 630"/>
              <a:gd name="T104" fmla="*/ 508457 w 1458"/>
              <a:gd name="T105" fmla="*/ 698348 h 630"/>
              <a:gd name="T106" fmla="*/ 544976 w 1458"/>
              <a:gd name="T107" fmla="*/ 726470 h 630"/>
              <a:gd name="T108" fmla="*/ 556213 w 1458"/>
              <a:gd name="T109" fmla="*/ 738187 h 630"/>
              <a:gd name="T110" fmla="*/ 0 w 1458"/>
              <a:gd name="T111" fmla="*/ 738187 h 630"/>
              <a:gd name="T112" fmla="*/ 2047875 w 1458"/>
              <a:gd name="T113" fmla="*/ 738187 h 630"/>
              <a:gd name="T114" fmla="*/ 2047875 w 1458"/>
              <a:gd name="T115" fmla="*/ 738187 h 630"/>
              <a:gd name="T116" fmla="*/ 2047875 w 1458"/>
              <a:gd name="T117" fmla="*/ 738187 h 630"/>
              <a:gd name="T118" fmla="*/ 2047875 w 1458"/>
              <a:gd name="T119" fmla="*/ 738187 h 6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58"/>
              <a:gd name="T181" fmla="*/ 0 h 630"/>
              <a:gd name="T182" fmla="*/ 1458 w 1458"/>
              <a:gd name="T183" fmla="*/ 630 h 6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58" h="630">
                <a:moveTo>
                  <a:pt x="1458" y="630"/>
                </a:moveTo>
                <a:lnTo>
                  <a:pt x="864" y="630"/>
                </a:lnTo>
                <a:lnTo>
                  <a:pt x="882" y="598"/>
                </a:lnTo>
                <a:lnTo>
                  <a:pt x="930" y="524"/>
                </a:lnTo>
                <a:lnTo>
                  <a:pt x="988" y="438"/>
                </a:lnTo>
                <a:lnTo>
                  <a:pt x="1016" y="398"/>
                </a:lnTo>
                <a:lnTo>
                  <a:pt x="1042" y="364"/>
                </a:lnTo>
                <a:lnTo>
                  <a:pt x="1112" y="284"/>
                </a:lnTo>
                <a:lnTo>
                  <a:pt x="1182" y="202"/>
                </a:lnTo>
                <a:lnTo>
                  <a:pt x="1120" y="148"/>
                </a:lnTo>
                <a:lnTo>
                  <a:pt x="1088" y="124"/>
                </a:lnTo>
                <a:lnTo>
                  <a:pt x="1056" y="100"/>
                </a:lnTo>
                <a:lnTo>
                  <a:pt x="1024" y="80"/>
                </a:lnTo>
                <a:lnTo>
                  <a:pt x="994" y="60"/>
                </a:lnTo>
                <a:lnTo>
                  <a:pt x="962" y="44"/>
                </a:lnTo>
                <a:lnTo>
                  <a:pt x="930" y="32"/>
                </a:lnTo>
                <a:lnTo>
                  <a:pt x="894" y="20"/>
                </a:lnTo>
                <a:lnTo>
                  <a:pt x="852" y="12"/>
                </a:lnTo>
                <a:lnTo>
                  <a:pt x="806" y="6"/>
                </a:lnTo>
                <a:lnTo>
                  <a:pt x="752" y="0"/>
                </a:lnTo>
                <a:lnTo>
                  <a:pt x="734" y="0"/>
                </a:lnTo>
                <a:lnTo>
                  <a:pt x="716" y="2"/>
                </a:lnTo>
                <a:lnTo>
                  <a:pt x="698" y="6"/>
                </a:lnTo>
                <a:lnTo>
                  <a:pt x="678" y="12"/>
                </a:lnTo>
                <a:lnTo>
                  <a:pt x="636" y="26"/>
                </a:lnTo>
                <a:lnTo>
                  <a:pt x="594" y="44"/>
                </a:lnTo>
                <a:lnTo>
                  <a:pt x="552" y="66"/>
                </a:lnTo>
                <a:lnTo>
                  <a:pt x="514" y="88"/>
                </a:lnTo>
                <a:lnTo>
                  <a:pt x="478" y="112"/>
                </a:lnTo>
                <a:lnTo>
                  <a:pt x="448" y="132"/>
                </a:lnTo>
                <a:lnTo>
                  <a:pt x="392" y="174"/>
                </a:lnTo>
                <a:lnTo>
                  <a:pt x="346" y="212"/>
                </a:lnTo>
                <a:lnTo>
                  <a:pt x="304" y="252"/>
                </a:lnTo>
                <a:lnTo>
                  <a:pt x="256" y="304"/>
                </a:lnTo>
                <a:lnTo>
                  <a:pt x="188" y="382"/>
                </a:lnTo>
                <a:lnTo>
                  <a:pt x="124" y="458"/>
                </a:lnTo>
                <a:lnTo>
                  <a:pt x="164" y="472"/>
                </a:lnTo>
                <a:lnTo>
                  <a:pt x="198" y="486"/>
                </a:lnTo>
                <a:lnTo>
                  <a:pt x="230" y="500"/>
                </a:lnTo>
                <a:lnTo>
                  <a:pt x="254" y="514"/>
                </a:lnTo>
                <a:lnTo>
                  <a:pt x="288" y="536"/>
                </a:lnTo>
                <a:lnTo>
                  <a:pt x="318" y="558"/>
                </a:lnTo>
                <a:lnTo>
                  <a:pt x="342" y="578"/>
                </a:lnTo>
                <a:lnTo>
                  <a:pt x="362" y="596"/>
                </a:lnTo>
                <a:lnTo>
                  <a:pt x="388" y="620"/>
                </a:lnTo>
                <a:lnTo>
                  <a:pt x="396" y="630"/>
                </a:lnTo>
                <a:lnTo>
                  <a:pt x="0" y="630"/>
                </a:lnTo>
                <a:lnTo>
                  <a:pt x="1458" y="630"/>
                </a:lnTo>
                <a:close/>
              </a:path>
            </a:pathLst>
          </a:custGeom>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37" name="Freeform 34"/>
          <p:cNvSpPr>
            <a:spLocks/>
          </p:cNvSpPr>
          <p:nvPr/>
        </p:nvSpPr>
        <p:spPr bwMode="auto">
          <a:xfrm>
            <a:off x="3251200" y="5083712"/>
            <a:ext cx="557213" cy="201612"/>
          </a:xfrm>
          <a:custGeom>
            <a:avLst/>
            <a:gdLst>
              <a:gd name="T0" fmla="*/ 182923 w 396"/>
              <a:gd name="T1" fmla="*/ 201612 h 172"/>
              <a:gd name="T2" fmla="*/ 557213 w 396"/>
              <a:gd name="T3" fmla="*/ 201612 h 172"/>
              <a:gd name="T4" fmla="*/ 557213 w 396"/>
              <a:gd name="T5" fmla="*/ 201612 h 172"/>
              <a:gd name="T6" fmla="*/ 545956 w 396"/>
              <a:gd name="T7" fmla="*/ 189890 h 172"/>
              <a:gd name="T8" fmla="*/ 509371 w 396"/>
              <a:gd name="T9" fmla="*/ 161758 h 172"/>
              <a:gd name="T10" fmla="*/ 481229 w 396"/>
              <a:gd name="T11" fmla="*/ 140660 h 172"/>
              <a:gd name="T12" fmla="*/ 447459 w 396"/>
              <a:gd name="T13" fmla="*/ 117216 h 172"/>
              <a:gd name="T14" fmla="*/ 405246 w 396"/>
              <a:gd name="T15" fmla="*/ 91429 h 172"/>
              <a:gd name="T16" fmla="*/ 357404 w 396"/>
              <a:gd name="T17" fmla="*/ 65641 h 172"/>
              <a:gd name="T18" fmla="*/ 357404 w 396"/>
              <a:gd name="T19" fmla="*/ 65641 h 172"/>
              <a:gd name="T20" fmla="*/ 323634 w 396"/>
              <a:gd name="T21" fmla="*/ 49231 h 172"/>
              <a:gd name="T22" fmla="*/ 278607 w 396"/>
              <a:gd name="T23" fmla="*/ 32821 h 172"/>
              <a:gd name="T24" fmla="*/ 230765 w 396"/>
              <a:gd name="T25" fmla="*/ 16410 h 172"/>
              <a:gd name="T26" fmla="*/ 174481 w 396"/>
              <a:gd name="T27" fmla="*/ 0 h 172"/>
              <a:gd name="T28" fmla="*/ 174481 w 396"/>
              <a:gd name="T29" fmla="*/ 0 h 172"/>
              <a:gd name="T30" fmla="*/ 126639 w 396"/>
              <a:gd name="T31" fmla="*/ 49231 h 172"/>
              <a:gd name="T32" fmla="*/ 81612 w 396"/>
              <a:gd name="T33" fmla="*/ 100806 h 172"/>
              <a:gd name="T34" fmla="*/ 39399 w 396"/>
              <a:gd name="T35" fmla="*/ 150037 h 172"/>
              <a:gd name="T36" fmla="*/ 0 w 396"/>
              <a:gd name="T37" fmla="*/ 201612 h 172"/>
              <a:gd name="T38" fmla="*/ 182923 w 396"/>
              <a:gd name="T39" fmla="*/ 20161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6"/>
              <a:gd name="T61" fmla="*/ 0 h 172"/>
              <a:gd name="T62" fmla="*/ 396 w 396"/>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6" h="172">
                <a:moveTo>
                  <a:pt x="130" y="172"/>
                </a:moveTo>
                <a:lnTo>
                  <a:pt x="396" y="172"/>
                </a:lnTo>
                <a:lnTo>
                  <a:pt x="388" y="162"/>
                </a:lnTo>
                <a:lnTo>
                  <a:pt x="362" y="138"/>
                </a:lnTo>
                <a:lnTo>
                  <a:pt x="342" y="120"/>
                </a:lnTo>
                <a:lnTo>
                  <a:pt x="318" y="100"/>
                </a:lnTo>
                <a:lnTo>
                  <a:pt x="288" y="78"/>
                </a:lnTo>
                <a:lnTo>
                  <a:pt x="254" y="56"/>
                </a:lnTo>
                <a:lnTo>
                  <a:pt x="230" y="42"/>
                </a:lnTo>
                <a:lnTo>
                  <a:pt x="198" y="28"/>
                </a:lnTo>
                <a:lnTo>
                  <a:pt x="164" y="14"/>
                </a:lnTo>
                <a:lnTo>
                  <a:pt x="124" y="0"/>
                </a:lnTo>
                <a:lnTo>
                  <a:pt x="90" y="42"/>
                </a:lnTo>
                <a:lnTo>
                  <a:pt x="58" y="86"/>
                </a:lnTo>
                <a:lnTo>
                  <a:pt x="28" y="128"/>
                </a:lnTo>
                <a:lnTo>
                  <a:pt x="0" y="172"/>
                </a:lnTo>
                <a:lnTo>
                  <a:pt x="130" y="172"/>
                </a:lnTo>
                <a:close/>
              </a:path>
            </a:pathLst>
          </a:custGeom>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38" name="Freeform 35"/>
          <p:cNvSpPr>
            <a:spLocks/>
          </p:cNvSpPr>
          <p:nvPr/>
        </p:nvSpPr>
        <p:spPr bwMode="auto">
          <a:xfrm>
            <a:off x="4465638" y="4783674"/>
            <a:ext cx="833437" cy="501650"/>
          </a:xfrm>
          <a:custGeom>
            <a:avLst/>
            <a:gdLst>
              <a:gd name="T0" fmla="*/ 493889 w 594"/>
              <a:gd name="T1" fmla="*/ 501650 h 428"/>
              <a:gd name="T2" fmla="*/ 833437 w 594"/>
              <a:gd name="T3" fmla="*/ 501650 h 428"/>
              <a:gd name="T4" fmla="*/ 833437 w 594"/>
              <a:gd name="T5" fmla="*/ 501650 h 428"/>
              <a:gd name="T6" fmla="*/ 816600 w 594"/>
              <a:gd name="T7" fmla="*/ 452423 h 428"/>
              <a:gd name="T8" fmla="*/ 799763 w 594"/>
              <a:gd name="T9" fmla="*/ 410228 h 428"/>
              <a:gd name="T10" fmla="*/ 777313 w 594"/>
              <a:gd name="T11" fmla="*/ 368033 h 428"/>
              <a:gd name="T12" fmla="*/ 777313 w 594"/>
              <a:gd name="T13" fmla="*/ 368033 h 428"/>
              <a:gd name="T14" fmla="*/ 740833 w 594"/>
              <a:gd name="T15" fmla="*/ 304741 h 428"/>
              <a:gd name="T16" fmla="*/ 695934 w 594"/>
              <a:gd name="T17" fmla="*/ 243793 h 428"/>
              <a:gd name="T18" fmla="*/ 670678 w 594"/>
              <a:gd name="T19" fmla="*/ 210974 h 428"/>
              <a:gd name="T20" fmla="*/ 642616 w 594"/>
              <a:gd name="T21" fmla="*/ 178156 h 428"/>
              <a:gd name="T22" fmla="*/ 608942 w 594"/>
              <a:gd name="T23" fmla="*/ 142994 h 428"/>
              <a:gd name="T24" fmla="*/ 572462 w 594"/>
              <a:gd name="T25" fmla="*/ 107831 h 428"/>
              <a:gd name="T26" fmla="*/ 572462 w 594"/>
              <a:gd name="T27" fmla="*/ 107831 h 428"/>
              <a:gd name="T28" fmla="*/ 516338 w 594"/>
              <a:gd name="T29" fmla="*/ 58604 h 428"/>
              <a:gd name="T30" fmla="*/ 446183 w 594"/>
              <a:gd name="T31" fmla="*/ 0 h 428"/>
              <a:gd name="T32" fmla="*/ 446183 w 594"/>
              <a:gd name="T33" fmla="*/ 0 h 428"/>
              <a:gd name="T34" fmla="*/ 347967 w 594"/>
              <a:gd name="T35" fmla="*/ 96111 h 428"/>
              <a:gd name="T36" fmla="*/ 249750 w 594"/>
              <a:gd name="T37" fmla="*/ 189877 h 428"/>
              <a:gd name="T38" fmla="*/ 249750 w 594"/>
              <a:gd name="T39" fmla="*/ 189877 h 428"/>
              <a:gd name="T40" fmla="*/ 213270 w 594"/>
              <a:gd name="T41" fmla="*/ 229728 h 428"/>
              <a:gd name="T42" fmla="*/ 173983 w 594"/>
              <a:gd name="T43" fmla="*/ 276611 h 428"/>
              <a:gd name="T44" fmla="*/ 92604 w 594"/>
              <a:gd name="T45" fmla="*/ 377410 h 428"/>
              <a:gd name="T46" fmla="*/ 25256 w 594"/>
              <a:gd name="T47" fmla="*/ 464143 h 428"/>
              <a:gd name="T48" fmla="*/ 0 w 594"/>
              <a:gd name="T49" fmla="*/ 501650 h 428"/>
              <a:gd name="T50" fmla="*/ 493889 w 594"/>
              <a:gd name="T51" fmla="*/ 501650 h 4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4"/>
              <a:gd name="T79" fmla="*/ 0 h 428"/>
              <a:gd name="T80" fmla="*/ 594 w 594"/>
              <a:gd name="T81" fmla="*/ 428 h 4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4" h="428">
                <a:moveTo>
                  <a:pt x="352" y="428"/>
                </a:moveTo>
                <a:lnTo>
                  <a:pt x="594" y="428"/>
                </a:lnTo>
                <a:lnTo>
                  <a:pt x="582" y="386"/>
                </a:lnTo>
                <a:lnTo>
                  <a:pt x="570" y="350"/>
                </a:lnTo>
                <a:lnTo>
                  <a:pt x="554" y="314"/>
                </a:lnTo>
                <a:lnTo>
                  <a:pt x="528" y="260"/>
                </a:lnTo>
                <a:lnTo>
                  <a:pt x="496" y="208"/>
                </a:lnTo>
                <a:lnTo>
                  <a:pt x="478" y="180"/>
                </a:lnTo>
                <a:lnTo>
                  <a:pt x="458" y="152"/>
                </a:lnTo>
                <a:lnTo>
                  <a:pt x="434" y="122"/>
                </a:lnTo>
                <a:lnTo>
                  <a:pt x="408" y="92"/>
                </a:lnTo>
                <a:lnTo>
                  <a:pt x="368" y="50"/>
                </a:lnTo>
                <a:lnTo>
                  <a:pt x="318" y="0"/>
                </a:lnTo>
                <a:lnTo>
                  <a:pt x="248" y="82"/>
                </a:lnTo>
                <a:lnTo>
                  <a:pt x="178" y="162"/>
                </a:lnTo>
                <a:lnTo>
                  <a:pt x="152" y="196"/>
                </a:lnTo>
                <a:lnTo>
                  <a:pt x="124" y="236"/>
                </a:lnTo>
                <a:lnTo>
                  <a:pt x="66" y="322"/>
                </a:lnTo>
                <a:lnTo>
                  <a:pt x="18" y="396"/>
                </a:lnTo>
                <a:lnTo>
                  <a:pt x="0" y="428"/>
                </a:lnTo>
                <a:lnTo>
                  <a:pt x="352" y="428"/>
                </a:lnTo>
                <a:close/>
              </a:path>
            </a:pathLst>
          </a:custGeom>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39" name="Freeform 36"/>
          <p:cNvSpPr>
            <a:spLocks/>
          </p:cNvSpPr>
          <p:nvPr/>
        </p:nvSpPr>
        <p:spPr bwMode="auto">
          <a:xfrm>
            <a:off x="4911725" y="4132799"/>
            <a:ext cx="2636838" cy="1152525"/>
          </a:xfrm>
          <a:custGeom>
            <a:avLst/>
            <a:gdLst>
              <a:gd name="T0" fmla="*/ 126366 w 1878"/>
              <a:gd name="T1" fmla="*/ 758980 h 984"/>
              <a:gd name="T2" fmla="*/ 196569 w 1878"/>
              <a:gd name="T3" fmla="*/ 829256 h 984"/>
              <a:gd name="T4" fmla="*/ 249924 w 1878"/>
              <a:gd name="T5" fmla="*/ 894847 h 984"/>
              <a:gd name="T6" fmla="*/ 331360 w 1878"/>
              <a:gd name="T7" fmla="*/ 1019001 h 984"/>
              <a:gd name="T8" fmla="*/ 353825 w 1878"/>
              <a:gd name="T9" fmla="*/ 1061166 h 984"/>
              <a:gd name="T10" fmla="*/ 387523 w 1878"/>
              <a:gd name="T11" fmla="*/ 1152525 h 984"/>
              <a:gd name="T12" fmla="*/ 2636838 w 1878"/>
              <a:gd name="T13" fmla="*/ 1152525 h 984"/>
              <a:gd name="T14" fmla="*/ 2614373 w 1878"/>
              <a:gd name="T15" fmla="*/ 1089277 h 984"/>
              <a:gd name="T16" fmla="*/ 2561018 w 1878"/>
              <a:gd name="T17" fmla="*/ 967465 h 984"/>
              <a:gd name="T18" fmla="*/ 2499239 w 1878"/>
              <a:gd name="T19" fmla="*/ 857366 h 984"/>
              <a:gd name="T20" fmla="*/ 2414995 w 1878"/>
              <a:gd name="T21" fmla="*/ 733212 h 984"/>
              <a:gd name="T22" fmla="*/ 2302670 w 1878"/>
              <a:gd name="T23" fmla="*/ 592660 h 984"/>
              <a:gd name="T24" fmla="*/ 2159455 w 1878"/>
              <a:gd name="T25" fmla="*/ 442738 h 984"/>
              <a:gd name="T26" fmla="*/ 2075211 w 1878"/>
              <a:gd name="T27" fmla="*/ 363092 h 984"/>
              <a:gd name="T28" fmla="*/ 1982543 w 1878"/>
              <a:gd name="T29" fmla="*/ 285789 h 984"/>
              <a:gd name="T30" fmla="*/ 1881450 w 1878"/>
              <a:gd name="T31" fmla="*/ 213170 h 984"/>
              <a:gd name="T32" fmla="*/ 1774741 w 1878"/>
              <a:gd name="T33" fmla="*/ 145237 h 984"/>
              <a:gd name="T34" fmla="*/ 1659607 w 1878"/>
              <a:gd name="T35" fmla="*/ 89016 h 984"/>
              <a:gd name="T36" fmla="*/ 1536049 w 1878"/>
              <a:gd name="T37" fmla="*/ 44508 h 984"/>
              <a:gd name="T38" fmla="*/ 1406875 w 1878"/>
              <a:gd name="T39" fmla="*/ 14055 h 984"/>
              <a:gd name="T40" fmla="*/ 1269277 w 1878"/>
              <a:gd name="T41" fmla="*/ 0 h 984"/>
              <a:gd name="T42" fmla="*/ 1126062 w 1878"/>
              <a:gd name="T43" fmla="*/ 7028 h 984"/>
              <a:gd name="T44" fmla="*/ 1058667 w 1878"/>
              <a:gd name="T45" fmla="*/ 18740 h 984"/>
              <a:gd name="T46" fmla="*/ 923876 w 1878"/>
              <a:gd name="T47" fmla="*/ 53878 h 984"/>
              <a:gd name="T48" fmla="*/ 791894 w 1878"/>
              <a:gd name="T49" fmla="*/ 105414 h 984"/>
              <a:gd name="T50" fmla="*/ 665528 w 1878"/>
              <a:gd name="T51" fmla="*/ 166320 h 984"/>
              <a:gd name="T52" fmla="*/ 547586 w 1878"/>
              <a:gd name="T53" fmla="*/ 234253 h 984"/>
              <a:gd name="T54" fmla="*/ 390331 w 1878"/>
              <a:gd name="T55" fmla="*/ 339667 h 984"/>
              <a:gd name="T56" fmla="*/ 224651 w 1878"/>
              <a:gd name="T57" fmla="*/ 454451 h 984"/>
              <a:gd name="T58" fmla="*/ 117942 w 1878"/>
              <a:gd name="T59" fmla="*/ 538782 h 984"/>
              <a:gd name="T60" fmla="*/ 0 w 1878"/>
              <a:gd name="T61" fmla="*/ 651223 h 984"/>
              <a:gd name="T62" fmla="*/ 70203 w 1878"/>
              <a:gd name="T63" fmla="*/ 709787 h 984"/>
              <a:gd name="T64" fmla="*/ 126366 w 1878"/>
              <a:gd name="T65" fmla="*/ 758980 h 9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78"/>
              <a:gd name="T100" fmla="*/ 0 h 984"/>
              <a:gd name="T101" fmla="*/ 1878 w 1878"/>
              <a:gd name="T102" fmla="*/ 984 h 9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78" h="984">
                <a:moveTo>
                  <a:pt x="90" y="648"/>
                </a:moveTo>
                <a:lnTo>
                  <a:pt x="90" y="648"/>
                </a:lnTo>
                <a:lnTo>
                  <a:pt x="116" y="678"/>
                </a:lnTo>
                <a:lnTo>
                  <a:pt x="140" y="708"/>
                </a:lnTo>
                <a:lnTo>
                  <a:pt x="160" y="736"/>
                </a:lnTo>
                <a:lnTo>
                  <a:pt x="178" y="764"/>
                </a:lnTo>
                <a:lnTo>
                  <a:pt x="210" y="816"/>
                </a:lnTo>
                <a:lnTo>
                  <a:pt x="236" y="870"/>
                </a:lnTo>
                <a:lnTo>
                  <a:pt x="252" y="906"/>
                </a:lnTo>
                <a:lnTo>
                  <a:pt x="264" y="942"/>
                </a:lnTo>
                <a:lnTo>
                  <a:pt x="276" y="984"/>
                </a:lnTo>
                <a:lnTo>
                  <a:pt x="1878" y="984"/>
                </a:lnTo>
                <a:lnTo>
                  <a:pt x="1874" y="970"/>
                </a:lnTo>
                <a:lnTo>
                  <a:pt x="1862" y="930"/>
                </a:lnTo>
                <a:lnTo>
                  <a:pt x="1840" y="866"/>
                </a:lnTo>
                <a:lnTo>
                  <a:pt x="1824" y="826"/>
                </a:lnTo>
                <a:lnTo>
                  <a:pt x="1804" y="782"/>
                </a:lnTo>
                <a:lnTo>
                  <a:pt x="1780" y="732"/>
                </a:lnTo>
                <a:lnTo>
                  <a:pt x="1752" y="680"/>
                </a:lnTo>
                <a:lnTo>
                  <a:pt x="1720" y="626"/>
                </a:lnTo>
                <a:lnTo>
                  <a:pt x="1682" y="566"/>
                </a:lnTo>
                <a:lnTo>
                  <a:pt x="1640" y="506"/>
                </a:lnTo>
                <a:lnTo>
                  <a:pt x="1592" y="442"/>
                </a:lnTo>
                <a:lnTo>
                  <a:pt x="1538" y="378"/>
                </a:lnTo>
                <a:lnTo>
                  <a:pt x="1478" y="310"/>
                </a:lnTo>
                <a:lnTo>
                  <a:pt x="1444" y="278"/>
                </a:lnTo>
                <a:lnTo>
                  <a:pt x="1412" y="244"/>
                </a:lnTo>
                <a:lnTo>
                  <a:pt x="1376" y="212"/>
                </a:lnTo>
                <a:lnTo>
                  <a:pt x="1340" y="182"/>
                </a:lnTo>
                <a:lnTo>
                  <a:pt x="1302" y="152"/>
                </a:lnTo>
                <a:lnTo>
                  <a:pt x="1264" y="124"/>
                </a:lnTo>
                <a:lnTo>
                  <a:pt x="1222" y="100"/>
                </a:lnTo>
                <a:lnTo>
                  <a:pt x="1182" y="76"/>
                </a:lnTo>
                <a:lnTo>
                  <a:pt x="1138" y="56"/>
                </a:lnTo>
                <a:lnTo>
                  <a:pt x="1094" y="38"/>
                </a:lnTo>
                <a:lnTo>
                  <a:pt x="1048" y="22"/>
                </a:lnTo>
                <a:lnTo>
                  <a:pt x="1002" y="12"/>
                </a:lnTo>
                <a:lnTo>
                  <a:pt x="954" y="4"/>
                </a:lnTo>
                <a:lnTo>
                  <a:pt x="904" y="0"/>
                </a:lnTo>
                <a:lnTo>
                  <a:pt x="854" y="0"/>
                </a:lnTo>
                <a:lnTo>
                  <a:pt x="802" y="6"/>
                </a:lnTo>
                <a:lnTo>
                  <a:pt x="754" y="16"/>
                </a:lnTo>
                <a:lnTo>
                  <a:pt x="706" y="28"/>
                </a:lnTo>
                <a:lnTo>
                  <a:pt x="658" y="46"/>
                </a:lnTo>
                <a:lnTo>
                  <a:pt x="610" y="66"/>
                </a:lnTo>
                <a:lnTo>
                  <a:pt x="564" y="90"/>
                </a:lnTo>
                <a:lnTo>
                  <a:pt x="520" y="116"/>
                </a:lnTo>
                <a:lnTo>
                  <a:pt x="474" y="142"/>
                </a:lnTo>
                <a:lnTo>
                  <a:pt x="432" y="172"/>
                </a:lnTo>
                <a:lnTo>
                  <a:pt x="390" y="200"/>
                </a:lnTo>
                <a:lnTo>
                  <a:pt x="352" y="230"/>
                </a:lnTo>
                <a:lnTo>
                  <a:pt x="278" y="290"/>
                </a:lnTo>
                <a:lnTo>
                  <a:pt x="160" y="388"/>
                </a:lnTo>
                <a:lnTo>
                  <a:pt x="124" y="420"/>
                </a:lnTo>
                <a:lnTo>
                  <a:pt x="84" y="460"/>
                </a:lnTo>
                <a:lnTo>
                  <a:pt x="42" y="506"/>
                </a:lnTo>
                <a:lnTo>
                  <a:pt x="0" y="556"/>
                </a:lnTo>
                <a:lnTo>
                  <a:pt x="50" y="606"/>
                </a:lnTo>
                <a:lnTo>
                  <a:pt x="90" y="648"/>
                </a:lnTo>
                <a:close/>
              </a:path>
            </a:pathLst>
          </a:custGeom>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40" name="Freeform 37"/>
          <p:cNvSpPr>
            <a:spLocks/>
          </p:cNvSpPr>
          <p:nvPr/>
        </p:nvSpPr>
        <p:spPr bwMode="auto">
          <a:xfrm>
            <a:off x="1382713" y="2988212"/>
            <a:ext cx="6172200" cy="2297112"/>
          </a:xfrm>
          <a:custGeom>
            <a:avLst/>
            <a:gdLst>
              <a:gd name="T0" fmla="*/ 0 w 4396"/>
              <a:gd name="T1" fmla="*/ 2297112 h 1960"/>
              <a:gd name="T2" fmla="*/ 0 w 4396"/>
              <a:gd name="T3" fmla="*/ 2297112 h 1960"/>
              <a:gd name="T4" fmla="*/ 165678 w 4396"/>
              <a:gd name="T5" fmla="*/ 2287736 h 1960"/>
              <a:gd name="T6" fmla="*/ 300467 w 4396"/>
              <a:gd name="T7" fmla="*/ 2278360 h 1960"/>
              <a:gd name="T8" fmla="*/ 421215 w 4396"/>
              <a:gd name="T9" fmla="*/ 2264296 h 1960"/>
              <a:gd name="T10" fmla="*/ 533539 w 4396"/>
              <a:gd name="T11" fmla="*/ 2247888 h 1960"/>
              <a:gd name="T12" fmla="*/ 769419 w 4396"/>
              <a:gd name="T13" fmla="*/ 2210384 h 1960"/>
              <a:gd name="T14" fmla="*/ 915440 w 4396"/>
              <a:gd name="T15" fmla="*/ 2189288 h 1960"/>
              <a:gd name="T16" fmla="*/ 1089542 w 4396"/>
              <a:gd name="T17" fmla="*/ 2165848 h 1960"/>
              <a:gd name="T18" fmla="*/ 1089542 w 4396"/>
              <a:gd name="T19" fmla="*/ 2165848 h 1960"/>
              <a:gd name="T20" fmla="*/ 1454595 w 4396"/>
              <a:gd name="T21" fmla="*/ 2118969 h 1960"/>
              <a:gd name="T22" fmla="*/ 1625889 w 4396"/>
              <a:gd name="T23" fmla="*/ 2095529 h 1960"/>
              <a:gd name="T24" fmla="*/ 1794375 w 4396"/>
              <a:gd name="T25" fmla="*/ 2067401 h 1960"/>
              <a:gd name="T26" fmla="*/ 1881426 w 4396"/>
              <a:gd name="T27" fmla="*/ 2053337 h 1960"/>
              <a:gd name="T28" fmla="*/ 1965669 w 4396"/>
              <a:gd name="T29" fmla="*/ 2034585 h 1960"/>
              <a:gd name="T30" fmla="*/ 2055528 w 4396"/>
              <a:gd name="T31" fmla="*/ 2015833 h 1960"/>
              <a:gd name="T32" fmla="*/ 2145387 w 4396"/>
              <a:gd name="T33" fmla="*/ 1994737 h 1960"/>
              <a:gd name="T34" fmla="*/ 2238054 w 4396"/>
              <a:gd name="T35" fmla="*/ 1971297 h 1960"/>
              <a:gd name="T36" fmla="*/ 2333530 w 4396"/>
              <a:gd name="T37" fmla="*/ 1945513 h 1960"/>
              <a:gd name="T38" fmla="*/ 2434621 w 4396"/>
              <a:gd name="T39" fmla="*/ 1917385 h 1960"/>
              <a:gd name="T40" fmla="*/ 2538521 w 4396"/>
              <a:gd name="T41" fmla="*/ 1884569 h 1960"/>
              <a:gd name="T42" fmla="*/ 2538521 w 4396"/>
              <a:gd name="T43" fmla="*/ 1884569 h 1960"/>
              <a:gd name="T44" fmla="*/ 2726663 w 4396"/>
              <a:gd name="T45" fmla="*/ 1823626 h 1960"/>
              <a:gd name="T46" fmla="*/ 2928846 w 4396"/>
              <a:gd name="T47" fmla="*/ 1755650 h 1960"/>
              <a:gd name="T48" fmla="*/ 3136646 w 4396"/>
              <a:gd name="T49" fmla="*/ 1685330 h 1960"/>
              <a:gd name="T50" fmla="*/ 3341637 w 4396"/>
              <a:gd name="T51" fmla="*/ 1612666 h 1960"/>
              <a:gd name="T52" fmla="*/ 3538204 w 4396"/>
              <a:gd name="T53" fmla="*/ 1542347 h 1960"/>
              <a:gd name="T54" fmla="*/ 3720730 w 4396"/>
              <a:gd name="T55" fmla="*/ 1474371 h 1960"/>
              <a:gd name="T56" fmla="*/ 3880792 w 4396"/>
              <a:gd name="T57" fmla="*/ 1413427 h 1960"/>
              <a:gd name="T58" fmla="*/ 4009964 w 4396"/>
              <a:gd name="T59" fmla="*/ 1359515 h 1960"/>
              <a:gd name="T60" fmla="*/ 4009964 w 4396"/>
              <a:gd name="T61" fmla="*/ 1359515 h 1960"/>
              <a:gd name="T62" fmla="*/ 4111056 w 4396"/>
              <a:gd name="T63" fmla="*/ 1314979 h 1960"/>
              <a:gd name="T64" fmla="*/ 4214956 w 4396"/>
              <a:gd name="T65" fmla="*/ 1265756 h 1960"/>
              <a:gd name="T66" fmla="*/ 4313239 w 4396"/>
              <a:gd name="T67" fmla="*/ 1216532 h 1960"/>
              <a:gd name="T68" fmla="*/ 4411522 w 4396"/>
              <a:gd name="T69" fmla="*/ 1164964 h 1960"/>
              <a:gd name="T70" fmla="*/ 4509806 w 4396"/>
              <a:gd name="T71" fmla="*/ 1113396 h 1960"/>
              <a:gd name="T72" fmla="*/ 4599665 w 4396"/>
              <a:gd name="T73" fmla="*/ 1061828 h 1960"/>
              <a:gd name="T74" fmla="*/ 4773767 w 4396"/>
              <a:gd name="T75" fmla="*/ 961037 h 1960"/>
              <a:gd name="T76" fmla="*/ 4925404 w 4396"/>
              <a:gd name="T77" fmla="*/ 869621 h 1960"/>
              <a:gd name="T78" fmla="*/ 5051769 w 4396"/>
              <a:gd name="T79" fmla="*/ 787581 h 1960"/>
              <a:gd name="T80" fmla="*/ 5147244 w 4396"/>
              <a:gd name="T81" fmla="*/ 726637 h 1960"/>
              <a:gd name="T82" fmla="*/ 5206214 w 4396"/>
              <a:gd name="T83" fmla="*/ 684446 h 1960"/>
              <a:gd name="T84" fmla="*/ 5206214 w 4396"/>
              <a:gd name="T85" fmla="*/ 684446 h 1960"/>
              <a:gd name="T86" fmla="*/ 5433670 w 4396"/>
              <a:gd name="T87" fmla="*/ 527398 h 1960"/>
              <a:gd name="T88" fmla="*/ 5697631 w 4396"/>
              <a:gd name="T89" fmla="*/ 344567 h 1960"/>
              <a:gd name="T90" fmla="*/ 5955976 w 4396"/>
              <a:gd name="T91" fmla="*/ 159391 h 1960"/>
              <a:gd name="T92" fmla="*/ 6073917 w 4396"/>
              <a:gd name="T93" fmla="*/ 75008 h 1960"/>
              <a:gd name="T94" fmla="*/ 6172200 w 4396"/>
              <a:gd name="T95" fmla="*/ 0 h 19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96"/>
              <a:gd name="T145" fmla="*/ 0 h 1960"/>
              <a:gd name="T146" fmla="*/ 4396 w 4396"/>
              <a:gd name="T147" fmla="*/ 1960 h 19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96" h="1960">
                <a:moveTo>
                  <a:pt x="0" y="1960"/>
                </a:moveTo>
                <a:lnTo>
                  <a:pt x="0" y="1960"/>
                </a:lnTo>
                <a:lnTo>
                  <a:pt x="118" y="1952"/>
                </a:lnTo>
                <a:lnTo>
                  <a:pt x="214" y="1944"/>
                </a:lnTo>
                <a:lnTo>
                  <a:pt x="300" y="1932"/>
                </a:lnTo>
                <a:lnTo>
                  <a:pt x="380" y="1918"/>
                </a:lnTo>
                <a:lnTo>
                  <a:pt x="548" y="1886"/>
                </a:lnTo>
                <a:lnTo>
                  <a:pt x="652" y="1868"/>
                </a:lnTo>
                <a:lnTo>
                  <a:pt x="776" y="1848"/>
                </a:lnTo>
                <a:lnTo>
                  <a:pt x="1036" y="1808"/>
                </a:lnTo>
                <a:lnTo>
                  <a:pt x="1158" y="1788"/>
                </a:lnTo>
                <a:lnTo>
                  <a:pt x="1278" y="1764"/>
                </a:lnTo>
                <a:lnTo>
                  <a:pt x="1340" y="1752"/>
                </a:lnTo>
                <a:lnTo>
                  <a:pt x="1400" y="1736"/>
                </a:lnTo>
                <a:lnTo>
                  <a:pt x="1464" y="1720"/>
                </a:lnTo>
                <a:lnTo>
                  <a:pt x="1528" y="1702"/>
                </a:lnTo>
                <a:lnTo>
                  <a:pt x="1594" y="1682"/>
                </a:lnTo>
                <a:lnTo>
                  <a:pt x="1662" y="1660"/>
                </a:lnTo>
                <a:lnTo>
                  <a:pt x="1734" y="1636"/>
                </a:lnTo>
                <a:lnTo>
                  <a:pt x="1808" y="1608"/>
                </a:lnTo>
                <a:lnTo>
                  <a:pt x="1942" y="1556"/>
                </a:lnTo>
                <a:lnTo>
                  <a:pt x="2086" y="1498"/>
                </a:lnTo>
                <a:lnTo>
                  <a:pt x="2234" y="1438"/>
                </a:lnTo>
                <a:lnTo>
                  <a:pt x="2380" y="1376"/>
                </a:lnTo>
                <a:lnTo>
                  <a:pt x="2520" y="1316"/>
                </a:lnTo>
                <a:lnTo>
                  <a:pt x="2650" y="1258"/>
                </a:lnTo>
                <a:lnTo>
                  <a:pt x="2764" y="1206"/>
                </a:lnTo>
                <a:lnTo>
                  <a:pt x="2856" y="1160"/>
                </a:lnTo>
                <a:lnTo>
                  <a:pt x="2928" y="1122"/>
                </a:lnTo>
                <a:lnTo>
                  <a:pt x="3002" y="1080"/>
                </a:lnTo>
                <a:lnTo>
                  <a:pt x="3072" y="1038"/>
                </a:lnTo>
                <a:lnTo>
                  <a:pt x="3142" y="994"/>
                </a:lnTo>
                <a:lnTo>
                  <a:pt x="3212" y="950"/>
                </a:lnTo>
                <a:lnTo>
                  <a:pt x="3276" y="906"/>
                </a:lnTo>
                <a:lnTo>
                  <a:pt x="3400" y="820"/>
                </a:lnTo>
                <a:lnTo>
                  <a:pt x="3508" y="742"/>
                </a:lnTo>
                <a:lnTo>
                  <a:pt x="3598" y="672"/>
                </a:lnTo>
                <a:lnTo>
                  <a:pt x="3666" y="620"/>
                </a:lnTo>
                <a:lnTo>
                  <a:pt x="3708" y="584"/>
                </a:lnTo>
                <a:lnTo>
                  <a:pt x="3870" y="450"/>
                </a:lnTo>
                <a:lnTo>
                  <a:pt x="4058" y="294"/>
                </a:lnTo>
                <a:lnTo>
                  <a:pt x="4242" y="136"/>
                </a:lnTo>
                <a:lnTo>
                  <a:pt x="4326" y="64"/>
                </a:lnTo>
                <a:lnTo>
                  <a:pt x="4396" y="0"/>
                </a:lnTo>
              </a:path>
            </a:pathLst>
          </a:custGeom>
          <a:noFill/>
          <a:ln w="50800">
            <a:prstDash val="sysDot"/>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41" name="Line 38"/>
          <p:cNvSpPr>
            <a:spLocks noChangeShapeType="1"/>
          </p:cNvSpPr>
          <p:nvPr/>
        </p:nvSpPr>
        <p:spPr bwMode="auto">
          <a:xfrm flipH="1">
            <a:off x="1382713" y="5285324"/>
            <a:ext cx="6670675" cy="0"/>
          </a:xfrm>
          <a:prstGeom prst="line">
            <a:avLst/>
          </a:prstGeom>
          <a:ln w="44450">
            <a:headEnd type="stealth" w="lg" len="lg"/>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42" name="Text Box 39"/>
          <p:cNvSpPr txBox="1">
            <a:spLocks noChangeArrowheads="1"/>
          </p:cNvSpPr>
          <p:nvPr/>
        </p:nvSpPr>
        <p:spPr bwMode="auto">
          <a:xfrm>
            <a:off x="3608388" y="1272124"/>
            <a:ext cx="1752600" cy="3365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rgbClr val="002060"/>
                </a:solidFill>
              </a:rPr>
              <a:t>Lifecycle Cost</a:t>
            </a:r>
          </a:p>
        </p:txBody>
      </p:sp>
      <p:sp>
        <p:nvSpPr>
          <p:cNvPr id="43" name="Text Box 40"/>
          <p:cNvSpPr txBox="1">
            <a:spLocks noChangeArrowheads="1"/>
          </p:cNvSpPr>
          <p:nvPr/>
        </p:nvSpPr>
        <p:spPr bwMode="auto">
          <a:xfrm>
            <a:off x="4576763" y="1630899"/>
            <a:ext cx="2765425" cy="3365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rgbClr val="002060"/>
                </a:solidFill>
              </a:rPr>
              <a:t>Operations and Support</a:t>
            </a:r>
          </a:p>
        </p:txBody>
      </p:sp>
      <p:sp>
        <p:nvSpPr>
          <p:cNvPr id="44" name="Text Box 41"/>
          <p:cNvSpPr txBox="1">
            <a:spLocks noChangeArrowheads="1"/>
          </p:cNvSpPr>
          <p:nvPr/>
        </p:nvSpPr>
        <p:spPr bwMode="auto">
          <a:xfrm>
            <a:off x="3414713" y="2259549"/>
            <a:ext cx="1752600" cy="3365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rgbClr val="002060"/>
                </a:solidFill>
              </a:rPr>
              <a:t>Production</a:t>
            </a:r>
          </a:p>
        </p:txBody>
      </p:sp>
      <p:sp>
        <p:nvSpPr>
          <p:cNvPr id="45" name="Text Box 42"/>
          <p:cNvSpPr txBox="1">
            <a:spLocks noChangeArrowheads="1"/>
          </p:cNvSpPr>
          <p:nvPr/>
        </p:nvSpPr>
        <p:spPr bwMode="auto">
          <a:xfrm>
            <a:off x="2389188" y="1913474"/>
            <a:ext cx="2286000" cy="3365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rgbClr val="002060"/>
                </a:solidFill>
              </a:rPr>
              <a:t>System Acquisition</a:t>
            </a:r>
          </a:p>
        </p:txBody>
      </p:sp>
      <p:sp>
        <p:nvSpPr>
          <p:cNvPr id="46" name="Text Box 43"/>
          <p:cNvSpPr txBox="1">
            <a:spLocks noChangeArrowheads="1"/>
          </p:cNvSpPr>
          <p:nvPr/>
        </p:nvSpPr>
        <p:spPr bwMode="auto">
          <a:xfrm>
            <a:off x="2095500" y="2419887"/>
            <a:ext cx="1146175" cy="58102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rgbClr val="002060"/>
                </a:solidFill>
              </a:rPr>
              <a:t>System R&amp;D</a:t>
            </a:r>
          </a:p>
        </p:txBody>
      </p:sp>
      <p:sp>
        <p:nvSpPr>
          <p:cNvPr id="47" name="Freeform 44"/>
          <p:cNvSpPr>
            <a:spLocks/>
          </p:cNvSpPr>
          <p:nvPr/>
        </p:nvSpPr>
        <p:spPr bwMode="auto">
          <a:xfrm>
            <a:off x="3178175" y="4967824"/>
            <a:ext cx="152400" cy="125413"/>
          </a:xfrm>
          <a:custGeom>
            <a:avLst/>
            <a:gdLst>
              <a:gd name="T0" fmla="*/ 152400 w 108"/>
              <a:gd name="T1" fmla="*/ 62707 h 108"/>
              <a:gd name="T2" fmla="*/ 152400 w 108"/>
              <a:gd name="T3" fmla="*/ 62707 h 108"/>
              <a:gd name="T4" fmla="*/ 149578 w 108"/>
              <a:gd name="T5" fmla="*/ 74319 h 108"/>
              <a:gd name="T6" fmla="*/ 146756 w 108"/>
              <a:gd name="T7" fmla="*/ 88254 h 108"/>
              <a:gd name="T8" fmla="*/ 138289 w 108"/>
              <a:gd name="T9" fmla="*/ 97543 h 108"/>
              <a:gd name="T10" fmla="*/ 129822 w 108"/>
              <a:gd name="T11" fmla="*/ 106833 h 108"/>
              <a:gd name="T12" fmla="*/ 118533 w 108"/>
              <a:gd name="T13" fmla="*/ 113801 h 108"/>
              <a:gd name="T14" fmla="*/ 107244 w 108"/>
              <a:gd name="T15" fmla="*/ 120768 h 108"/>
              <a:gd name="T16" fmla="*/ 90311 w 108"/>
              <a:gd name="T17" fmla="*/ 123091 h 108"/>
              <a:gd name="T18" fmla="*/ 76200 w 108"/>
              <a:gd name="T19" fmla="*/ 125413 h 108"/>
              <a:gd name="T20" fmla="*/ 76200 w 108"/>
              <a:gd name="T21" fmla="*/ 125413 h 108"/>
              <a:gd name="T22" fmla="*/ 62089 w 108"/>
              <a:gd name="T23" fmla="*/ 123091 h 108"/>
              <a:gd name="T24" fmla="*/ 45156 w 108"/>
              <a:gd name="T25" fmla="*/ 120768 h 108"/>
              <a:gd name="T26" fmla="*/ 33867 w 108"/>
              <a:gd name="T27" fmla="*/ 113801 h 108"/>
              <a:gd name="T28" fmla="*/ 22578 w 108"/>
              <a:gd name="T29" fmla="*/ 106833 h 108"/>
              <a:gd name="T30" fmla="*/ 14111 w 108"/>
              <a:gd name="T31" fmla="*/ 97543 h 108"/>
              <a:gd name="T32" fmla="*/ 5644 w 108"/>
              <a:gd name="T33" fmla="*/ 88254 h 108"/>
              <a:gd name="T34" fmla="*/ 2822 w 108"/>
              <a:gd name="T35" fmla="*/ 74319 h 108"/>
              <a:gd name="T36" fmla="*/ 0 w 108"/>
              <a:gd name="T37" fmla="*/ 62707 h 108"/>
              <a:gd name="T38" fmla="*/ 0 w 108"/>
              <a:gd name="T39" fmla="*/ 62707 h 108"/>
              <a:gd name="T40" fmla="*/ 2822 w 108"/>
              <a:gd name="T41" fmla="*/ 51094 h 108"/>
              <a:gd name="T42" fmla="*/ 5644 w 108"/>
              <a:gd name="T43" fmla="*/ 37159 h 108"/>
              <a:gd name="T44" fmla="*/ 14111 w 108"/>
              <a:gd name="T45" fmla="*/ 27870 h 108"/>
              <a:gd name="T46" fmla="*/ 22578 w 108"/>
              <a:gd name="T47" fmla="*/ 18580 h 108"/>
              <a:gd name="T48" fmla="*/ 33867 w 108"/>
              <a:gd name="T49" fmla="*/ 11612 h 108"/>
              <a:gd name="T50" fmla="*/ 45156 w 108"/>
              <a:gd name="T51" fmla="*/ 4645 h 108"/>
              <a:gd name="T52" fmla="*/ 62089 w 108"/>
              <a:gd name="T53" fmla="*/ 2322 h 108"/>
              <a:gd name="T54" fmla="*/ 76200 w 108"/>
              <a:gd name="T55" fmla="*/ 0 h 108"/>
              <a:gd name="T56" fmla="*/ 76200 w 108"/>
              <a:gd name="T57" fmla="*/ 0 h 108"/>
              <a:gd name="T58" fmla="*/ 90311 w 108"/>
              <a:gd name="T59" fmla="*/ 2322 h 108"/>
              <a:gd name="T60" fmla="*/ 107244 w 108"/>
              <a:gd name="T61" fmla="*/ 4645 h 108"/>
              <a:gd name="T62" fmla="*/ 118533 w 108"/>
              <a:gd name="T63" fmla="*/ 11612 h 108"/>
              <a:gd name="T64" fmla="*/ 129822 w 108"/>
              <a:gd name="T65" fmla="*/ 18580 h 108"/>
              <a:gd name="T66" fmla="*/ 138289 w 108"/>
              <a:gd name="T67" fmla="*/ 27870 h 108"/>
              <a:gd name="T68" fmla="*/ 146756 w 108"/>
              <a:gd name="T69" fmla="*/ 37159 h 108"/>
              <a:gd name="T70" fmla="*/ 149578 w 108"/>
              <a:gd name="T71" fmla="*/ 51094 h 108"/>
              <a:gd name="T72" fmla="*/ 152400 w 108"/>
              <a:gd name="T73" fmla="*/ 62707 h 108"/>
              <a:gd name="T74" fmla="*/ 152400 w 108"/>
              <a:gd name="T75" fmla="*/ 62707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08"/>
              <a:gd name="T116" fmla="*/ 108 w 108"/>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08">
                <a:moveTo>
                  <a:pt x="108" y="54"/>
                </a:moveTo>
                <a:lnTo>
                  <a:pt x="108" y="54"/>
                </a:lnTo>
                <a:lnTo>
                  <a:pt x="106" y="64"/>
                </a:lnTo>
                <a:lnTo>
                  <a:pt x="104" y="76"/>
                </a:lnTo>
                <a:lnTo>
                  <a:pt x="98" y="84"/>
                </a:lnTo>
                <a:lnTo>
                  <a:pt x="92" y="92"/>
                </a:lnTo>
                <a:lnTo>
                  <a:pt x="84" y="98"/>
                </a:lnTo>
                <a:lnTo>
                  <a:pt x="76" y="104"/>
                </a:lnTo>
                <a:lnTo>
                  <a:pt x="64" y="106"/>
                </a:lnTo>
                <a:lnTo>
                  <a:pt x="54" y="108"/>
                </a:lnTo>
                <a:lnTo>
                  <a:pt x="44" y="106"/>
                </a:lnTo>
                <a:lnTo>
                  <a:pt x="32" y="104"/>
                </a:lnTo>
                <a:lnTo>
                  <a:pt x="24" y="98"/>
                </a:lnTo>
                <a:lnTo>
                  <a:pt x="16" y="92"/>
                </a:lnTo>
                <a:lnTo>
                  <a:pt x="10" y="84"/>
                </a:lnTo>
                <a:lnTo>
                  <a:pt x="4" y="76"/>
                </a:lnTo>
                <a:lnTo>
                  <a:pt x="2" y="64"/>
                </a:lnTo>
                <a:lnTo>
                  <a:pt x="0" y="54"/>
                </a:lnTo>
                <a:lnTo>
                  <a:pt x="2" y="44"/>
                </a:lnTo>
                <a:lnTo>
                  <a:pt x="4" y="32"/>
                </a:lnTo>
                <a:lnTo>
                  <a:pt x="10" y="24"/>
                </a:lnTo>
                <a:lnTo>
                  <a:pt x="16" y="16"/>
                </a:lnTo>
                <a:lnTo>
                  <a:pt x="24" y="10"/>
                </a:lnTo>
                <a:lnTo>
                  <a:pt x="32" y="4"/>
                </a:lnTo>
                <a:lnTo>
                  <a:pt x="44" y="2"/>
                </a:lnTo>
                <a:lnTo>
                  <a:pt x="54" y="0"/>
                </a:lnTo>
                <a:lnTo>
                  <a:pt x="64" y="2"/>
                </a:lnTo>
                <a:lnTo>
                  <a:pt x="76" y="4"/>
                </a:lnTo>
                <a:lnTo>
                  <a:pt x="84" y="10"/>
                </a:lnTo>
                <a:lnTo>
                  <a:pt x="92" y="16"/>
                </a:lnTo>
                <a:lnTo>
                  <a:pt x="98" y="24"/>
                </a:lnTo>
                <a:lnTo>
                  <a:pt x="104" y="32"/>
                </a:lnTo>
                <a:lnTo>
                  <a:pt x="106" y="44"/>
                </a:lnTo>
                <a:lnTo>
                  <a:pt x="108" y="54"/>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48" name="Text Box 45"/>
          <p:cNvSpPr txBox="1">
            <a:spLocks noChangeArrowheads="1"/>
          </p:cNvSpPr>
          <p:nvPr/>
        </p:nvSpPr>
        <p:spPr bwMode="auto">
          <a:xfrm>
            <a:off x="3959225" y="3024724"/>
            <a:ext cx="2000250"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dirty="0">
                <a:solidFill>
                  <a:srgbClr val="BC0000"/>
                </a:solidFill>
              </a:rPr>
              <a:t>Lifecycle cost locked in</a:t>
            </a:r>
          </a:p>
        </p:txBody>
      </p:sp>
      <p:sp>
        <p:nvSpPr>
          <p:cNvPr id="49" name="Text Box 46"/>
          <p:cNvSpPr txBox="1">
            <a:spLocks noChangeArrowheads="1"/>
          </p:cNvSpPr>
          <p:nvPr/>
        </p:nvSpPr>
        <p:spPr bwMode="auto">
          <a:xfrm>
            <a:off x="484188" y="2827874"/>
            <a:ext cx="830262" cy="3365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1600" b="1">
                <a:solidFill>
                  <a:srgbClr val="002060"/>
                </a:solidFill>
              </a:rPr>
              <a:t>100</a:t>
            </a:r>
          </a:p>
        </p:txBody>
      </p:sp>
      <p:sp>
        <p:nvSpPr>
          <p:cNvPr id="50" name="Text Box 47"/>
          <p:cNvSpPr txBox="1">
            <a:spLocks noChangeArrowheads="1"/>
          </p:cNvSpPr>
          <p:nvPr/>
        </p:nvSpPr>
        <p:spPr bwMode="auto">
          <a:xfrm>
            <a:off x="636588" y="3019962"/>
            <a:ext cx="677862" cy="3365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1600" b="1">
                <a:solidFill>
                  <a:srgbClr val="002060"/>
                </a:solidFill>
              </a:rPr>
              <a:t>95</a:t>
            </a:r>
          </a:p>
        </p:txBody>
      </p:sp>
      <p:sp>
        <p:nvSpPr>
          <p:cNvPr id="51" name="Text Box 48"/>
          <p:cNvSpPr txBox="1">
            <a:spLocks noChangeArrowheads="1"/>
          </p:cNvSpPr>
          <p:nvPr/>
        </p:nvSpPr>
        <p:spPr bwMode="auto">
          <a:xfrm>
            <a:off x="817563" y="3218399"/>
            <a:ext cx="496887" cy="3365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1600" b="1">
                <a:solidFill>
                  <a:srgbClr val="002060"/>
                </a:solidFill>
              </a:rPr>
              <a:t>85</a:t>
            </a:r>
          </a:p>
        </p:txBody>
      </p:sp>
      <p:sp>
        <p:nvSpPr>
          <p:cNvPr id="52" name="Text Box 49"/>
          <p:cNvSpPr txBox="1">
            <a:spLocks noChangeArrowheads="1"/>
          </p:cNvSpPr>
          <p:nvPr/>
        </p:nvSpPr>
        <p:spPr bwMode="auto">
          <a:xfrm>
            <a:off x="817563" y="3513674"/>
            <a:ext cx="496887" cy="3365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1600" b="1">
                <a:solidFill>
                  <a:srgbClr val="002060"/>
                </a:solidFill>
              </a:rPr>
              <a:t>70</a:t>
            </a:r>
          </a:p>
        </p:txBody>
      </p:sp>
      <p:sp>
        <p:nvSpPr>
          <p:cNvPr id="53" name="Text Box 50"/>
          <p:cNvSpPr txBox="1">
            <a:spLocks noChangeArrowheads="1"/>
          </p:cNvSpPr>
          <p:nvPr/>
        </p:nvSpPr>
        <p:spPr bwMode="auto">
          <a:xfrm>
            <a:off x="817563" y="4016912"/>
            <a:ext cx="496887" cy="3365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1600" b="1">
                <a:solidFill>
                  <a:srgbClr val="002060"/>
                </a:solidFill>
              </a:rPr>
              <a:t>50</a:t>
            </a:r>
          </a:p>
        </p:txBody>
      </p:sp>
      <p:sp>
        <p:nvSpPr>
          <p:cNvPr id="54" name="Text Box 51"/>
          <p:cNvSpPr txBox="1">
            <a:spLocks noChangeArrowheads="1"/>
          </p:cNvSpPr>
          <p:nvPr/>
        </p:nvSpPr>
        <p:spPr bwMode="auto">
          <a:xfrm>
            <a:off x="817563" y="4885274"/>
            <a:ext cx="496887" cy="3365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1600" b="1">
                <a:solidFill>
                  <a:srgbClr val="002060"/>
                </a:solidFill>
              </a:rPr>
              <a:t>10</a:t>
            </a:r>
          </a:p>
        </p:txBody>
      </p:sp>
      <p:sp>
        <p:nvSpPr>
          <p:cNvPr id="55" name="Text Box 52"/>
          <p:cNvSpPr txBox="1">
            <a:spLocks noChangeArrowheads="1"/>
          </p:cNvSpPr>
          <p:nvPr/>
        </p:nvSpPr>
        <p:spPr bwMode="auto">
          <a:xfrm>
            <a:off x="3405188" y="5351999"/>
            <a:ext cx="1752600" cy="58102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rgbClr val="002060"/>
                </a:solidFill>
              </a:rPr>
              <a:t>Production and Development</a:t>
            </a:r>
          </a:p>
        </p:txBody>
      </p:sp>
      <p:sp>
        <p:nvSpPr>
          <p:cNvPr id="56" name="Text Box 53"/>
          <p:cNvSpPr txBox="1">
            <a:spLocks noChangeArrowheads="1"/>
          </p:cNvSpPr>
          <p:nvPr/>
        </p:nvSpPr>
        <p:spPr bwMode="auto">
          <a:xfrm>
            <a:off x="5202238" y="5351999"/>
            <a:ext cx="1752600" cy="82550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rgbClr val="002060"/>
                </a:solidFill>
              </a:rPr>
              <a:t>Initial Operational Capability</a:t>
            </a:r>
          </a:p>
        </p:txBody>
      </p:sp>
      <p:sp>
        <p:nvSpPr>
          <p:cNvPr id="57" name="Text Box 54"/>
          <p:cNvSpPr txBox="1">
            <a:spLocks noChangeArrowheads="1"/>
          </p:cNvSpPr>
          <p:nvPr/>
        </p:nvSpPr>
        <p:spPr bwMode="auto">
          <a:xfrm>
            <a:off x="6781800" y="3478709"/>
            <a:ext cx="2057400"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dirty="0">
                <a:solidFill>
                  <a:srgbClr val="A50021"/>
                </a:solidFill>
              </a:rPr>
              <a:t>Lifecycle cost expended</a:t>
            </a:r>
          </a:p>
        </p:txBody>
      </p:sp>
      <p:sp>
        <p:nvSpPr>
          <p:cNvPr id="58" name="Text Box 55"/>
          <p:cNvSpPr txBox="1">
            <a:spLocks noChangeArrowheads="1"/>
          </p:cNvSpPr>
          <p:nvPr/>
        </p:nvSpPr>
        <p:spPr bwMode="auto">
          <a:xfrm>
            <a:off x="7796213" y="5113874"/>
            <a:ext cx="1146175" cy="3365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rgbClr val="002060"/>
                </a:solidFill>
              </a:rPr>
              <a:t>Time</a:t>
            </a:r>
          </a:p>
        </p:txBody>
      </p:sp>
      <p:sp>
        <p:nvSpPr>
          <p:cNvPr id="59" name="Text Box 56"/>
          <p:cNvSpPr txBox="1">
            <a:spLocks noChangeArrowheads="1"/>
          </p:cNvSpPr>
          <p:nvPr/>
        </p:nvSpPr>
        <p:spPr bwMode="auto">
          <a:xfrm>
            <a:off x="5548313" y="4631274"/>
            <a:ext cx="1146175" cy="3365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rgbClr val="002060"/>
                </a:solidFill>
              </a:rPr>
              <a:t>60%</a:t>
            </a:r>
          </a:p>
        </p:txBody>
      </p:sp>
      <p:sp>
        <p:nvSpPr>
          <p:cNvPr id="60" name="Text Box 57"/>
          <p:cNvSpPr txBox="1">
            <a:spLocks noChangeArrowheads="1"/>
          </p:cNvSpPr>
          <p:nvPr/>
        </p:nvSpPr>
        <p:spPr bwMode="auto">
          <a:xfrm>
            <a:off x="3711575" y="4777324"/>
            <a:ext cx="1146175" cy="3365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rgbClr val="002060"/>
                </a:solidFill>
              </a:rPr>
              <a:t>30%</a:t>
            </a:r>
          </a:p>
        </p:txBody>
      </p:sp>
      <p:sp>
        <p:nvSpPr>
          <p:cNvPr id="61" name="Text Box 58"/>
          <p:cNvSpPr txBox="1">
            <a:spLocks noChangeArrowheads="1"/>
          </p:cNvSpPr>
          <p:nvPr/>
        </p:nvSpPr>
        <p:spPr bwMode="auto">
          <a:xfrm>
            <a:off x="2092325" y="4745574"/>
            <a:ext cx="1146175" cy="3365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rgbClr val="002060"/>
                </a:solidFill>
              </a:rPr>
              <a:t>10%</a:t>
            </a:r>
          </a:p>
        </p:txBody>
      </p:sp>
      <p:sp>
        <p:nvSpPr>
          <p:cNvPr id="62" name="Text Box 59"/>
          <p:cNvSpPr txBox="1">
            <a:spLocks noChangeArrowheads="1"/>
          </p:cNvSpPr>
          <p:nvPr/>
        </p:nvSpPr>
        <p:spPr bwMode="auto">
          <a:xfrm>
            <a:off x="801688" y="2310349"/>
            <a:ext cx="1146175" cy="3365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rgbClr val="002060"/>
                </a:solidFill>
              </a:rPr>
              <a:t>$</a:t>
            </a:r>
          </a:p>
        </p:txBody>
      </p:sp>
      <p:sp>
        <p:nvSpPr>
          <p:cNvPr id="63" name="Text Box 60"/>
          <p:cNvSpPr txBox="1">
            <a:spLocks noChangeArrowheads="1"/>
          </p:cNvSpPr>
          <p:nvPr/>
        </p:nvSpPr>
        <p:spPr bwMode="auto">
          <a:xfrm>
            <a:off x="712788" y="5828249"/>
            <a:ext cx="1752600" cy="58102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1600">
                <a:solidFill>
                  <a:srgbClr val="002060"/>
                </a:solidFill>
              </a:rPr>
              <a:t>Concept and Validation</a:t>
            </a:r>
          </a:p>
        </p:txBody>
      </p:sp>
      <p:sp>
        <p:nvSpPr>
          <p:cNvPr id="64" name="Text Box 61"/>
          <p:cNvSpPr txBox="1">
            <a:spLocks noChangeArrowheads="1"/>
          </p:cNvSpPr>
          <p:nvPr/>
        </p:nvSpPr>
        <p:spPr bwMode="auto">
          <a:xfrm>
            <a:off x="2506663" y="5828249"/>
            <a:ext cx="1752600" cy="58102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rgbClr val="002060"/>
                </a:solidFill>
              </a:rPr>
              <a:t>Full Scale Development</a:t>
            </a:r>
          </a:p>
        </p:txBody>
      </p:sp>
      <p:sp>
        <p:nvSpPr>
          <p:cNvPr id="65" name="Text Box 62"/>
          <p:cNvSpPr txBox="1">
            <a:spLocks noChangeArrowheads="1"/>
          </p:cNvSpPr>
          <p:nvPr/>
        </p:nvSpPr>
        <p:spPr bwMode="auto">
          <a:xfrm>
            <a:off x="7069138" y="5342474"/>
            <a:ext cx="1146175" cy="58102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rgbClr val="002060"/>
                </a:solidFill>
              </a:rPr>
              <a:t>Out of Service</a:t>
            </a:r>
          </a:p>
        </p:txBody>
      </p:sp>
      <p:sp>
        <p:nvSpPr>
          <p:cNvPr id="66" name="Line 63"/>
          <p:cNvSpPr>
            <a:spLocks noChangeShapeType="1"/>
          </p:cNvSpPr>
          <p:nvPr/>
        </p:nvSpPr>
        <p:spPr bwMode="auto">
          <a:xfrm flipV="1">
            <a:off x="3259138" y="5186899"/>
            <a:ext cx="0" cy="415925"/>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67" name="Line 64"/>
          <p:cNvSpPr>
            <a:spLocks noChangeShapeType="1"/>
          </p:cNvSpPr>
          <p:nvPr/>
        </p:nvSpPr>
        <p:spPr bwMode="auto">
          <a:xfrm>
            <a:off x="3259138" y="5602824"/>
            <a:ext cx="182562"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68" name="Line 65"/>
          <p:cNvSpPr>
            <a:spLocks noChangeShapeType="1"/>
          </p:cNvSpPr>
          <p:nvPr/>
        </p:nvSpPr>
        <p:spPr bwMode="auto">
          <a:xfrm flipV="1">
            <a:off x="2706688" y="5186899"/>
            <a:ext cx="0" cy="62230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69" name="Line 66"/>
          <p:cNvSpPr>
            <a:spLocks noChangeShapeType="1"/>
          </p:cNvSpPr>
          <p:nvPr/>
        </p:nvSpPr>
        <p:spPr bwMode="auto">
          <a:xfrm flipV="1">
            <a:off x="2239963" y="5204362"/>
            <a:ext cx="0" cy="62230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70" name="Line 67"/>
          <p:cNvSpPr>
            <a:spLocks noChangeShapeType="1"/>
          </p:cNvSpPr>
          <p:nvPr/>
        </p:nvSpPr>
        <p:spPr bwMode="auto">
          <a:xfrm flipH="1" flipV="1">
            <a:off x="1882775" y="5171024"/>
            <a:ext cx="0" cy="414338"/>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71" name="Line 68"/>
          <p:cNvSpPr>
            <a:spLocks noChangeShapeType="1"/>
          </p:cNvSpPr>
          <p:nvPr/>
        </p:nvSpPr>
        <p:spPr bwMode="auto">
          <a:xfrm flipH="1">
            <a:off x="1666875" y="5585362"/>
            <a:ext cx="215900" cy="0"/>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72" name="Line 69"/>
          <p:cNvSpPr>
            <a:spLocks noChangeShapeType="1"/>
          </p:cNvSpPr>
          <p:nvPr/>
        </p:nvSpPr>
        <p:spPr bwMode="auto">
          <a:xfrm flipV="1">
            <a:off x="5618163" y="5186899"/>
            <a:ext cx="0" cy="207963"/>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73" name="Line 70"/>
          <p:cNvSpPr>
            <a:spLocks noChangeShapeType="1"/>
          </p:cNvSpPr>
          <p:nvPr/>
        </p:nvSpPr>
        <p:spPr bwMode="auto">
          <a:xfrm flipV="1">
            <a:off x="7553325" y="5178962"/>
            <a:ext cx="0" cy="207962"/>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74" name="Text Box 71"/>
          <p:cNvSpPr txBox="1">
            <a:spLocks noChangeArrowheads="1"/>
          </p:cNvSpPr>
          <p:nvPr/>
        </p:nvSpPr>
        <p:spPr bwMode="auto">
          <a:xfrm>
            <a:off x="304800" y="6583363"/>
            <a:ext cx="8610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200" b="1">
                <a:solidFill>
                  <a:srgbClr val="002060"/>
                </a:solidFill>
              </a:rPr>
              <a:t>From W. J. Larson &amp; L. K. Pranke (1999) </a:t>
            </a:r>
            <a:r>
              <a:rPr lang="en-US" sz="1200" b="1" u="sng">
                <a:solidFill>
                  <a:srgbClr val="002060"/>
                </a:solidFill>
              </a:rPr>
              <a:t>Human Spaceflight:  Mission Analysis and Design</a:t>
            </a:r>
            <a:endParaRPr lang="en-US" sz="1200" b="1">
              <a:solidFill>
                <a:srgbClr val="002060"/>
              </a:solidFill>
            </a:endParaRPr>
          </a:p>
        </p:txBody>
      </p:sp>
      <p:sp>
        <p:nvSpPr>
          <p:cNvPr id="75" name="Text Box 72"/>
          <p:cNvSpPr txBox="1">
            <a:spLocks noChangeArrowheads="1"/>
          </p:cNvSpPr>
          <p:nvPr/>
        </p:nvSpPr>
        <p:spPr bwMode="auto">
          <a:xfrm>
            <a:off x="7467600" y="4320124"/>
            <a:ext cx="1146175" cy="58102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rgbClr val="002060"/>
                </a:solidFill>
              </a:rPr>
              <a:t>Disposal Cost?</a:t>
            </a:r>
          </a:p>
        </p:txBody>
      </p:sp>
      <p:sp>
        <p:nvSpPr>
          <p:cNvPr id="76" name="Freeform 31"/>
          <p:cNvSpPr>
            <a:spLocks/>
          </p:cNvSpPr>
          <p:nvPr/>
        </p:nvSpPr>
        <p:spPr bwMode="auto">
          <a:xfrm>
            <a:off x="7464425" y="2923124"/>
            <a:ext cx="152400" cy="125413"/>
          </a:xfrm>
          <a:custGeom>
            <a:avLst/>
            <a:gdLst>
              <a:gd name="T0" fmla="*/ 152400 w 108"/>
              <a:gd name="T1" fmla="*/ 62707 h 108"/>
              <a:gd name="T2" fmla="*/ 152400 w 108"/>
              <a:gd name="T3" fmla="*/ 62707 h 108"/>
              <a:gd name="T4" fmla="*/ 149578 w 108"/>
              <a:gd name="T5" fmla="*/ 74319 h 108"/>
              <a:gd name="T6" fmla="*/ 146756 w 108"/>
              <a:gd name="T7" fmla="*/ 88254 h 108"/>
              <a:gd name="T8" fmla="*/ 138289 w 108"/>
              <a:gd name="T9" fmla="*/ 97543 h 108"/>
              <a:gd name="T10" fmla="*/ 129822 w 108"/>
              <a:gd name="T11" fmla="*/ 106833 h 108"/>
              <a:gd name="T12" fmla="*/ 118533 w 108"/>
              <a:gd name="T13" fmla="*/ 113801 h 108"/>
              <a:gd name="T14" fmla="*/ 107244 w 108"/>
              <a:gd name="T15" fmla="*/ 120768 h 108"/>
              <a:gd name="T16" fmla="*/ 90311 w 108"/>
              <a:gd name="T17" fmla="*/ 123091 h 108"/>
              <a:gd name="T18" fmla="*/ 76200 w 108"/>
              <a:gd name="T19" fmla="*/ 125413 h 108"/>
              <a:gd name="T20" fmla="*/ 76200 w 108"/>
              <a:gd name="T21" fmla="*/ 125413 h 108"/>
              <a:gd name="T22" fmla="*/ 62089 w 108"/>
              <a:gd name="T23" fmla="*/ 123091 h 108"/>
              <a:gd name="T24" fmla="*/ 45156 w 108"/>
              <a:gd name="T25" fmla="*/ 120768 h 108"/>
              <a:gd name="T26" fmla="*/ 33867 w 108"/>
              <a:gd name="T27" fmla="*/ 113801 h 108"/>
              <a:gd name="T28" fmla="*/ 22578 w 108"/>
              <a:gd name="T29" fmla="*/ 106833 h 108"/>
              <a:gd name="T30" fmla="*/ 14111 w 108"/>
              <a:gd name="T31" fmla="*/ 97543 h 108"/>
              <a:gd name="T32" fmla="*/ 5644 w 108"/>
              <a:gd name="T33" fmla="*/ 88254 h 108"/>
              <a:gd name="T34" fmla="*/ 2822 w 108"/>
              <a:gd name="T35" fmla="*/ 74319 h 108"/>
              <a:gd name="T36" fmla="*/ 0 w 108"/>
              <a:gd name="T37" fmla="*/ 62707 h 108"/>
              <a:gd name="T38" fmla="*/ 0 w 108"/>
              <a:gd name="T39" fmla="*/ 62707 h 108"/>
              <a:gd name="T40" fmla="*/ 2822 w 108"/>
              <a:gd name="T41" fmla="*/ 51094 h 108"/>
              <a:gd name="T42" fmla="*/ 5644 w 108"/>
              <a:gd name="T43" fmla="*/ 37159 h 108"/>
              <a:gd name="T44" fmla="*/ 14111 w 108"/>
              <a:gd name="T45" fmla="*/ 27870 h 108"/>
              <a:gd name="T46" fmla="*/ 22578 w 108"/>
              <a:gd name="T47" fmla="*/ 18580 h 108"/>
              <a:gd name="T48" fmla="*/ 33867 w 108"/>
              <a:gd name="T49" fmla="*/ 11612 h 108"/>
              <a:gd name="T50" fmla="*/ 45156 w 108"/>
              <a:gd name="T51" fmla="*/ 4645 h 108"/>
              <a:gd name="T52" fmla="*/ 62089 w 108"/>
              <a:gd name="T53" fmla="*/ 2322 h 108"/>
              <a:gd name="T54" fmla="*/ 76200 w 108"/>
              <a:gd name="T55" fmla="*/ 0 h 108"/>
              <a:gd name="T56" fmla="*/ 76200 w 108"/>
              <a:gd name="T57" fmla="*/ 0 h 108"/>
              <a:gd name="T58" fmla="*/ 90311 w 108"/>
              <a:gd name="T59" fmla="*/ 2322 h 108"/>
              <a:gd name="T60" fmla="*/ 107244 w 108"/>
              <a:gd name="T61" fmla="*/ 4645 h 108"/>
              <a:gd name="T62" fmla="*/ 118533 w 108"/>
              <a:gd name="T63" fmla="*/ 11612 h 108"/>
              <a:gd name="T64" fmla="*/ 129822 w 108"/>
              <a:gd name="T65" fmla="*/ 18580 h 108"/>
              <a:gd name="T66" fmla="*/ 138289 w 108"/>
              <a:gd name="T67" fmla="*/ 27870 h 108"/>
              <a:gd name="T68" fmla="*/ 146756 w 108"/>
              <a:gd name="T69" fmla="*/ 37159 h 108"/>
              <a:gd name="T70" fmla="*/ 149578 w 108"/>
              <a:gd name="T71" fmla="*/ 51094 h 108"/>
              <a:gd name="T72" fmla="*/ 152400 w 108"/>
              <a:gd name="T73" fmla="*/ 62707 h 108"/>
              <a:gd name="T74" fmla="*/ 152400 w 108"/>
              <a:gd name="T75" fmla="*/ 62707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08"/>
              <a:gd name="T116" fmla="*/ 108 w 108"/>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08">
                <a:moveTo>
                  <a:pt x="108" y="54"/>
                </a:moveTo>
                <a:lnTo>
                  <a:pt x="108" y="54"/>
                </a:lnTo>
                <a:lnTo>
                  <a:pt x="106" y="64"/>
                </a:lnTo>
                <a:lnTo>
                  <a:pt x="104" y="76"/>
                </a:lnTo>
                <a:lnTo>
                  <a:pt x="98" y="84"/>
                </a:lnTo>
                <a:lnTo>
                  <a:pt x="92" y="92"/>
                </a:lnTo>
                <a:lnTo>
                  <a:pt x="84" y="98"/>
                </a:lnTo>
                <a:lnTo>
                  <a:pt x="76" y="104"/>
                </a:lnTo>
                <a:lnTo>
                  <a:pt x="64" y="106"/>
                </a:lnTo>
                <a:lnTo>
                  <a:pt x="54" y="108"/>
                </a:lnTo>
                <a:lnTo>
                  <a:pt x="44" y="106"/>
                </a:lnTo>
                <a:lnTo>
                  <a:pt x="32" y="104"/>
                </a:lnTo>
                <a:lnTo>
                  <a:pt x="24" y="98"/>
                </a:lnTo>
                <a:lnTo>
                  <a:pt x="16" y="92"/>
                </a:lnTo>
                <a:lnTo>
                  <a:pt x="10" y="84"/>
                </a:lnTo>
                <a:lnTo>
                  <a:pt x="4" y="76"/>
                </a:lnTo>
                <a:lnTo>
                  <a:pt x="2" y="64"/>
                </a:lnTo>
                <a:lnTo>
                  <a:pt x="0" y="54"/>
                </a:lnTo>
                <a:lnTo>
                  <a:pt x="2" y="44"/>
                </a:lnTo>
                <a:lnTo>
                  <a:pt x="4" y="32"/>
                </a:lnTo>
                <a:lnTo>
                  <a:pt x="10" y="24"/>
                </a:lnTo>
                <a:lnTo>
                  <a:pt x="16" y="16"/>
                </a:lnTo>
                <a:lnTo>
                  <a:pt x="24" y="10"/>
                </a:lnTo>
                <a:lnTo>
                  <a:pt x="32" y="4"/>
                </a:lnTo>
                <a:lnTo>
                  <a:pt x="44" y="2"/>
                </a:lnTo>
                <a:lnTo>
                  <a:pt x="54" y="0"/>
                </a:lnTo>
                <a:lnTo>
                  <a:pt x="64" y="2"/>
                </a:lnTo>
                <a:lnTo>
                  <a:pt x="76" y="4"/>
                </a:lnTo>
                <a:lnTo>
                  <a:pt x="84" y="10"/>
                </a:lnTo>
                <a:lnTo>
                  <a:pt x="92" y="16"/>
                </a:lnTo>
                <a:lnTo>
                  <a:pt x="98" y="24"/>
                </a:lnTo>
                <a:lnTo>
                  <a:pt x="104" y="32"/>
                </a:lnTo>
                <a:lnTo>
                  <a:pt x="106" y="44"/>
                </a:lnTo>
                <a:lnTo>
                  <a:pt x="108" y="54"/>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endParaRPr lang="en-US">
              <a:solidFill>
                <a:srgbClr val="002060"/>
              </a:solidFill>
            </a:endParaRPr>
          </a:p>
        </p:txBody>
      </p:sp>
      <p:sp>
        <p:nvSpPr>
          <p:cNvPr id="79"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5</a:t>
            </a:fld>
            <a:endParaRPr lang="en-US" dirty="0">
              <a:solidFill>
                <a:schemeClr val="tx1">
                  <a:lumMod val="75000"/>
                  <a:lumOff val="25000"/>
                </a:schemeClr>
              </a:solidFill>
            </a:endParaRPr>
          </a:p>
        </p:txBody>
      </p:sp>
      <p:pic>
        <p:nvPicPr>
          <p:cNvPr id="78"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1012" y="1633728"/>
            <a:ext cx="8610600" cy="2176272"/>
          </a:xfrm>
          <a:prstGeom prst="rect">
            <a:avLst/>
          </a:prstGeom>
          <a:solidFill>
            <a:srgbClr val="AB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800" y="76200"/>
            <a:ext cx="7391400" cy="1143000"/>
          </a:xfrm>
        </p:spPr>
        <p:txBody>
          <a:bodyPr>
            <a:normAutofit fontScale="90000"/>
          </a:bodyPr>
          <a:lstStyle/>
          <a:p>
            <a:pPr>
              <a:lnSpc>
                <a:spcPct val="85000"/>
              </a:lnSpc>
            </a:pPr>
            <a:r>
              <a:rPr lang="en-US" b="1" dirty="0" smtClean="0">
                <a:solidFill>
                  <a:srgbClr val="002060"/>
                </a:solidFill>
              </a:rPr>
              <a:t>Reconciling Mission and Environment </a:t>
            </a:r>
            <a:endParaRPr lang="en-US" b="1" dirty="0">
              <a:solidFill>
                <a:srgbClr val="002060"/>
              </a:solidFill>
            </a:endParaRPr>
          </a:p>
        </p:txBody>
      </p:sp>
      <p:sp>
        <p:nvSpPr>
          <p:cNvPr id="7" name="Rectangle 4"/>
          <p:cNvSpPr txBox="1">
            <a:spLocks noChangeArrowheads="1"/>
          </p:cNvSpPr>
          <p:nvPr/>
        </p:nvSpPr>
        <p:spPr>
          <a:xfrm>
            <a:off x="479612" y="2234932"/>
            <a:ext cx="8229600" cy="1371600"/>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r>
              <a:rPr lang="en-US" sz="2000" dirty="0" smtClean="0"/>
              <a:t>Identified under NEPA through the Environmental Impact Statement (EIS) process prior to Program inception</a:t>
            </a:r>
          </a:p>
          <a:p>
            <a:pPr marL="231775" indent="-231775"/>
            <a:r>
              <a:rPr lang="en-US" sz="2000" dirty="0" smtClean="0"/>
              <a:t>The EIS describes programmatic options and addresses environmental considerations associated with each</a:t>
            </a:r>
          </a:p>
        </p:txBody>
      </p:sp>
      <p:sp>
        <p:nvSpPr>
          <p:cNvPr id="9" name="Rectangle 6"/>
          <p:cNvSpPr>
            <a:spLocks noChangeArrowheads="1"/>
          </p:cNvSpPr>
          <p:nvPr/>
        </p:nvSpPr>
        <p:spPr bwMode="auto">
          <a:xfrm>
            <a:off x="479612" y="1777732"/>
            <a:ext cx="8229600" cy="49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20000"/>
              </a:spcBef>
            </a:pPr>
            <a:r>
              <a:rPr lang="en-US" sz="3200" b="1" dirty="0"/>
              <a:t>Risks posed by the Program </a:t>
            </a:r>
            <a:r>
              <a:rPr lang="en-US" sz="3200" b="1" dirty="0">
                <a:solidFill>
                  <a:schemeClr val="accent6">
                    <a:lumMod val="50000"/>
                  </a:schemeClr>
                </a:solidFill>
              </a:rPr>
              <a:t>to the environment </a:t>
            </a:r>
          </a:p>
        </p:txBody>
      </p:sp>
      <p:sp>
        <p:nvSpPr>
          <p:cNvPr id="12" name="AutoShape 9"/>
          <p:cNvSpPr>
            <a:spLocks noChangeAspect="1" noChangeArrowheads="1" noTextEdit="1"/>
          </p:cNvSpPr>
          <p:nvPr/>
        </p:nvSpPr>
        <p:spPr bwMode="auto">
          <a:xfrm>
            <a:off x="381000" y="1644420"/>
            <a:ext cx="762000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 name="TextBox 2"/>
          <p:cNvSpPr txBox="1"/>
          <p:nvPr/>
        </p:nvSpPr>
        <p:spPr>
          <a:xfrm>
            <a:off x="240280" y="1107652"/>
            <a:ext cx="5169920" cy="461665"/>
          </a:xfrm>
          <a:prstGeom prst="rect">
            <a:avLst/>
          </a:prstGeom>
          <a:noFill/>
        </p:spPr>
        <p:txBody>
          <a:bodyPr wrap="square" rtlCol="0">
            <a:spAutoFit/>
          </a:bodyPr>
          <a:lstStyle/>
          <a:p>
            <a:r>
              <a:rPr lang="en-US" sz="2400" b="1" dirty="0" smtClean="0"/>
              <a:t>Traditionally, we have looked at…</a:t>
            </a:r>
            <a:endParaRPr lang="en-US" sz="2400" b="1" dirty="0"/>
          </a:p>
        </p:txBody>
      </p:sp>
      <p:sp>
        <p:nvSpPr>
          <p:cNvPr id="19"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6</a:t>
            </a:fld>
            <a:endParaRPr lang="en-US" dirty="0">
              <a:solidFill>
                <a:schemeClr val="tx1">
                  <a:lumMod val="75000"/>
                  <a:lumOff val="25000"/>
                </a:schemeClr>
              </a:solidFill>
            </a:endParaRPr>
          </a:p>
        </p:txBody>
      </p:sp>
      <p:pic>
        <p:nvPicPr>
          <p:cNvPr id="10"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892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51012" y="3810000"/>
            <a:ext cx="8610600" cy="2286000"/>
          </a:xfrm>
          <a:prstGeom prst="rect">
            <a:avLst/>
          </a:prstGeom>
          <a:solidFill>
            <a:srgbClr val="AFF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1012" y="1634432"/>
            <a:ext cx="8610600" cy="2176272"/>
          </a:xfrm>
          <a:prstGeom prst="rect">
            <a:avLst/>
          </a:prstGeom>
          <a:solidFill>
            <a:srgbClr val="AB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p:cNvSpPr txBox="1">
            <a:spLocks noChangeArrowheads="1"/>
          </p:cNvSpPr>
          <p:nvPr/>
        </p:nvSpPr>
        <p:spPr>
          <a:xfrm>
            <a:off x="479612" y="2235636"/>
            <a:ext cx="8229600" cy="1371600"/>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r>
              <a:rPr lang="en-US" sz="2000" dirty="0" smtClean="0"/>
              <a:t>Identified under NEPA through the Environmental Impact Statement (EIS) process prior to Program inception</a:t>
            </a:r>
          </a:p>
          <a:p>
            <a:pPr marL="231775" indent="-231775"/>
            <a:r>
              <a:rPr lang="en-US" sz="2000" dirty="0" smtClean="0"/>
              <a:t>The EIS describes programmatic options and addresses environmental considerations associated with each</a:t>
            </a:r>
          </a:p>
        </p:txBody>
      </p:sp>
      <p:sp>
        <p:nvSpPr>
          <p:cNvPr id="8" name="Rectangle 5"/>
          <p:cNvSpPr>
            <a:spLocks noChangeArrowheads="1"/>
          </p:cNvSpPr>
          <p:nvPr/>
        </p:nvSpPr>
        <p:spPr bwMode="auto">
          <a:xfrm>
            <a:off x="479612" y="4967288"/>
            <a:ext cx="82296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1775" indent="-231775">
              <a:lnSpc>
                <a:spcPct val="90000"/>
              </a:lnSpc>
              <a:spcBef>
                <a:spcPct val="20000"/>
              </a:spcBef>
              <a:buFontTx/>
              <a:buChar char="•"/>
            </a:pPr>
            <a:r>
              <a:rPr lang="en-US" sz="2000" dirty="0"/>
              <a:t>Real-time risks from a new environmental driver</a:t>
            </a:r>
          </a:p>
          <a:p>
            <a:pPr marL="231775" indent="-231775">
              <a:lnSpc>
                <a:spcPct val="90000"/>
              </a:lnSpc>
              <a:spcBef>
                <a:spcPct val="20000"/>
              </a:spcBef>
              <a:buFontTx/>
              <a:buChar char="•"/>
            </a:pPr>
            <a:r>
              <a:rPr lang="en-US" sz="2000" dirty="0"/>
              <a:t>Real-time risks from configuration issues/changes that trigger an existing driver</a:t>
            </a:r>
          </a:p>
        </p:txBody>
      </p:sp>
      <p:sp>
        <p:nvSpPr>
          <p:cNvPr id="9" name="Rectangle 6"/>
          <p:cNvSpPr>
            <a:spLocks noChangeArrowheads="1"/>
          </p:cNvSpPr>
          <p:nvPr/>
        </p:nvSpPr>
        <p:spPr bwMode="auto">
          <a:xfrm>
            <a:off x="479612" y="1778436"/>
            <a:ext cx="8229600" cy="49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20000"/>
              </a:spcBef>
            </a:pPr>
            <a:r>
              <a:rPr lang="en-US" sz="3200" b="1" dirty="0"/>
              <a:t>Risks posed by the Program </a:t>
            </a:r>
            <a:r>
              <a:rPr lang="en-US" sz="3200" b="1" dirty="0">
                <a:solidFill>
                  <a:schemeClr val="accent6">
                    <a:lumMod val="50000"/>
                  </a:schemeClr>
                </a:solidFill>
              </a:rPr>
              <a:t>to the environment </a:t>
            </a:r>
          </a:p>
        </p:txBody>
      </p:sp>
      <p:sp>
        <p:nvSpPr>
          <p:cNvPr id="10" name="Rectangle 7"/>
          <p:cNvSpPr>
            <a:spLocks noChangeArrowheads="1"/>
          </p:cNvSpPr>
          <p:nvPr/>
        </p:nvSpPr>
        <p:spPr bwMode="auto">
          <a:xfrm>
            <a:off x="479612" y="4005263"/>
            <a:ext cx="82296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pPr>
            <a:r>
              <a:rPr lang="en-US" sz="3200" b="1" dirty="0"/>
              <a:t>Risks posed </a:t>
            </a:r>
            <a:r>
              <a:rPr lang="en-US" sz="3200" b="1" dirty="0">
                <a:solidFill>
                  <a:srgbClr val="8C4306"/>
                </a:solidFill>
              </a:rPr>
              <a:t>to the Program </a:t>
            </a:r>
            <a:r>
              <a:rPr lang="en-US" sz="3200" b="1" dirty="0" smtClean="0"/>
              <a:t>by environmentally-related </a:t>
            </a:r>
            <a:r>
              <a:rPr lang="en-US" sz="3200" b="1" dirty="0"/>
              <a:t>drivers</a:t>
            </a:r>
            <a:r>
              <a:rPr lang="en-US" sz="3200" dirty="0"/>
              <a:t> </a:t>
            </a:r>
          </a:p>
        </p:txBody>
      </p:sp>
      <p:sp>
        <p:nvSpPr>
          <p:cNvPr id="12" name="AutoShape 9"/>
          <p:cNvSpPr>
            <a:spLocks noChangeAspect="1" noChangeArrowheads="1" noTextEdit="1"/>
          </p:cNvSpPr>
          <p:nvPr/>
        </p:nvSpPr>
        <p:spPr bwMode="auto">
          <a:xfrm>
            <a:off x="381000" y="1645124"/>
            <a:ext cx="762000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 name="TextBox 17"/>
          <p:cNvSpPr txBox="1"/>
          <p:nvPr/>
        </p:nvSpPr>
        <p:spPr>
          <a:xfrm>
            <a:off x="240280" y="1107652"/>
            <a:ext cx="6770120" cy="461665"/>
          </a:xfrm>
          <a:prstGeom prst="rect">
            <a:avLst/>
          </a:prstGeom>
          <a:noFill/>
        </p:spPr>
        <p:txBody>
          <a:bodyPr wrap="square" rtlCol="0">
            <a:spAutoFit/>
          </a:bodyPr>
          <a:lstStyle/>
          <a:p>
            <a:r>
              <a:rPr lang="en-US" sz="2400" b="1" dirty="0" smtClean="0"/>
              <a:t>Now and in the future, we will need to look at…</a:t>
            </a:r>
            <a:endParaRPr lang="en-US" sz="2400" b="1" dirty="0"/>
          </a:p>
        </p:txBody>
      </p:sp>
      <p:cxnSp>
        <p:nvCxnSpPr>
          <p:cNvPr id="5" name="Straight Connector 4"/>
          <p:cNvCxnSpPr/>
          <p:nvPr/>
        </p:nvCxnSpPr>
        <p:spPr>
          <a:xfrm>
            <a:off x="240280" y="3810000"/>
            <a:ext cx="8621332" cy="0"/>
          </a:xfrm>
          <a:prstGeom prst="line">
            <a:avLst/>
          </a:prstGeom>
          <a:ln w="635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1012" y="6172200"/>
            <a:ext cx="8610600" cy="400110"/>
          </a:xfrm>
          <a:prstGeom prst="rect">
            <a:avLst/>
          </a:prstGeom>
          <a:noFill/>
        </p:spPr>
        <p:txBody>
          <a:bodyPr wrap="square" rtlCol="0">
            <a:spAutoFit/>
          </a:bodyPr>
          <a:lstStyle/>
          <a:p>
            <a:r>
              <a:rPr lang="en-US" sz="2000" b="1" dirty="0" smtClean="0">
                <a:solidFill>
                  <a:srgbClr val="006600"/>
                </a:solidFill>
              </a:rPr>
              <a:t>Mission success is always the main driver within decision-making. </a:t>
            </a:r>
            <a:endParaRPr lang="en-US" sz="2000" b="1" dirty="0">
              <a:solidFill>
                <a:srgbClr val="006600"/>
              </a:solidFill>
            </a:endParaRPr>
          </a:p>
        </p:txBody>
      </p:sp>
      <p:sp>
        <p:nvSpPr>
          <p:cNvPr id="19"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7</a:t>
            </a:fld>
            <a:endParaRPr lang="en-US" dirty="0">
              <a:solidFill>
                <a:schemeClr val="tx1">
                  <a:lumMod val="75000"/>
                  <a:lumOff val="25000"/>
                </a:schemeClr>
              </a:solidFill>
            </a:endParaRPr>
          </a:p>
        </p:txBody>
      </p:sp>
      <p:sp>
        <p:nvSpPr>
          <p:cNvPr id="17" name="Title 1"/>
          <p:cNvSpPr>
            <a:spLocks noGrp="1"/>
          </p:cNvSpPr>
          <p:nvPr>
            <p:ph type="title"/>
          </p:nvPr>
        </p:nvSpPr>
        <p:spPr>
          <a:xfrm>
            <a:off x="1066800" y="76200"/>
            <a:ext cx="7391400" cy="1143000"/>
          </a:xfrm>
        </p:spPr>
        <p:txBody>
          <a:bodyPr>
            <a:normAutofit fontScale="90000"/>
          </a:bodyPr>
          <a:lstStyle/>
          <a:p>
            <a:pPr>
              <a:lnSpc>
                <a:spcPct val="85000"/>
              </a:lnSpc>
            </a:pPr>
            <a:r>
              <a:rPr lang="en-US" b="1" dirty="0" smtClean="0">
                <a:solidFill>
                  <a:srgbClr val="002060"/>
                </a:solidFill>
              </a:rPr>
              <a:t>Reconciling Mission and Environment </a:t>
            </a:r>
            <a:endParaRPr lang="en-US" b="1" dirty="0">
              <a:solidFill>
                <a:srgbClr val="002060"/>
              </a:solidFill>
            </a:endParaRPr>
          </a:p>
        </p:txBody>
      </p:sp>
      <p:pic>
        <p:nvPicPr>
          <p:cNvPr id="20"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753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ChangeArrowheads="1"/>
          </p:cNvSpPr>
          <p:nvPr/>
        </p:nvSpPr>
        <p:spPr bwMode="auto">
          <a:xfrm>
            <a:off x="200025" y="1493838"/>
            <a:ext cx="5076825"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1775" indent="-231775">
              <a:lnSpc>
                <a:spcPct val="85000"/>
              </a:lnSpc>
              <a:spcBef>
                <a:spcPct val="20000"/>
              </a:spcBef>
              <a:buFontTx/>
              <a:buChar char="•"/>
            </a:pPr>
            <a:r>
              <a:rPr lang="en-US" sz="1600" dirty="0" err="1">
                <a:solidFill>
                  <a:srgbClr val="000000"/>
                </a:solidFill>
              </a:rPr>
              <a:t>Trichloroethane</a:t>
            </a:r>
            <a:endParaRPr lang="en-US" sz="1600" dirty="0">
              <a:solidFill>
                <a:srgbClr val="000000"/>
              </a:solidFill>
            </a:endParaRPr>
          </a:p>
          <a:p>
            <a:pPr marL="231775" indent="-231775">
              <a:lnSpc>
                <a:spcPct val="85000"/>
              </a:lnSpc>
              <a:spcBef>
                <a:spcPct val="20000"/>
              </a:spcBef>
              <a:buFontTx/>
              <a:buChar char="•"/>
            </a:pPr>
            <a:r>
              <a:rPr lang="en-US" sz="1600" dirty="0">
                <a:solidFill>
                  <a:srgbClr val="000000"/>
                </a:solidFill>
              </a:rPr>
              <a:t>Precision Cleaning and Cleanliness Verification Processes Requiring ODSs (HCFC 225 and HCFC 225g)</a:t>
            </a:r>
          </a:p>
          <a:p>
            <a:pPr marL="231775" indent="-231775">
              <a:lnSpc>
                <a:spcPct val="85000"/>
              </a:lnSpc>
              <a:spcBef>
                <a:spcPct val="20000"/>
              </a:spcBef>
              <a:buFontTx/>
              <a:buChar char="•"/>
            </a:pPr>
            <a:r>
              <a:rPr lang="en-US" sz="1600" dirty="0">
                <a:solidFill>
                  <a:srgbClr val="000000"/>
                </a:solidFill>
              </a:rPr>
              <a:t>TPS and </a:t>
            </a:r>
            <a:r>
              <a:rPr lang="en-US" sz="1600" dirty="0" err="1">
                <a:solidFill>
                  <a:srgbClr val="000000"/>
                </a:solidFill>
              </a:rPr>
              <a:t>Cryoinsulation</a:t>
            </a:r>
            <a:r>
              <a:rPr lang="en-US" sz="1600" dirty="0">
                <a:solidFill>
                  <a:srgbClr val="000000"/>
                </a:solidFill>
              </a:rPr>
              <a:t> Containing ODS (HCFC 141b)</a:t>
            </a:r>
          </a:p>
          <a:p>
            <a:pPr marL="231775" indent="-231775">
              <a:lnSpc>
                <a:spcPct val="85000"/>
              </a:lnSpc>
              <a:spcBef>
                <a:spcPct val="20000"/>
              </a:spcBef>
              <a:buFontTx/>
              <a:buChar char="•"/>
            </a:pPr>
            <a:r>
              <a:rPr lang="en-US" sz="1600" dirty="0">
                <a:solidFill>
                  <a:srgbClr val="000000"/>
                </a:solidFill>
              </a:rPr>
              <a:t>Chromate Primers</a:t>
            </a:r>
          </a:p>
          <a:p>
            <a:pPr marL="231775" indent="-231775">
              <a:lnSpc>
                <a:spcPct val="85000"/>
              </a:lnSpc>
              <a:spcBef>
                <a:spcPct val="20000"/>
              </a:spcBef>
              <a:buFontTx/>
              <a:buChar char="•"/>
            </a:pPr>
            <a:r>
              <a:rPr lang="en-US" sz="1600" dirty="0">
                <a:solidFill>
                  <a:srgbClr val="000000"/>
                </a:solidFill>
              </a:rPr>
              <a:t>Cadmium Plating</a:t>
            </a:r>
          </a:p>
          <a:p>
            <a:pPr marL="231775" indent="-231775">
              <a:lnSpc>
                <a:spcPct val="85000"/>
              </a:lnSpc>
              <a:spcBef>
                <a:spcPct val="20000"/>
              </a:spcBef>
              <a:buFontTx/>
              <a:buChar char="•"/>
            </a:pPr>
            <a:r>
              <a:rPr lang="en-US" sz="1600" dirty="0">
                <a:solidFill>
                  <a:srgbClr val="000000"/>
                </a:solidFill>
              </a:rPr>
              <a:t>Hexavalent Chromium Conversion Coating</a:t>
            </a:r>
          </a:p>
          <a:p>
            <a:pPr marL="231775" indent="-231775">
              <a:lnSpc>
                <a:spcPct val="85000"/>
              </a:lnSpc>
              <a:spcBef>
                <a:spcPct val="20000"/>
              </a:spcBef>
              <a:buFontTx/>
              <a:buChar char="•"/>
            </a:pPr>
            <a:r>
              <a:rPr lang="en-US" sz="1600" dirty="0">
                <a:solidFill>
                  <a:srgbClr val="000000"/>
                </a:solidFill>
              </a:rPr>
              <a:t>Paint Strippers Containing Methylene Chloride</a:t>
            </a:r>
          </a:p>
          <a:p>
            <a:pPr marL="231775" indent="-231775">
              <a:lnSpc>
                <a:spcPct val="85000"/>
              </a:lnSpc>
              <a:spcBef>
                <a:spcPct val="20000"/>
              </a:spcBef>
              <a:buFontTx/>
              <a:buChar char="•"/>
            </a:pPr>
            <a:r>
              <a:rPr lang="en-US" sz="1600" dirty="0">
                <a:solidFill>
                  <a:srgbClr val="000000"/>
                </a:solidFill>
              </a:rPr>
              <a:t>Lead Based Solid Film Lubricants</a:t>
            </a:r>
          </a:p>
          <a:p>
            <a:pPr marL="231775" indent="-231775">
              <a:lnSpc>
                <a:spcPct val="85000"/>
              </a:lnSpc>
              <a:spcBef>
                <a:spcPct val="20000"/>
              </a:spcBef>
              <a:buFontTx/>
              <a:buChar char="•"/>
            </a:pPr>
            <a:r>
              <a:rPr lang="en-US" sz="1600" dirty="0">
                <a:solidFill>
                  <a:srgbClr val="000000"/>
                </a:solidFill>
              </a:rPr>
              <a:t>Paints Containing </a:t>
            </a:r>
            <a:r>
              <a:rPr lang="en-US" sz="1600" dirty="0" err="1">
                <a:solidFill>
                  <a:srgbClr val="000000"/>
                </a:solidFill>
              </a:rPr>
              <a:t>Perchloroethylene</a:t>
            </a:r>
            <a:endParaRPr lang="en-US" sz="1600" dirty="0">
              <a:solidFill>
                <a:srgbClr val="000000"/>
              </a:solidFill>
            </a:endParaRPr>
          </a:p>
          <a:p>
            <a:pPr marL="231775" indent="-231775">
              <a:lnSpc>
                <a:spcPct val="85000"/>
              </a:lnSpc>
              <a:spcBef>
                <a:spcPct val="20000"/>
              </a:spcBef>
              <a:buFontTx/>
              <a:buChar char="•"/>
            </a:pPr>
            <a:r>
              <a:rPr lang="en-US" sz="1600" dirty="0">
                <a:solidFill>
                  <a:srgbClr val="000000"/>
                </a:solidFill>
              </a:rPr>
              <a:t>High-Level Volatile Organic Compound (VOC) Coatings </a:t>
            </a:r>
          </a:p>
          <a:p>
            <a:pPr marL="231775" indent="-231775">
              <a:lnSpc>
                <a:spcPct val="85000"/>
              </a:lnSpc>
              <a:spcBef>
                <a:spcPct val="20000"/>
              </a:spcBef>
              <a:buFontTx/>
              <a:buChar char="•"/>
            </a:pPr>
            <a:r>
              <a:rPr lang="en-US" sz="1600" dirty="0">
                <a:solidFill>
                  <a:srgbClr val="000000"/>
                </a:solidFill>
              </a:rPr>
              <a:t>Alkaline Cleaners Containing Hexavalent Chromium</a:t>
            </a:r>
          </a:p>
          <a:p>
            <a:pPr marL="231775" indent="-231775">
              <a:lnSpc>
                <a:spcPct val="85000"/>
              </a:lnSpc>
              <a:spcBef>
                <a:spcPct val="20000"/>
              </a:spcBef>
              <a:buFontTx/>
              <a:buChar char="•"/>
            </a:pPr>
            <a:r>
              <a:rPr lang="en-US" sz="1600" dirty="0">
                <a:solidFill>
                  <a:srgbClr val="000000"/>
                </a:solidFill>
              </a:rPr>
              <a:t>Hazardous Air Pollutant (HAP) Inks</a:t>
            </a:r>
          </a:p>
          <a:p>
            <a:pPr marL="231775" indent="-231775">
              <a:lnSpc>
                <a:spcPct val="85000"/>
              </a:lnSpc>
              <a:spcBef>
                <a:spcPct val="20000"/>
              </a:spcBef>
              <a:buFontTx/>
              <a:buChar char="•"/>
            </a:pPr>
            <a:r>
              <a:rPr lang="en-US" sz="1600" dirty="0">
                <a:solidFill>
                  <a:srgbClr val="000000"/>
                </a:solidFill>
              </a:rPr>
              <a:t>Methyl Ethyl Ketone</a:t>
            </a:r>
          </a:p>
          <a:p>
            <a:pPr marL="231775" indent="-231775">
              <a:lnSpc>
                <a:spcPct val="85000"/>
              </a:lnSpc>
              <a:spcBef>
                <a:spcPct val="20000"/>
              </a:spcBef>
              <a:buFontTx/>
              <a:buChar char="•"/>
            </a:pPr>
            <a:r>
              <a:rPr lang="en-US" sz="1600" dirty="0">
                <a:solidFill>
                  <a:srgbClr val="000000"/>
                </a:solidFill>
              </a:rPr>
              <a:t>Materials and Products Containing </a:t>
            </a:r>
            <a:r>
              <a:rPr lang="en-US" sz="1600" dirty="0" err="1">
                <a:solidFill>
                  <a:srgbClr val="000000"/>
                </a:solidFill>
              </a:rPr>
              <a:t>Perfluoroalkyl</a:t>
            </a:r>
            <a:r>
              <a:rPr lang="en-US" sz="1600" dirty="0">
                <a:solidFill>
                  <a:srgbClr val="000000"/>
                </a:solidFill>
              </a:rPr>
              <a:t> </a:t>
            </a:r>
            <a:r>
              <a:rPr lang="en-US" sz="1600" dirty="0" err="1">
                <a:solidFill>
                  <a:srgbClr val="000000"/>
                </a:solidFill>
              </a:rPr>
              <a:t>Sulfonates</a:t>
            </a:r>
            <a:endParaRPr lang="en-US" sz="1600" dirty="0">
              <a:solidFill>
                <a:srgbClr val="000000"/>
              </a:solidFill>
            </a:endParaRPr>
          </a:p>
          <a:p>
            <a:pPr marL="231775" indent="-231775">
              <a:lnSpc>
                <a:spcPct val="85000"/>
              </a:lnSpc>
              <a:spcBef>
                <a:spcPct val="20000"/>
              </a:spcBef>
              <a:buFontTx/>
              <a:buChar char="•"/>
            </a:pPr>
            <a:r>
              <a:rPr lang="en-US" sz="1600" dirty="0">
                <a:solidFill>
                  <a:srgbClr val="000000"/>
                </a:solidFill>
              </a:rPr>
              <a:t>Materials Containing Brominated Flame Retardants</a:t>
            </a:r>
          </a:p>
          <a:p>
            <a:pPr marL="231775" indent="-231775">
              <a:lnSpc>
                <a:spcPct val="85000"/>
              </a:lnSpc>
              <a:spcBef>
                <a:spcPct val="20000"/>
              </a:spcBef>
              <a:buFontTx/>
              <a:buChar char="•"/>
            </a:pPr>
            <a:r>
              <a:rPr lang="en-US" sz="1600" dirty="0">
                <a:solidFill>
                  <a:srgbClr val="000000"/>
                </a:solidFill>
              </a:rPr>
              <a:t>Materials Requiring </a:t>
            </a:r>
            <a:r>
              <a:rPr lang="en-US" sz="1600" dirty="0" err="1">
                <a:solidFill>
                  <a:srgbClr val="000000"/>
                </a:solidFill>
              </a:rPr>
              <a:t>Perfluorooctanoic</a:t>
            </a:r>
            <a:r>
              <a:rPr lang="en-US" sz="1600" dirty="0">
                <a:solidFill>
                  <a:srgbClr val="000000"/>
                </a:solidFill>
              </a:rPr>
              <a:t> Acid (PFOA)</a:t>
            </a:r>
          </a:p>
        </p:txBody>
      </p:sp>
      <p:pic>
        <p:nvPicPr>
          <p:cNvPr id="23556" name="Picture 6" descr="STSside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066800"/>
            <a:ext cx="2806700" cy="5718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60" name="Rectangle 7"/>
          <p:cNvSpPr>
            <a:spLocks noChangeArrowheads="1"/>
          </p:cNvSpPr>
          <p:nvPr/>
        </p:nvSpPr>
        <p:spPr bwMode="auto">
          <a:xfrm>
            <a:off x="228600" y="1156237"/>
            <a:ext cx="533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solidFill>
                  <a:srgbClr val="000000"/>
                </a:solidFill>
              </a:rPr>
              <a:t>Partial List of Materials and Processes of Concern</a:t>
            </a:r>
            <a:endParaRPr lang="en-US" sz="1600" dirty="0">
              <a:solidFill>
                <a:srgbClr val="000000"/>
              </a:solidFill>
            </a:endParaRPr>
          </a:p>
        </p:txBody>
      </p:sp>
      <p:sp>
        <p:nvSpPr>
          <p:cNvPr id="23561" name="Text Box 16"/>
          <p:cNvSpPr txBox="1">
            <a:spLocks noChangeArrowheads="1"/>
          </p:cNvSpPr>
          <p:nvPr/>
        </p:nvSpPr>
        <p:spPr bwMode="auto">
          <a:xfrm>
            <a:off x="7243763" y="2438400"/>
            <a:ext cx="1519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b="1">
                <a:solidFill>
                  <a:srgbClr val="0000FF"/>
                </a:solidFill>
              </a:rPr>
              <a:t>External Tank</a:t>
            </a:r>
          </a:p>
        </p:txBody>
      </p:sp>
      <p:sp>
        <p:nvSpPr>
          <p:cNvPr id="23562" name="Text Box 18"/>
          <p:cNvSpPr txBox="1">
            <a:spLocks noChangeArrowheads="1"/>
          </p:cNvSpPr>
          <p:nvPr/>
        </p:nvSpPr>
        <p:spPr bwMode="auto">
          <a:xfrm>
            <a:off x="7358063" y="3905250"/>
            <a:ext cx="146843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b="1">
                <a:solidFill>
                  <a:srgbClr val="0000FF"/>
                </a:solidFill>
              </a:rPr>
              <a:t>Orbiter - Main Propulsion System, Power Reactant Storage and Distribution System</a:t>
            </a:r>
          </a:p>
        </p:txBody>
      </p:sp>
      <p:sp>
        <p:nvSpPr>
          <p:cNvPr id="23563" name="Line 19"/>
          <p:cNvSpPr>
            <a:spLocks noChangeShapeType="1"/>
          </p:cNvSpPr>
          <p:nvPr/>
        </p:nvSpPr>
        <p:spPr bwMode="auto">
          <a:xfrm flipH="1">
            <a:off x="6400800" y="2590800"/>
            <a:ext cx="838200" cy="244475"/>
          </a:xfrm>
          <a:prstGeom prst="line">
            <a:avLst/>
          </a:prstGeom>
          <a:noFill/>
          <a:ln w="9525">
            <a:solidFill>
              <a:srgbClr val="0C5CB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4" name="Line 20"/>
          <p:cNvSpPr>
            <a:spLocks noChangeShapeType="1"/>
          </p:cNvSpPr>
          <p:nvPr/>
        </p:nvSpPr>
        <p:spPr bwMode="auto">
          <a:xfrm flipH="1">
            <a:off x="7162800" y="5030788"/>
            <a:ext cx="228600" cy="69850"/>
          </a:xfrm>
          <a:prstGeom prst="line">
            <a:avLst/>
          </a:prstGeom>
          <a:noFill/>
          <a:ln w="9525">
            <a:solidFill>
              <a:srgbClr val="0C5CB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5" name="Rectangle 17"/>
          <p:cNvSpPr>
            <a:spLocks noChangeArrowheads="1"/>
          </p:cNvSpPr>
          <p:nvPr/>
        </p:nvSpPr>
        <p:spPr bwMode="auto">
          <a:xfrm>
            <a:off x="6696075" y="1146175"/>
            <a:ext cx="2143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r>
              <a:rPr lang="en-US" sz="1600" b="1" i="1" dirty="0">
                <a:solidFill>
                  <a:srgbClr val="3333CC"/>
                </a:solidFill>
              </a:rPr>
              <a:t>Shuttle elements where HCFC 141b </a:t>
            </a:r>
            <a:r>
              <a:rPr lang="en-US" sz="1600" b="1" i="1" dirty="0" smtClean="0">
                <a:solidFill>
                  <a:srgbClr val="3333CC"/>
                </a:solidFill>
              </a:rPr>
              <a:t>was used</a:t>
            </a:r>
            <a:endParaRPr lang="en-US" sz="1600" b="1" i="1" dirty="0">
              <a:solidFill>
                <a:srgbClr val="3333CC"/>
              </a:solidFill>
            </a:endParaRPr>
          </a:p>
        </p:txBody>
      </p:sp>
      <p:sp>
        <p:nvSpPr>
          <p:cNvPr id="23566" name="Text Box 21"/>
          <p:cNvSpPr txBox="1">
            <a:spLocks noChangeArrowheads="1"/>
          </p:cNvSpPr>
          <p:nvPr/>
        </p:nvSpPr>
        <p:spPr bwMode="auto">
          <a:xfrm>
            <a:off x="7035800" y="2057400"/>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solidFill>
                  <a:srgbClr val="0000FF"/>
                </a:solidFill>
              </a:rPr>
              <a:t>RSRM</a:t>
            </a:r>
          </a:p>
        </p:txBody>
      </p:sp>
      <p:sp>
        <p:nvSpPr>
          <p:cNvPr id="23567" name="Line 34"/>
          <p:cNvSpPr>
            <a:spLocks noChangeShapeType="1"/>
          </p:cNvSpPr>
          <p:nvPr/>
        </p:nvSpPr>
        <p:spPr bwMode="auto">
          <a:xfrm flipH="1">
            <a:off x="6172200" y="2211388"/>
            <a:ext cx="838200" cy="48101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itle 1"/>
          <p:cNvSpPr>
            <a:spLocks noGrp="1"/>
          </p:cNvSpPr>
          <p:nvPr>
            <p:ph type="title"/>
          </p:nvPr>
        </p:nvSpPr>
        <p:spPr>
          <a:xfrm>
            <a:off x="1071563" y="76200"/>
            <a:ext cx="7310437" cy="1143000"/>
          </a:xfrm>
        </p:spPr>
        <p:txBody>
          <a:bodyPr>
            <a:noAutofit/>
          </a:bodyPr>
          <a:lstStyle/>
          <a:p>
            <a:pPr>
              <a:lnSpc>
                <a:spcPct val="85000"/>
              </a:lnSpc>
            </a:pPr>
            <a:r>
              <a:rPr lang="en-US" sz="4000" b="1" dirty="0">
                <a:solidFill>
                  <a:srgbClr val="002060"/>
                </a:solidFill>
              </a:rPr>
              <a:t>NASA Programs Impacts </a:t>
            </a:r>
            <a:r>
              <a:rPr lang="en-US" sz="4000" b="1" dirty="0" smtClean="0">
                <a:solidFill>
                  <a:srgbClr val="002060"/>
                </a:solidFill>
              </a:rPr>
              <a:t>– Materials Obsolescence</a:t>
            </a:r>
            <a:endParaRPr lang="en-US" sz="4000" b="1" dirty="0">
              <a:solidFill>
                <a:srgbClr val="002060"/>
              </a:solidFill>
            </a:endParaRPr>
          </a:p>
        </p:txBody>
      </p:sp>
      <p:sp>
        <p:nvSpPr>
          <p:cNvPr id="4" name="TextBox 3"/>
          <p:cNvSpPr txBox="1"/>
          <p:nvPr/>
        </p:nvSpPr>
        <p:spPr>
          <a:xfrm>
            <a:off x="457200" y="6172200"/>
            <a:ext cx="3810000" cy="400110"/>
          </a:xfrm>
          <a:prstGeom prst="rect">
            <a:avLst/>
          </a:prstGeom>
          <a:noFill/>
        </p:spPr>
        <p:txBody>
          <a:bodyPr wrap="square" rtlCol="0">
            <a:spAutoFit/>
          </a:bodyPr>
          <a:lstStyle/>
          <a:p>
            <a:r>
              <a:rPr lang="en-US" sz="2000" b="1" dirty="0" smtClean="0">
                <a:solidFill>
                  <a:srgbClr val="006600"/>
                </a:solidFill>
              </a:rPr>
              <a:t>30 years of service!</a:t>
            </a:r>
            <a:endParaRPr lang="en-US" sz="2000" b="1" dirty="0">
              <a:solidFill>
                <a:srgbClr val="006600"/>
              </a:solidFill>
            </a:endParaRPr>
          </a:p>
        </p:txBody>
      </p:sp>
      <p:sp>
        <p:nvSpPr>
          <p:cNvPr id="21"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8</a:t>
            </a:fld>
            <a:endParaRPr lang="en-US" dirty="0">
              <a:solidFill>
                <a:schemeClr val="tx1">
                  <a:lumMod val="75000"/>
                  <a:lumOff val="25000"/>
                </a:schemeClr>
              </a:solidFill>
            </a:endParaRPr>
          </a:p>
        </p:txBody>
      </p:sp>
      <p:pic>
        <p:nvPicPr>
          <p:cNvPr id="17"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231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1143000"/>
          </a:xfrm>
        </p:spPr>
        <p:txBody>
          <a:bodyPr>
            <a:normAutofit fontScale="90000"/>
          </a:bodyPr>
          <a:lstStyle/>
          <a:p>
            <a:pPr>
              <a:lnSpc>
                <a:spcPct val="90000"/>
              </a:lnSpc>
            </a:pPr>
            <a:r>
              <a:rPr lang="en-US" sz="4000" b="1" dirty="0" smtClean="0">
                <a:solidFill>
                  <a:srgbClr val="002060"/>
                </a:solidFill>
              </a:rPr>
              <a:t>NASA Program Manager’s Focus – </a:t>
            </a:r>
            <a:br>
              <a:rPr lang="en-US" sz="4000" b="1" dirty="0" smtClean="0">
                <a:solidFill>
                  <a:srgbClr val="002060"/>
                </a:solidFill>
              </a:rPr>
            </a:br>
            <a:r>
              <a:rPr lang="en-US" sz="4000" b="1" dirty="0" smtClean="0">
                <a:solidFill>
                  <a:srgbClr val="002060"/>
                </a:solidFill>
              </a:rPr>
              <a:t>Cost, Schedule, and Performance</a:t>
            </a:r>
            <a:endParaRPr lang="en-US" sz="4000" b="1" dirty="0">
              <a:solidFill>
                <a:srgbClr val="002060"/>
              </a:solidFill>
            </a:endParaRPr>
          </a:p>
        </p:txBody>
      </p:sp>
      <p:sp>
        <p:nvSpPr>
          <p:cNvPr id="8" name="Isosceles Triangle 7"/>
          <p:cNvSpPr/>
          <p:nvPr/>
        </p:nvSpPr>
        <p:spPr>
          <a:xfrm>
            <a:off x="3053733" y="1741917"/>
            <a:ext cx="2748827" cy="223996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037131" y="1295400"/>
            <a:ext cx="831446" cy="523220"/>
          </a:xfrm>
          <a:prstGeom prst="rect">
            <a:avLst/>
          </a:prstGeom>
          <a:noFill/>
        </p:spPr>
        <p:txBody>
          <a:bodyPr wrap="none" rtlCol="0">
            <a:spAutoFit/>
          </a:bodyPr>
          <a:lstStyle/>
          <a:p>
            <a:r>
              <a:rPr lang="en-US" sz="2800" b="1" dirty="0" smtClean="0">
                <a:solidFill>
                  <a:srgbClr val="0000CC"/>
                </a:solidFill>
              </a:rPr>
              <a:t>Cost</a:t>
            </a:r>
            <a:endParaRPr lang="en-US" sz="2800" b="1" dirty="0">
              <a:solidFill>
                <a:srgbClr val="0000CC"/>
              </a:solidFill>
            </a:endParaRPr>
          </a:p>
        </p:txBody>
      </p:sp>
      <p:sp>
        <p:nvSpPr>
          <p:cNvPr id="10" name="TextBox 9"/>
          <p:cNvSpPr txBox="1"/>
          <p:nvPr/>
        </p:nvSpPr>
        <p:spPr>
          <a:xfrm>
            <a:off x="951963" y="3693538"/>
            <a:ext cx="2101857" cy="523220"/>
          </a:xfrm>
          <a:prstGeom prst="rect">
            <a:avLst/>
          </a:prstGeom>
          <a:noFill/>
        </p:spPr>
        <p:txBody>
          <a:bodyPr wrap="none" rtlCol="0">
            <a:spAutoFit/>
          </a:bodyPr>
          <a:lstStyle/>
          <a:p>
            <a:r>
              <a:rPr lang="en-US" sz="2800" b="1" dirty="0" smtClean="0">
                <a:solidFill>
                  <a:srgbClr val="0000CC"/>
                </a:solidFill>
              </a:rPr>
              <a:t>Performance</a:t>
            </a:r>
            <a:endParaRPr lang="en-US" sz="2800" b="1" dirty="0">
              <a:solidFill>
                <a:srgbClr val="0000CC"/>
              </a:solidFill>
            </a:endParaRPr>
          </a:p>
        </p:txBody>
      </p:sp>
      <p:sp>
        <p:nvSpPr>
          <p:cNvPr id="11" name="TextBox 10"/>
          <p:cNvSpPr txBox="1"/>
          <p:nvPr/>
        </p:nvSpPr>
        <p:spPr>
          <a:xfrm>
            <a:off x="5799290" y="3686637"/>
            <a:ext cx="1532792" cy="523220"/>
          </a:xfrm>
          <a:prstGeom prst="rect">
            <a:avLst/>
          </a:prstGeom>
          <a:noFill/>
        </p:spPr>
        <p:txBody>
          <a:bodyPr wrap="none" rtlCol="0">
            <a:spAutoFit/>
          </a:bodyPr>
          <a:lstStyle/>
          <a:p>
            <a:r>
              <a:rPr lang="en-US" sz="2800" b="1" dirty="0" smtClean="0">
                <a:solidFill>
                  <a:srgbClr val="0000CC"/>
                </a:solidFill>
              </a:rPr>
              <a:t>Schedule</a:t>
            </a:r>
            <a:endParaRPr lang="en-US" sz="2800" b="1" dirty="0">
              <a:solidFill>
                <a:srgbClr val="0000CC"/>
              </a:solidFill>
            </a:endParaRPr>
          </a:p>
        </p:txBody>
      </p:sp>
      <p:sp>
        <p:nvSpPr>
          <p:cNvPr id="22" name="Slide Number Placeholder 3"/>
          <p:cNvSpPr>
            <a:spLocks noGrp="1"/>
          </p:cNvSpPr>
          <p:nvPr>
            <p:ph type="sldNum" sz="quarter" idx="12"/>
          </p:nvPr>
        </p:nvSpPr>
        <p:spPr>
          <a:xfrm>
            <a:off x="8381999" y="6356350"/>
            <a:ext cx="600075" cy="365125"/>
          </a:xfrm>
        </p:spPr>
        <p:txBody>
          <a:bodyPr/>
          <a:lstStyle/>
          <a:p>
            <a:fld id="{A35E6AAD-881D-4DE6-B878-E3011E067AAB}" type="slidenum">
              <a:rPr lang="en-US" smtClean="0">
                <a:solidFill>
                  <a:schemeClr val="tx1">
                    <a:lumMod val="75000"/>
                    <a:lumOff val="25000"/>
                  </a:schemeClr>
                </a:solidFill>
              </a:rPr>
              <a:pPr/>
              <a:t>9</a:t>
            </a:fld>
            <a:endParaRPr lang="en-US" dirty="0">
              <a:solidFill>
                <a:schemeClr val="tx1">
                  <a:lumMod val="75000"/>
                  <a:lumOff val="25000"/>
                </a:schemeClr>
              </a:solidFill>
            </a:endParaRPr>
          </a:p>
        </p:txBody>
      </p:sp>
      <p:pic>
        <p:nvPicPr>
          <p:cNvPr id="12"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t="5327" b="5811"/>
          <a:stretch>
            <a:fillRect/>
          </a:stretch>
        </p:blipFill>
        <p:spPr bwMode="auto">
          <a:xfrm>
            <a:off x="158750" y="100013"/>
            <a:ext cx="116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818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760</TotalTime>
  <Words>2357</Words>
  <Application>Microsoft Office PowerPoint</Application>
  <PresentationFormat>On-screen Show (4:3)</PresentationFormat>
  <Paragraphs>420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NASA and Green Engineering</vt:lpstr>
      <vt:lpstr>Sustainability and Green Engineering</vt:lpstr>
      <vt:lpstr>NASA Sustainable Facilities</vt:lpstr>
      <vt:lpstr>PowerPoint Presentation</vt:lpstr>
      <vt:lpstr>Highest Leverage is Early in Design</vt:lpstr>
      <vt:lpstr>Reconciling Mission and Environment </vt:lpstr>
      <vt:lpstr>Reconciling Mission and Environment </vt:lpstr>
      <vt:lpstr>NASA Programs Impacts – Materials Obsolescence</vt:lpstr>
      <vt:lpstr>NASA Program Manager’s Focus –  Cost, Schedule, and Performance</vt:lpstr>
      <vt:lpstr>NASA Program Manager’s Focus – Cost, Schedule, and Performance</vt:lpstr>
      <vt:lpstr>Draft Green Engineering Goals</vt:lpstr>
      <vt:lpstr>Green Engineering Course</vt:lpstr>
      <vt:lpstr>Design Changes Provide Most Significant Changes in Environmental Impact</vt:lpstr>
      <vt:lpstr>The Twelve Principles of Green Engineering</vt:lpstr>
      <vt:lpstr>PowerPoint Presentation</vt:lpstr>
      <vt:lpstr>Understanding and Managing Regulatory Risk</vt:lpstr>
      <vt:lpstr>EU Regulation - Registration, Evaluation, Authorisation, and Restriction of Chemicals (REACH)</vt:lpstr>
      <vt:lpstr>Evaluating Technical Solutions to Environmentally-Driven Risks</vt:lpstr>
      <vt:lpstr>Benefits of Embracing Green Engineering</vt:lpstr>
      <vt:lpstr>PowerPoint Presentation</vt:lpstr>
      <vt:lpstr>BACKUP</vt:lpstr>
      <vt:lpstr>NASA Mission</vt:lpstr>
      <vt:lpstr>International Influences on Material Selection and Availability</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LMIT-ODIN</dc:creator>
  <cp:lastModifiedBy>  </cp:lastModifiedBy>
  <cp:revision>55</cp:revision>
  <cp:lastPrinted>2012-01-18T13:55:58Z</cp:lastPrinted>
  <dcterms:created xsi:type="dcterms:W3CDTF">2012-01-18T15:54:08Z</dcterms:created>
  <dcterms:modified xsi:type="dcterms:W3CDTF">2012-01-19T15:47:44Z</dcterms:modified>
</cp:coreProperties>
</file>