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embeddings/oleObject5.bin" ContentType="application/vnd.openxmlformats-officedocument.oleObject"/>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embeddings/oleObject9.bin" ContentType="application/vnd.openxmlformats-officedocument.oleObject"/>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Default Extension="gif" ContentType="image/gif"/>
  <Override PartName="/ppt/notesSlides/notesSlide41.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embeddings/oleObject3.bin" ContentType="application/vnd.openxmlformats-officedocument.oleObject"/>
  <Override PartName="/ppt/notesSlides/notesSlide42.xml" ContentType="application/vnd.openxmlformats-officedocument.presentationml.notes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embeddings/oleObject7.bin" ContentType="application/vnd.openxmlformats-officedocument.oleObject"/>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embeddings/oleObject4.bin" ContentType="application/vnd.openxmlformats-officedocument.oleObject"/>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embeddings/oleObject8.bin" ContentType="application/vnd.openxmlformats-officedocument.oleObject"/>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embeddings/oleObject1.bin" ContentType="application/vnd.openxmlformats-officedocument.oleObject"/>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7"/>
  </p:notesMasterIdLst>
  <p:sldIdLst>
    <p:sldId id="261" r:id="rId2"/>
    <p:sldId id="258" r:id="rId3"/>
    <p:sldId id="260" r:id="rId4"/>
    <p:sldId id="259" r:id="rId5"/>
    <p:sldId id="262" r:id="rId6"/>
    <p:sldId id="270" r:id="rId7"/>
    <p:sldId id="265" r:id="rId8"/>
    <p:sldId id="271" r:id="rId9"/>
    <p:sldId id="272" r:id="rId10"/>
    <p:sldId id="303" r:id="rId11"/>
    <p:sldId id="263" r:id="rId12"/>
    <p:sldId id="264" r:id="rId13"/>
    <p:sldId id="310" r:id="rId14"/>
    <p:sldId id="285" r:id="rId15"/>
    <p:sldId id="266" r:id="rId16"/>
    <p:sldId id="309" r:id="rId17"/>
    <p:sldId id="314" r:id="rId18"/>
    <p:sldId id="268" r:id="rId19"/>
    <p:sldId id="286" r:id="rId20"/>
    <p:sldId id="291" r:id="rId21"/>
    <p:sldId id="273" r:id="rId22"/>
    <p:sldId id="274" r:id="rId23"/>
    <p:sldId id="275" r:id="rId24"/>
    <p:sldId id="276" r:id="rId25"/>
    <p:sldId id="277" r:id="rId26"/>
    <p:sldId id="280" r:id="rId27"/>
    <p:sldId id="292" r:id="rId28"/>
    <p:sldId id="321" r:id="rId29"/>
    <p:sldId id="322" r:id="rId30"/>
    <p:sldId id="320" r:id="rId31"/>
    <p:sldId id="287" r:id="rId32"/>
    <p:sldId id="288" r:id="rId33"/>
    <p:sldId id="279" r:id="rId34"/>
    <p:sldId id="278" r:id="rId35"/>
    <p:sldId id="281" r:id="rId36"/>
    <p:sldId id="306" r:id="rId37"/>
    <p:sldId id="307" r:id="rId38"/>
    <p:sldId id="308" r:id="rId39"/>
    <p:sldId id="293" r:id="rId40"/>
    <p:sldId id="324" r:id="rId41"/>
    <p:sldId id="323" r:id="rId42"/>
    <p:sldId id="296" r:id="rId43"/>
    <p:sldId id="295" r:id="rId44"/>
    <p:sldId id="297" r:id="rId45"/>
    <p:sldId id="325" r:id="rId46"/>
    <p:sldId id="298" r:id="rId47"/>
    <p:sldId id="319" r:id="rId48"/>
    <p:sldId id="315" r:id="rId49"/>
    <p:sldId id="316" r:id="rId50"/>
    <p:sldId id="317" r:id="rId51"/>
    <p:sldId id="256" r:id="rId52"/>
    <p:sldId id="269" r:id="rId53"/>
    <p:sldId id="311" r:id="rId54"/>
    <p:sldId id="312" r:id="rId55"/>
    <p:sldId id="31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FF"/>
    <a:srgbClr val="FF6600"/>
    <a:srgbClr val="000000"/>
  </p:clrMru>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6604" autoAdjust="0"/>
  </p:normalViewPr>
  <p:slideViewPr>
    <p:cSldViewPr>
      <p:cViewPr varScale="1">
        <p:scale>
          <a:sx n="96" d="100"/>
          <a:sy n="96" d="100"/>
        </p:scale>
        <p:origin x="-27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 Id="rId3"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0.emf"/><Relationship Id="rId2" Type="http://schemas.openxmlformats.org/officeDocument/2006/relationships/image" Target="../media/image7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4.emf"/><Relationship Id="rId2" Type="http://schemas.openxmlformats.org/officeDocument/2006/relationships/image" Target="../media/image75.emf"/><Relationship Id="rId3" Type="http://schemas.openxmlformats.org/officeDocument/2006/relationships/image" Target="../media/image7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6E688C-B5A0-4CFB-BEBB-B7E4136406DA}" type="datetimeFigureOut">
              <a:rPr lang="en-US" smtClean="0"/>
              <a:pPr/>
              <a:t>11/16/11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FCAA3-6F53-4D0E-913D-7F31958EE8D4}" type="slidenum">
              <a:rPr lang="en-US" smtClean="0"/>
              <a:pPr/>
              <a:t>‹#›</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44098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 Id="rId3" Type="http://schemas.openxmlformats.org/officeDocument/2006/relationships/hyperlink" Target="http://www.nap.edu/openbook.php?record_id=11413&amp;page=130%23p2000d4219960130001"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 Id="rId3" Type="http://schemas.openxmlformats.org/officeDocument/2006/relationships/hyperlink" Target="http://www.webexhibits.org/causesofcolor/5C.html"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narrow in</a:t>
            </a:r>
            <a:r>
              <a:rPr lang="en-US" baseline="0" dirty="0" smtClean="0"/>
              <a:t> scope, touching only color vision. It does not touch on other aspects of vision such as stereo vision and depth perception and motion.  As far as optical phenomena, this is mainly about reflectance and absorbance and does not touch on other aspects such as scattering, polarization and other interesting optical phenomena. That will be a topic for another day.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A308E-FD43-4A44-9833-80CB35AE545D}" type="slidenum">
              <a:rPr lang="en-US"/>
              <a:pPr eaLnBrk="1" hangingPunct="1"/>
              <a:t>10</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r>
              <a:rPr lang="en-US" dirty="0" smtClean="0"/>
              <a:t>This</a:t>
            </a:r>
            <a:r>
              <a:rPr lang="en-US" baseline="0" dirty="0" smtClean="0"/>
              <a:t> slide just shows the measurement of light sources that industrial producers have to comply.  Color temperature of most bulbs are 2700 K for incandescent, about 4000 K for a computer monitor, 6000 K for the sun.  Color rendering index is a measure of  how well a light source performs against standard color patches.  A rating of 80 and above is good.  That yellow parking light has very poor color rendering index– it takes you a while to recognize your car.</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illustrations of the</a:t>
            </a:r>
            <a:r>
              <a:rPr lang="en-US" baseline="0" dirty="0" smtClean="0"/>
              <a:t> anatomy of the eye and some basic mechanism of how light is received.  It comes through the lens, focused into the retina (the screen at the back of the eye). The most sensitive portion is the fovea.  It has a characteristic dip where it becomes very thin.  There are three color sensitive cones for red green and blue. These are also called S M and L for short, medium and long wavelengths.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above curve</a:t>
            </a:r>
            <a:r>
              <a:rPr lang="en-US" baseline="0" dirty="0" smtClean="0"/>
              <a:t> is called the V lambda curve. This is the spectral sensitivity of the eye.  This is the spectral characteristic of the filter they put in cameras to mimic the eye.  The lower chart shows the sensitivity of the human eye.  It has 14 decades of dynamic range (range of light levels at which it can sense light).  Hence, we can see at night with very little light (</a:t>
            </a:r>
            <a:r>
              <a:rPr lang="en-US" baseline="0" dirty="0" err="1" smtClean="0"/>
              <a:t>scotopic</a:t>
            </a:r>
            <a:r>
              <a:rPr lang="en-US" baseline="0" dirty="0" smtClean="0"/>
              <a:t> vision).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an illustration of the sensitivities</a:t>
            </a:r>
            <a:r>
              <a:rPr lang="en-US" baseline="0" dirty="0" smtClean="0"/>
              <a:t> of the rods and cones—the light sensitive pigments in the eye.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actual images of the retina.</a:t>
            </a:r>
            <a:r>
              <a:rPr lang="en-US" baseline="0" dirty="0" smtClean="0"/>
              <a:t> On the left is an optical coherence tomography image. The round disc is the optic disk.  The lines radiating out of it are blood vessels.  The false color images on the right of each image is a 2 dimensional slice showing the variation in depth or vertical axis.  See that dip in the fovea (image c).  </a:t>
            </a:r>
          </a:p>
          <a:p>
            <a:r>
              <a:rPr lang="en-US" baseline="0" dirty="0" smtClean="0"/>
              <a:t>The other photo is from a </a:t>
            </a:r>
            <a:r>
              <a:rPr lang="en-US" baseline="0" dirty="0" err="1" smtClean="0"/>
              <a:t>fundus</a:t>
            </a:r>
            <a:r>
              <a:rPr lang="en-US" baseline="0" dirty="0" smtClean="0"/>
              <a:t> camera, such as what you get when you go to the eye doctor.  Below on the right is a microscopic image of the rods and cones taken with an electron microscope.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various illustrations of the color sensitivity of the cones.  This is what is responsible for our</a:t>
            </a:r>
            <a:r>
              <a:rPr lang="en-US" baseline="0" dirty="0" smtClean="0"/>
              <a:t> color vision.  There are millions of them surrounded by the rods.  They are made of proteins called </a:t>
            </a:r>
            <a:r>
              <a:rPr lang="en-US" baseline="0" dirty="0" err="1" smtClean="0"/>
              <a:t>opsins</a:t>
            </a:r>
            <a:r>
              <a:rPr lang="en-US" baseline="0" dirty="0" smtClean="0"/>
              <a:t> and they vary slightly in chemical composition.  The graphs show the spectral absorption characteristics of the three types of cones.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portion of the protein</a:t>
            </a:r>
            <a:r>
              <a:rPr lang="en-US" baseline="0" dirty="0" smtClean="0"/>
              <a:t> showing what happens when light hits it. It changes from one structure to another. Eventually, it relaxes as the stimulus goes away.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illustration of the</a:t>
            </a:r>
            <a:r>
              <a:rPr lang="en-US" baseline="0" dirty="0" smtClean="0"/>
              <a:t> mechanism of how we see color. There are millions of these cones.  The other cells in the retina are responsible for the signal pre processing.  The ganglion cells compare signals from various cones and so only three signals are sent to the brain—amount of red-green, amount of blue-yellow and the brightness of the light.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figure showing how the signal</a:t>
            </a:r>
            <a:r>
              <a:rPr lang="en-US" baseline="0" dirty="0" smtClean="0"/>
              <a:t> is processed.</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Most things produced</a:t>
            </a:r>
            <a:r>
              <a:rPr lang="en-US" baseline="0" dirty="0" smtClean="0">
                <a:latin typeface="Arial" pitchFamily="34" charset="0"/>
              </a:rPr>
              <a:t> commercially have reproducible color.  </a:t>
            </a:r>
            <a:r>
              <a:rPr lang="en-US" baseline="0" dirty="0" err="1" smtClean="0">
                <a:latin typeface="Arial" pitchFamily="34" charset="0"/>
              </a:rPr>
              <a:t>Cheetos</a:t>
            </a:r>
            <a:r>
              <a:rPr lang="en-US" baseline="0" dirty="0" smtClean="0">
                <a:latin typeface="Arial" pitchFamily="34" charset="0"/>
              </a:rPr>
              <a:t> are always that shade of yellow, M and Ms are always those shades of color.   </a:t>
            </a:r>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Color</a:t>
            </a:r>
            <a:r>
              <a:rPr lang="en-US" baseline="0" dirty="0" smtClean="0"/>
              <a:t> is a property of the light stimulus. It enters through the eye, and its spectral property is sensed by the </a:t>
            </a:r>
            <a:r>
              <a:rPr lang="en-US" baseline="0" dirty="0" err="1" smtClean="0"/>
              <a:t>photopigments</a:t>
            </a:r>
            <a:r>
              <a:rPr lang="en-US" baseline="0" dirty="0" smtClean="0"/>
              <a:t> in the retina, transformed into electrical signals which is then processed by the brain.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2</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255776787"/>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Aristotle</a:t>
            </a:r>
            <a:r>
              <a:rPr lang="en-US" baseline="0" dirty="0" smtClean="0"/>
              <a:t> formulated the first theory of color, to go with his elements.  But it was Newton who introduced what we know as modern optics---that there was no such thing as colored light.  He formulated the first color wheel, putting the red-violet to overlap the ends of the light spectrum.  Many </a:t>
            </a:r>
            <a:r>
              <a:rPr lang="en-US" baseline="0" dirty="0" err="1" smtClean="0"/>
              <a:t>many</a:t>
            </a:r>
            <a:r>
              <a:rPr lang="en-US" baseline="0" dirty="0" smtClean="0"/>
              <a:t> researches from Newton to the 19</a:t>
            </a:r>
            <a:r>
              <a:rPr lang="en-US" baseline="30000" dirty="0" smtClean="0"/>
              <a:t>th</a:t>
            </a:r>
            <a:r>
              <a:rPr lang="en-US" baseline="0" dirty="0" smtClean="0"/>
              <a:t> century studied light and what we know today is an agglomeration of all those contributions—too many to name.  You will see many representations of the color wheel in science/philosophy history.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Colorimetry</a:t>
            </a:r>
            <a:r>
              <a:rPr lang="en-US" dirty="0" smtClean="0"/>
              <a:t> is that branch of science</a:t>
            </a:r>
            <a:r>
              <a:rPr lang="en-US" baseline="0" dirty="0" smtClean="0"/>
              <a:t> that specifies numerically the color of the visual stimulus.  </a:t>
            </a:r>
            <a:r>
              <a:rPr lang="en-US" baseline="0" dirty="0" err="1" smtClean="0"/>
              <a:t>Grassman</a:t>
            </a:r>
            <a:r>
              <a:rPr lang="en-US" baseline="0" dirty="0" smtClean="0"/>
              <a:t> (1850s) formulated the </a:t>
            </a:r>
            <a:r>
              <a:rPr lang="en-US" baseline="0" dirty="0" err="1" smtClean="0"/>
              <a:t>Trichromacy</a:t>
            </a:r>
            <a:r>
              <a:rPr lang="en-US" baseline="0" dirty="0" smtClean="0"/>
              <a:t> laws—that we only need to know three numbers to specify a color.  This was learned through Color matching experiments.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329738-085E-4F7D-9818-1FC4495B1843}" type="slidenum">
              <a:rPr lang="en-US"/>
              <a:pPr eaLnBrk="1" hangingPunct="1"/>
              <a:t>22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just to show you the color</a:t>
            </a:r>
            <a:r>
              <a:rPr lang="en-US" baseline="0" dirty="0" smtClean="0"/>
              <a:t> matching functions.  Color is a continuous function from 380 nm to 720 nm and a combination of the </a:t>
            </a:r>
            <a:r>
              <a:rPr lang="en-US" baseline="0" dirty="0" err="1" smtClean="0"/>
              <a:t>tristimulus</a:t>
            </a:r>
            <a:r>
              <a:rPr lang="en-US" baseline="0" dirty="0" smtClean="0"/>
              <a:t> values.  </a:t>
            </a:r>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3307BB-2BBE-4CA1-B457-80A0C57E4E72}" type="slidenum">
              <a:rPr lang="en-US"/>
              <a:pPr eaLnBrk="1" hangingPunct="1"/>
              <a:t>23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CIE Standard Observer.  To</a:t>
            </a:r>
            <a:r>
              <a:rPr lang="en-US" baseline="0" dirty="0" smtClean="0"/>
              <a:t> standardize color and color measurement, a standards body, the CIE (http://www.cie.co.at/)  created the Standard Colorimetric </a:t>
            </a:r>
            <a:r>
              <a:rPr lang="en-US" baseline="0" dirty="0" err="1" smtClean="0"/>
              <a:t>Observery</a:t>
            </a:r>
            <a:r>
              <a:rPr lang="en-US" baseline="0" dirty="0" smtClean="0"/>
              <a:t>.  These are the graphs created for the standard observer. Although it has changed somewhat since 1931, this is basically what is used by industry to measure and produce color in lights and consumer products.  Instead of humans, we now use cameras or light detectors using filters with these spectral curves.  </a:t>
            </a:r>
            <a:endParaRPr lang="en-US" dirty="0" smtClean="0"/>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417229-5734-422E-AC2B-827A994785D0}" type="slidenum">
              <a:rPr lang="en-US"/>
              <a:pPr eaLnBrk="1" hangingPunct="1"/>
              <a:t>24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called a chromaticity diagram</a:t>
            </a:r>
            <a:r>
              <a:rPr lang="en-US" baseline="0" dirty="0" smtClean="0"/>
              <a:t> for a light source. </a:t>
            </a:r>
            <a:endParaRPr lang="en-US" dirty="0" smtClean="0"/>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6175DD-B3F5-466E-BD81-F1DCE2FB6CE9}" type="slidenum">
              <a:rPr lang="en-US"/>
              <a:pPr eaLnBrk="1" hangingPunct="1"/>
              <a:t>25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used to use humans to do</a:t>
            </a:r>
            <a:r>
              <a:rPr lang="en-US" baseline="0" dirty="0" smtClean="0"/>
              <a:t> quality control on production of just about anything that had color.  </a:t>
            </a:r>
            <a:endParaRPr lang="en-US" dirty="0" smtClean="0"/>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CD922E-BA03-41E3-B424-A595CCAB8E2C}" type="slidenum">
              <a:rPr lang="en-US"/>
              <a:pPr eaLnBrk="1" hangingPunct="1"/>
              <a:t>26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two charts for</a:t>
            </a:r>
            <a:r>
              <a:rPr lang="en-US" baseline="0" dirty="0" smtClean="0"/>
              <a:t> color—one for light sources and one for objects.  Light color has only white in the middle and no black.  The color chart or 3-dimensional color space for object color looks different from this.  </a:t>
            </a:r>
            <a:endParaRPr lang="en-US" dirty="0" smtClean="0"/>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an illustration of color addition and color subtraction.  For light, as you add colors, it becomes lighter because it becomes brighter. For pigments, as you add colors, it becomes darker because the  pigments become thicker and the light coming out becomes weaker and weaker (hence goes towards black).  This illustrates the principle behind computer and TV displays as opposed to printing and painting.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27</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5485211"/>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Mixing the</a:t>
            </a:r>
            <a:r>
              <a:rPr lang="en-US" baseline="0" dirty="0" smtClean="0"/>
              <a:t> same colors have different outcomes for light  and pigments as they are additive and subtractive respectively.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from Prof Bach’s website on color mixing.  IT’s fun for kids to do.  You can also do this with two flashlights with different cellophane colors for filters.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75512-213E-4F00-83D4-9EE3B5D7A26D}" type="slidenum">
              <a:rPr lang="en-US"/>
              <a:pPr/>
              <a:t>3</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smtClean="0"/>
              <a:t>There are two requirements</a:t>
            </a:r>
            <a:r>
              <a:rPr lang="en-US" baseline="0" dirty="0" smtClean="0"/>
              <a:t> for perceiving color—light and the human visual system consisting of the eye and the brain.  </a:t>
            </a:r>
            <a:endParaRPr lang="en-US" dirty="0" smtClean="0"/>
          </a:p>
          <a:p>
            <a:endParaRPr lang="en-US" dirty="0" smtClean="0"/>
          </a:p>
          <a:p>
            <a:r>
              <a:rPr lang="en-US" dirty="0" smtClean="0"/>
              <a:t>Photometry—branch</a:t>
            </a:r>
            <a:r>
              <a:rPr lang="en-US" baseline="0" dirty="0" smtClean="0"/>
              <a:t> of science dealing with light measurements strictly in that human visual range of 380-720 nm</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we see</a:t>
            </a:r>
            <a:r>
              <a:rPr lang="en-US" baseline="0" dirty="0" smtClean="0"/>
              <a:t> as the color of an object is the light that that object did not absorb.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4E06A09-9694-458A-A2BD-E5CA73778A0F}" type="slidenum">
              <a:rPr lang="en-US">
                <a:latin typeface="Arial" pitchFamily="34" charset="0"/>
              </a:rPr>
              <a:pPr/>
              <a:t>32</a:t>
            </a:fld>
            <a:endParaRPr lang="en-US">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latin typeface="Arial" pitchFamily="34" charset="0"/>
              </a:rPr>
              <a:t>Click on the </a:t>
            </a:r>
            <a:r>
              <a:rPr lang="en-US" dirty="0" err="1" smtClean="0">
                <a:latin typeface="Arial" pitchFamily="34" charset="0"/>
              </a:rPr>
              <a:t>youtube</a:t>
            </a:r>
            <a:r>
              <a:rPr lang="en-US" baseline="0" dirty="0" smtClean="0">
                <a:latin typeface="Arial" pitchFamily="34" charset="0"/>
              </a:rPr>
              <a:t> video to see the NIST video on color lighting.  </a:t>
            </a:r>
          </a:p>
          <a:p>
            <a:pPr eaLnBrk="1" hangingPunct="1"/>
            <a:endParaRPr lang="en-US" baseline="0" dirty="0" smtClean="0">
              <a:latin typeface="Arial" pitchFamily="34" charset="0"/>
            </a:endParaRPr>
          </a:p>
          <a:p>
            <a:pPr eaLnBrk="1" hangingPunct="1"/>
            <a:r>
              <a:rPr lang="en-US" baseline="0" dirty="0" smtClean="0">
                <a:latin typeface="Arial" pitchFamily="34" charset="0"/>
              </a:rPr>
              <a:t>The choice of the colors of the light source influences the color appearance of the object. Above are two light source spectral distributions and how the objects appear.  On the left is a light source with equal distribution across the visible spectrum.  On the right, the light peaks around 460 and 570 nm but no power in the other wavelengths. The same objects appear with different colors.  </a:t>
            </a: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2102F3-E29F-4784-BEFC-1AA35755E3DB}" type="slidenum">
              <a:rPr lang="en-US"/>
              <a:pPr eaLnBrk="1" hangingPunct="1"/>
              <a:t>33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observed</a:t>
            </a:r>
            <a:r>
              <a:rPr lang="en-US" baseline="0" dirty="0" smtClean="0"/>
              <a:t> </a:t>
            </a:r>
            <a:r>
              <a:rPr lang="en-US" dirty="0" smtClean="0"/>
              <a:t>color of an object</a:t>
            </a:r>
            <a:r>
              <a:rPr lang="en-US" baseline="0" dirty="0" smtClean="0"/>
              <a:t> is a convolution of the light source distribution and the intrinsic color properties of the object itself.  </a:t>
            </a:r>
            <a:endParaRPr lang="en-US" dirty="0" smtClean="0"/>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99C205-4D93-4C1D-ADB8-26EE5EF3AE7D}" type="slidenum">
              <a:rPr lang="en-US"/>
              <a:pPr eaLnBrk="1" hangingPunct="1"/>
              <a:t>34</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a:t>
            </a:r>
            <a:r>
              <a:rPr lang="en-US" baseline="0" dirty="0" smtClean="0"/>
              <a:t> CIELAB color space (pronounced </a:t>
            </a:r>
            <a:r>
              <a:rPr lang="en-US" baseline="0" dirty="0" err="1" smtClean="0"/>
              <a:t>seelab</a:t>
            </a:r>
            <a:r>
              <a:rPr lang="en-US" baseline="0" dirty="0" smtClean="0"/>
              <a:t>) that many in the color industry use.  Illuminant D65 is your typical computer monitor. Illuminant A is your standard incandescent light bulb. These are used as standard light sources.  </a:t>
            </a:r>
            <a:endParaRPr lang="en-US" dirty="0" smtClean="0"/>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D97276-577D-4F82-8A71-780DA737413A}" type="slidenum">
              <a:rPr lang="en-US"/>
              <a:pPr eaLnBrk="1" hangingPunct="1"/>
              <a:t>35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object color space.</a:t>
            </a:r>
            <a:r>
              <a:rPr lang="en-US" baseline="0" dirty="0" smtClean="0"/>
              <a:t> Up and down arrows are for lightness and darkness, around the wheel is the hue (or what we refer to as color) and </a:t>
            </a:r>
            <a:r>
              <a:rPr lang="en-US" baseline="0" dirty="0" err="1" smtClean="0"/>
              <a:t>chroma</a:t>
            </a:r>
            <a:r>
              <a:rPr lang="en-US" baseline="0" dirty="0" smtClean="0"/>
              <a:t> is the saturation (shade).  </a:t>
            </a:r>
            <a:endParaRPr lang="en-US" dirty="0" smtClean="0"/>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28138D-B998-4456-8A4A-0A440E2DA98C}" type="slidenum">
              <a:rPr lang="en-US"/>
              <a:pPr eaLnBrk="1" hangingPunct="1"/>
              <a:t>36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Opponent color theory was proposed by </a:t>
            </a:r>
            <a:r>
              <a:rPr lang="en-US" dirty="0" err="1" smtClean="0"/>
              <a:t>Hering</a:t>
            </a:r>
            <a:r>
              <a:rPr lang="en-US" dirty="0" smtClean="0"/>
              <a:t>.  </a:t>
            </a:r>
          </a:p>
          <a:p>
            <a:endParaRPr lang="en-US" dirty="0" smtClean="0"/>
          </a:p>
          <a:p>
            <a:endParaRPr lang="en-US" dirty="0" smtClean="0"/>
          </a:p>
          <a:p>
            <a:r>
              <a:rPr lang="en-US" dirty="0" smtClean="0"/>
              <a:t>The</a:t>
            </a:r>
            <a:r>
              <a:rPr lang="en-US" baseline="0" dirty="0" smtClean="0"/>
              <a:t> following  slides are optical illusions examples that are catchy and fun to do.  This illustrates how scientists developed the theory of </a:t>
            </a:r>
            <a:r>
              <a:rPr lang="en-US" baseline="0" dirty="0" err="1" smtClean="0"/>
              <a:t>trichromacy</a:t>
            </a:r>
            <a:r>
              <a:rPr lang="en-US" baseline="0" dirty="0" smtClean="0"/>
              <a:t> and opponent color theory—on how we perceive color.  </a:t>
            </a:r>
          </a:p>
          <a:p>
            <a:r>
              <a:rPr lang="en-US" baseline="0" dirty="0" smtClean="0"/>
              <a:t>The website of Prof Michael Bach is full of optical illusions.  Each one tells you what to do, what to look for and a short explanation of what you’re seeing. Most of these examples explore what is called afterimage.  We all experience this—when we turn off the light, we still see the image of the </a:t>
            </a:r>
            <a:r>
              <a:rPr lang="en-US" baseline="0" dirty="0" err="1" smtClean="0"/>
              <a:t>lightbulb</a:t>
            </a:r>
            <a:r>
              <a:rPr lang="en-US" baseline="0" dirty="0" smtClean="0"/>
              <a:t> after the light has gone off. </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Stare at the white dot on the left image then after 30 seconds shift your gaze to the black dot on the right and check.</a:t>
            </a:r>
            <a:r>
              <a:rPr lang="en-US" baseline="0" dirty="0" smtClean="0"/>
              <a:t> What do you see? You will see the complementary colors of the squares on the left.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another example of complementary afterimage. </a:t>
            </a:r>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another one</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Fixate on the center of the wheel in A and shift</a:t>
            </a:r>
            <a:r>
              <a:rPr lang="en-US" baseline="0" dirty="0" smtClean="0"/>
              <a:t> to B. What do you see?</a:t>
            </a:r>
          </a:p>
          <a:p>
            <a:r>
              <a:rPr lang="en-US" baseline="0" dirty="0" smtClean="0"/>
              <a:t>Then fixate on A again and shift to C. What do you see?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41</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30263370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3CBA210-46A0-421C-85CE-C8824D28D591}" type="slidenum">
              <a:rPr lang="en-US">
                <a:latin typeface="Arial" pitchFamily="34" charset="0"/>
              </a:rPr>
              <a:pPr/>
              <a:t>4</a:t>
            </a:fld>
            <a:endParaRPr lang="en-US">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That portion of the electromagnetic</a:t>
            </a:r>
            <a:r>
              <a:rPr lang="en-US" baseline="0" dirty="0" smtClean="0">
                <a:latin typeface="Arial" pitchFamily="34" charset="0"/>
              </a:rPr>
              <a:t> spectrum which we can “see” is called the visible region of the spectrum.  There are other regions (wavelengths) that we use in everyday living other than the visible region.  </a:t>
            </a: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this picture.  The colors seem off.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dirty="0" smtClean="0">
                <a:latin typeface="Arial" pitchFamily="34" charset="0"/>
              </a:rPr>
              <a:t>You may have heard the phrase “chromatic adaptation” tossed around before.  I’ll show a demonstration, and then explain what’s going on.</a:t>
            </a:r>
          </a:p>
          <a:p>
            <a:pPr eaLnBrk="1" hangingPunct="1">
              <a:lnSpc>
                <a:spcPct val="90000"/>
              </a:lnSpc>
            </a:pPr>
            <a:endParaRPr lang="en-US" dirty="0" smtClean="0">
              <a:latin typeface="Arial" pitchFamily="34" charset="0"/>
            </a:endParaRPr>
          </a:p>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latin typeface="Arial" pitchFamily="34" charset="0"/>
              </a:rPr>
              <a:t>Just fixate the center black dot during at the top of the slide. Then after 30 seconds, shift your gaze down</a:t>
            </a:r>
            <a:r>
              <a:rPr lang="en-US" baseline="0" dirty="0" smtClean="0">
                <a:latin typeface="Arial" pitchFamily="34" charset="0"/>
              </a:rPr>
              <a:t> to the photo.  </a:t>
            </a:r>
            <a:endParaRPr lang="en-US" dirty="0" smtClean="0">
              <a:latin typeface="Arial" pitchFamily="34" charset="0"/>
            </a:endParaRPr>
          </a:p>
          <a:p>
            <a:pPr eaLnBrk="1" hangingPunct="1">
              <a:lnSpc>
                <a:spcPct val="90000"/>
              </a:lnSpc>
            </a:pPr>
            <a:endParaRPr lang="en-US" dirty="0" smtClean="0">
              <a:latin typeface="Arial" pitchFamily="34" charset="0"/>
            </a:endParaRPr>
          </a:p>
          <a:p>
            <a:pPr eaLnBrk="1" hangingPunct="1">
              <a:lnSpc>
                <a:spcPct val="90000"/>
              </a:lnSpc>
            </a:pPr>
            <a:r>
              <a:rPr lang="en-US" dirty="0" smtClean="0">
                <a:latin typeface="Arial" pitchFamily="34" charset="0"/>
              </a:rPr>
              <a:t>****Quiet…just remind them to keep staring****</a:t>
            </a:r>
          </a:p>
          <a:p>
            <a:pPr eaLnBrk="1" hangingPunct="1">
              <a:lnSpc>
                <a:spcPct val="90000"/>
              </a:lnSpc>
            </a:pPr>
            <a:r>
              <a:rPr lang="en-US" dirty="0" smtClean="0">
                <a:latin typeface="Arial" pitchFamily="34" charset="0"/>
              </a:rPr>
              <a:t>The photo should appear normal in coloration.  That is because, during the adaptation period, the visual system accepted the blue on the left as “normal” as well as the yellow on the right.</a:t>
            </a:r>
          </a:p>
          <a:p>
            <a:pPr eaLnBrk="1" hangingPunct="1">
              <a:lnSpc>
                <a:spcPct val="90000"/>
              </a:lnSpc>
            </a:pPr>
            <a:endParaRPr lang="en-US" dirty="0" smtClean="0">
              <a:latin typeface="Arial" pitchFamily="34" charset="0"/>
            </a:endParaRPr>
          </a:p>
          <a:p>
            <a:pPr eaLnBrk="1" hangingPunct="1">
              <a:lnSpc>
                <a:spcPct val="90000"/>
              </a:lnSpc>
            </a:pPr>
            <a:r>
              <a:rPr lang="en-US" dirty="0" smtClean="0">
                <a:latin typeface="Arial" pitchFamily="34" charset="0"/>
              </a:rPr>
              <a:t>The human visual is remarkably good at extracting the spectral content that does not change over space and time and considering it to be caused by the illuminant (and therefore a white surface within a scene would reflect that same spectrum).  The really cool thing is that the visual system is then able to “subtract” the contribution of the illuminant from everything in the scene (thereby “discounting the illuminant,” as us vision folks tend to say).  After such a subtraction all you’d be left with is the reflective properties of objects (which is what you want to know about in order to see colors).  This is chromatic adaptation and it is why so many lamps are able to be good color renderers.  Without this happening, every difference in lamp spectra would affect color perception. </a:t>
            </a:r>
          </a:p>
          <a:p>
            <a:pPr eaLnBrk="1" hangingPunct="1">
              <a:lnSpc>
                <a:spcPct val="90000"/>
              </a:lnSpc>
            </a:pP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0A38066-7101-44BC-8F36-89B15235818D}" type="slidenum">
              <a:rPr lang="en-US">
                <a:latin typeface="Arial" pitchFamily="34" charset="0"/>
              </a:rPr>
              <a:pPr/>
              <a:t>44</a:t>
            </a:fld>
            <a:endParaRPr lang="en-US">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latin typeface="Arial" pitchFamily="34" charset="0"/>
              </a:rPr>
              <a:t>The chromatic saturation of the surrounding elements can influence a stimulus’ apparent color.  For most people, the center square surrounded by the light blue appears darker than the center square surrounded by the bright blue.  In reality, they are both identical.</a:t>
            </a:r>
          </a:p>
          <a:p>
            <a:pPr eaLnBrk="1" hangingPunct="1"/>
            <a:endParaRPr lang="en-US" dirty="0" smtClean="0">
              <a:latin typeface="Arial" pitchFamily="34" charset="0"/>
            </a:endParaRPr>
          </a:p>
          <a:p>
            <a:r>
              <a:rPr lang="en-US" b="1" dirty="0" smtClean="0"/>
              <a:t>Chromatic Induction</a:t>
            </a:r>
            <a:r>
              <a:rPr lang="en-US" dirty="0" smtClean="0"/>
              <a:t/>
            </a:r>
            <a:br>
              <a:rPr lang="en-US" dirty="0" smtClean="0"/>
            </a:br>
            <a:r>
              <a:rPr lang="en-US" dirty="0" smtClean="0"/>
              <a:t>The actual color of a color may appear to change based on its surrounding colors.</a:t>
            </a:r>
          </a:p>
          <a:p>
            <a:r>
              <a:rPr lang="en-US" dirty="0" smtClean="0"/>
              <a:t>Surrounding colors can influence the way you see a color. They can give the color the appearance of being tinged with the complementary hue of the surrounding area. Colors that are the same may appear to be different, and colors that are different may appear the same. The effect is called </a:t>
            </a:r>
            <a:r>
              <a:rPr lang="en-US" i="1" dirty="0" smtClean="0"/>
              <a:t>chromatic induction</a:t>
            </a:r>
            <a:r>
              <a:rPr lang="en-US" dirty="0" smtClean="0"/>
              <a:t>. </a:t>
            </a:r>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inner squares are different</a:t>
            </a:r>
            <a:r>
              <a:rPr lang="en-US" baseline="0" dirty="0" smtClean="0"/>
              <a:t> shades of brown but we see them as the same because of the surrounding.  Also an example of chromatic contrast.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012C932-A7EC-4395-B0B5-50F2681422EA}" type="slidenum">
              <a:rPr lang="en-US">
                <a:latin typeface="Arial" pitchFamily="34" charset="0"/>
              </a:rPr>
              <a:pPr/>
              <a:t>46</a:t>
            </a:fld>
            <a:endParaRPr lang="en-US">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smtClean="0">
                <a:latin typeface="Arial" pitchFamily="34" charset="0"/>
              </a:rPr>
              <a:t>Just like chromatic saturation and hue, the luminance of the surrounding elements can alter color perception.  </a:t>
            </a:r>
          </a:p>
          <a:p>
            <a:pPr eaLnBrk="1" hangingPunct="1"/>
            <a:endParaRPr lang="en-US" dirty="0" smtClean="0">
              <a:latin typeface="Arial" pitchFamily="34" charset="0"/>
            </a:endParaRPr>
          </a:p>
          <a:p>
            <a:pPr eaLnBrk="1" hangingPunct="1"/>
            <a:r>
              <a:rPr lang="en-US" dirty="0" smtClean="0">
                <a:latin typeface="Arial" pitchFamily="34" charset="0"/>
              </a:rPr>
              <a:t>Most people see the colors outlined by black lines to be brighter and more saturated.  </a:t>
            </a:r>
          </a:p>
          <a:p>
            <a:pPr eaLnBrk="1" hangingPunct="1"/>
            <a:endParaRPr lang="en-US" dirty="0" smtClean="0">
              <a:latin typeface="Arial" pitchFamily="34" charset="0"/>
            </a:endParaRPr>
          </a:p>
          <a:p>
            <a:pPr eaLnBrk="1" hangingPunct="1"/>
            <a:r>
              <a:rPr lang="en-US" dirty="0" smtClean="0">
                <a:latin typeface="Arial" pitchFamily="34" charset="0"/>
              </a:rPr>
              <a:t>In this display, the pink surrounded by dark grey appears bright and the pink surrounded by light appears dim to most people.  They are, however, identical.</a:t>
            </a:r>
          </a:p>
          <a:p>
            <a:pPr eaLnBrk="1" hangingPunct="1"/>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Painters and artists know this and are guided by these principles.</a:t>
            </a:r>
            <a:r>
              <a:rPr lang="en-US" baseline="0" dirty="0" smtClean="0">
                <a:latin typeface="Arial" pitchFamily="34" charset="0"/>
              </a:rPr>
              <a:t>  </a:t>
            </a: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art and vision exhibits,</a:t>
            </a:r>
            <a:r>
              <a:rPr lang="en-US" baseline="0" dirty="0" smtClean="0"/>
              <a:t> check the website webexhibits.org.  They have various sliders showing how contrast changes the way we perceive an object color.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Demo here: Access</a:t>
            </a:r>
            <a:r>
              <a:rPr lang="en-US" baseline="0" dirty="0" smtClean="0"/>
              <a:t> </a:t>
            </a:r>
            <a:r>
              <a:rPr lang="en-US" dirty="0" smtClean="0"/>
              <a:t>http://www.art-si.org/</a:t>
            </a:r>
          </a:p>
          <a:p>
            <a:r>
              <a:rPr lang="en-US" dirty="0" smtClean="0"/>
              <a:t>Click on this link to see how a multispectral imager works. This is the new way to measure color of objects.  It is also referred</a:t>
            </a:r>
            <a:r>
              <a:rPr lang="en-US" baseline="0" dirty="0" smtClean="0"/>
              <a:t> to as imaging spectroscopy.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from a special issue on Scientific Examination of Art in the Proceedings</a:t>
            </a:r>
            <a:r>
              <a:rPr lang="en-US" baseline="0" dirty="0" smtClean="0"/>
              <a:t> of the National Academy of Sciences.  Scientists are studying the composition of pigments used in Old Masters artworks.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3 Vincent van Gogh’s </a:t>
            </a:r>
            <a:r>
              <a:rPr lang="en-US" i="1" dirty="0" smtClean="0"/>
              <a:t>La </a:t>
            </a:r>
            <a:r>
              <a:rPr lang="en-US" i="1" dirty="0" err="1" smtClean="0"/>
              <a:t>Mousmé</a:t>
            </a:r>
            <a:r>
              <a:rPr lang="en-US" dirty="0" smtClean="0"/>
              <a:t> (1888). (Left) Visible light image. (Right) Shortwave infrared spectral band ratio image </a:t>
            </a:r>
            <a:r>
              <a:rPr lang="en-US" dirty="0" err="1" smtClean="0"/>
              <a:t>creaed</a:t>
            </a:r>
            <a:r>
              <a:rPr lang="en-US" dirty="0" smtClean="0"/>
              <a:t> from two infrared composite images captured at 1.2 microns and at 1.6 microns. The bright areas are regions where the reflectance of the painting is higher at 1.6 microns than at 1.2 microns, and thus indicate both the probable presence of Prussian blue and where it occurs in high concentration within the painting. Each IRR composite comprises a mosaic of 24 flat-field-corrected images.</a:t>
            </a:r>
          </a:p>
          <a:p>
            <a:endParaRPr lang="en-US" dirty="0" smtClean="0"/>
          </a:p>
          <a:p>
            <a:r>
              <a:rPr lang="en-US" dirty="0" smtClean="0"/>
              <a:t>FIGURE 4 Multispectral image analysis of a detail of </a:t>
            </a:r>
            <a:r>
              <a:rPr lang="en-US" i="1" dirty="0" smtClean="0"/>
              <a:t>La </a:t>
            </a:r>
            <a:r>
              <a:rPr lang="en-US" i="1" dirty="0" err="1" smtClean="0"/>
              <a:t>Mousmé</a:t>
            </a:r>
            <a:r>
              <a:rPr lang="en-US" dirty="0" smtClean="0"/>
              <a:t> showing the presence of two different blue pigments. The multispectral image cube consists of 11 spectral bands from the visible through the SWIR. (Left) Visible color composite of spectral images obtained at 0.65, 0.55, 0.45 microns. Along the bottom, from left to right, are black and white reflectance standards (2 and 98 percent </a:t>
            </a:r>
            <a:r>
              <a:rPr lang="en-US" dirty="0" err="1" smtClean="0"/>
              <a:t>Spectralon</a:t>
            </a:r>
            <a:r>
              <a:rPr lang="en-US" dirty="0" smtClean="0"/>
              <a:t> standards) and blue pigment test panels: cobalt (two swatches), Prussian blue, and lapis lazuli. (Right) A. Plots of reflectance, derived from the multispectral images of the reference panels: high reflectance 98 percent </a:t>
            </a:r>
            <a:r>
              <a:rPr lang="en-US" dirty="0" err="1" smtClean="0"/>
              <a:t>Spectralon</a:t>
            </a:r>
            <a:r>
              <a:rPr lang="en-US" dirty="0" smtClean="0"/>
              <a:t> (open circles), cobalt blue swatch (solid blue diamonds), Prussian blue (solid black circles), and lapis lazuli (blue squares). The blue and black lines are scaled diffuse spectra. B. Plots of reflectance derived from the multispectral images of the sites 1 to 4 in the detail image. Sites 1 and 2 (black circles and triangles) are in the chair. Sites 3 and 4 are in the blue stripes on the blouse.</a:t>
            </a:r>
          </a:p>
          <a:p>
            <a:r>
              <a:rPr lang="en-US" dirty="0" smtClean="0"/>
              <a:t>image (</a:t>
            </a:r>
            <a:r>
              <a:rPr lang="en-US" dirty="0" smtClean="0">
                <a:hlinkClick r:id="rId3" action="ppaction://hlinkfile"/>
              </a:rPr>
              <a:t>Figure 3</a:t>
            </a:r>
            <a:r>
              <a:rPr lang="en-US" dirty="0" smtClean="0"/>
              <a:t>) of </a:t>
            </a:r>
            <a:r>
              <a:rPr lang="en-US" i="1" dirty="0" smtClean="0"/>
              <a:t>La </a:t>
            </a:r>
            <a:r>
              <a:rPr lang="en-US" i="1" dirty="0" err="1" smtClean="0"/>
              <a:t>Mousmé</a:t>
            </a:r>
            <a:r>
              <a:rPr lang="en-US" dirty="0" smtClean="0"/>
              <a:t>. The image-derived spectra of the bright </a:t>
            </a:r>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on this link to view the</a:t>
            </a:r>
            <a:r>
              <a:rPr lang="en-US" baseline="0" dirty="0" smtClean="0"/>
              <a:t> movie of the multispectral images of this Picasso painting.  One can see the drawings Picasso made that is underneath the visible painting.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two representations of the electromagnetic spectrum (lifted</a:t>
            </a:r>
            <a:r>
              <a:rPr lang="en-US" baseline="0" dirty="0" smtClean="0"/>
              <a:t> from web sources).  The visible region is a very small slice of the whole spectrum.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 is not a difficult topic to introduce to kids</a:t>
            </a:r>
            <a:r>
              <a:rPr lang="en-US" baseline="0" dirty="0" smtClean="0"/>
              <a:t> or anyone, for that matter. It is part of our everyday experience. We marvel at sunsets and rainbows, beautiful artwork, dishes assembled which are colorful and appealing. We make purchase judgments based on color.  According to my colleague Maria Nadal, who is our expert on Object color and Appearance, (to be distinguished from Light color) it costs the automotive industry billions of dollars annually when cars do not sell because the color is not appealing.  There is always the fashion trend and what colors are “in” this season.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 rim on the setting sun.  Watch out for it!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really has an intrinsic</a:t>
            </a:r>
            <a:r>
              <a:rPr lang="en-US" baseline="0" dirty="0" smtClean="0"/>
              <a:t> blue color due to the fourth overtone of a </a:t>
            </a:r>
            <a:r>
              <a:rPr lang="en-US" baseline="0" dirty="0" err="1" smtClean="0"/>
              <a:t>vibrational</a:t>
            </a:r>
            <a:r>
              <a:rPr lang="en-US" baseline="0" dirty="0" smtClean="0"/>
              <a:t> transition.  </a:t>
            </a:r>
            <a:r>
              <a:rPr lang="en-US" baseline="0" dirty="0" err="1" smtClean="0"/>
              <a:t>Vibrational</a:t>
            </a:r>
            <a:r>
              <a:rPr lang="en-US" baseline="0" dirty="0" smtClean="0"/>
              <a:t> transitions are due to small motions of the atoms bound together—in this case, Oxygen and hydrogen.  These are small motions and therefore very weak low in intensity. Which is why we don’t see water as blue in a glass or pitcher but only when there are vast amounts of it—such as in a large swimming pool or large body of water.  Lakes are often too murky from particulates that they drown out that blue color and all you see is sort of a muddy color.  Or they can have other color imparting particles such as ground rocks and algae that give it other colors such as green.  </a:t>
            </a:r>
            <a:endParaRPr lang="en-US" dirty="0" smtClean="0"/>
          </a:p>
          <a:p>
            <a:endParaRPr lang="en-US" dirty="0" smtClean="0"/>
          </a:p>
          <a:p>
            <a:endParaRPr lang="en-US" dirty="0" smtClean="0"/>
          </a:p>
          <a:p>
            <a:r>
              <a:rPr lang="en-US" dirty="0" smtClean="0"/>
              <a:t>Because the absorption that gives water its color is in the red end of the visible spectrum, one sees blue, the complementary color of orange, when observing light that has passed through several meters of water. </a:t>
            </a:r>
            <a:r>
              <a:rPr lang="en-US" dirty="0" smtClean="0">
                <a:hlinkClick r:id="rId3" action="ppaction://hlinkfile"/>
              </a:rPr>
              <a:t>Snow and ice</a:t>
            </a:r>
            <a:r>
              <a:rPr lang="en-US" dirty="0" smtClean="0"/>
              <a:t> has the same intense blue color, scattered back from deep holes in fresh snow.</a:t>
            </a:r>
          </a:p>
          <a:p>
            <a:r>
              <a:rPr lang="en-US" dirty="0" smtClean="0"/>
              <a:t>Blue water is the only known example of a natural color caused by </a:t>
            </a:r>
            <a:r>
              <a:rPr lang="en-US" dirty="0" err="1" smtClean="0"/>
              <a:t>vibrational</a:t>
            </a:r>
            <a:r>
              <a:rPr lang="en-US" dirty="0" smtClean="0"/>
              <a:t> transitions. In most other cases, color is caused by the interaction of photons of light with electrons. Some of these mechanisms are resonant interactions, such as absorption, emission, and selective reflection. Others are non-resonant, including Rayleigh scattering, interference, diffraction, and refraction. Unlike with water, these mechanisms rely primarily on the interaction of photons with electrons.</a:t>
            </a:r>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blueness of water is more</a:t>
            </a:r>
            <a:r>
              <a:rPr lang="en-US" baseline="0" dirty="0" smtClean="0"/>
              <a:t> apparent when you are submerged.  </a:t>
            </a:r>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55</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32976850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here on, you</a:t>
            </a:r>
            <a:r>
              <a:rPr lang="en-US" baseline="0" dirty="0" smtClean="0"/>
              <a:t> will see many graphs presented in the manner: with wavelength on the X axis and some measure of light on the Y axis—this may be intensity, radiance, luminance, power.  The latter are various units of light measurement.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illustrations of various common light sources.  The sun is our main source of light.  The amount of light that the earth receives is called the solar constant—it is about 1367 watts per square meter.  </a:t>
            </a:r>
          </a:p>
          <a:p>
            <a:r>
              <a:rPr lang="en-US" baseline="0" dirty="0" smtClean="0"/>
              <a:t>Other sources are produced from incandescence, such as in molten rock (volcanoes) where the rock at high temperature gives off its thermal energy in </a:t>
            </a:r>
            <a:r>
              <a:rPr lang="en-US" baseline="0" dirty="0" err="1" smtClean="0"/>
              <a:t>radiative</a:t>
            </a:r>
            <a:r>
              <a:rPr lang="en-US" baseline="0" dirty="0" smtClean="0"/>
              <a:t> form.  Lightning and fireworks give off light from the interaction between electric field and gas molecules.  We have harnessed these concepts in the form of the incandescent light bulb where a metal is heated to very high temperature and it gives off light as it reaches a certain temperature.  Fluorescent lamps give off light from the interaction between the electric field and the mercury vapor inside the tube.  Newer lighting called light emitting diodes or LEDs are produced from semiconductor materials.  An electric field  induces electrons to migrate, leaving “holes” (the region the electrons vacated). When these come back together, light is emitted.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Color temperature is a metric used</a:t>
            </a:r>
            <a:r>
              <a:rPr lang="en-US" baseline="0" dirty="0" smtClean="0"/>
              <a:t> to describe the color of the light.  It is expressed in units of Kelvin (temperature). This is from Plank’s law of radiation.  Matter emits radiation and the peak wavelength at which it emits is called the color temperature.  You have seen the thermal imagers that firefighters use, or the ear thermometer!  These work in that principle of emission of light. These just happen to be in the infrared (8000 nm to 14,000 nm for thermal imagers) and the color temperature of the objects is at ambient.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just from</a:t>
            </a:r>
            <a:r>
              <a:rPr lang="en-US" baseline="0" dirty="0" smtClean="0"/>
              <a:t> a news article.  As you can see, the new metric for light sources is lumens rather than watts.  So when you buy bulbs, you compare their lumens output.  </a:t>
            </a:r>
            <a:endParaRPr lang="en-US" dirty="0" smtClean="0"/>
          </a:p>
          <a:p>
            <a:endParaRPr lang="en-US" dirty="0"/>
          </a:p>
        </p:txBody>
      </p:sp>
      <p:sp>
        <p:nvSpPr>
          <p:cNvPr id="4" name="Slide Number Placeholder 3"/>
          <p:cNvSpPr>
            <a:spLocks noGrp="1"/>
          </p:cNvSpPr>
          <p:nvPr>
            <p:ph type="sldNum" sz="quarter" idx="10"/>
          </p:nvPr>
        </p:nvSpPr>
        <p:spPr/>
        <p:txBody>
          <a:bodyPr/>
          <a:lstStyle/>
          <a:p>
            <a:fld id="{61CFCAA3-6F53-4D0E-913D-7F31958EE8D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4CA63-12AE-43DE-8685-9FE5B641F8EE}" type="datetimeFigureOut">
              <a:rPr lang="en-US" smtClean="0"/>
              <a:pPr/>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779AA-E032-4302-AF29-467F28FF6C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CA63-12AE-43DE-8685-9FE5B641F8EE}" type="datetimeFigureOut">
              <a:rPr lang="en-US" smtClean="0"/>
              <a:pPr/>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779AA-E032-4302-AF29-467F28FF6C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CA63-12AE-43DE-8685-9FE5B641F8EE}" type="datetimeFigureOut">
              <a:rPr lang="en-US" smtClean="0"/>
              <a:pPr/>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779AA-E032-4302-AF29-467F28FF6C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CA63-12AE-43DE-8685-9FE5B641F8EE}" type="datetimeFigureOut">
              <a:rPr lang="en-US" smtClean="0"/>
              <a:pPr/>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779AA-E032-4302-AF29-467F28FF6C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4CA63-12AE-43DE-8685-9FE5B641F8EE}" type="datetimeFigureOut">
              <a:rPr lang="en-US" smtClean="0"/>
              <a:pPr/>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779AA-E032-4302-AF29-467F28FF6C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4CA63-12AE-43DE-8685-9FE5B641F8EE}" type="datetimeFigureOut">
              <a:rPr lang="en-US" smtClean="0"/>
              <a:pPr/>
              <a:t>11/16/11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779AA-E032-4302-AF29-467F28FF6C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4CA63-12AE-43DE-8685-9FE5B641F8EE}" type="datetimeFigureOut">
              <a:rPr lang="en-US" smtClean="0"/>
              <a:pPr/>
              <a:t>11/16/11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779AA-E032-4302-AF29-467F28FF6C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4CA63-12AE-43DE-8685-9FE5B641F8EE}" type="datetimeFigureOut">
              <a:rPr lang="en-US" smtClean="0"/>
              <a:pPr/>
              <a:t>11/16/11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779AA-E032-4302-AF29-467F28FF6C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4CA63-12AE-43DE-8685-9FE5B641F8EE}" type="datetimeFigureOut">
              <a:rPr lang="en-US" smtClean="0"/>
              <a:pPr/>
              <a:t>11/16/11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779AA-E032-4302-AF29-467F28FF6C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4CA63-12AE-43DE-8685-9FE5B641F8EE}" type="datetimeFigureOut">
              <a:rPr lang="en-US" smtClean="0"/>
              <a:pPr/>
              <a:t>11/16/11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779AA-E032-4302-AF29-467F28FF6C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4CA63-12AE-43DE-8685-9FE5B641F8EE}" type="datetimeFigureOut">
              <a:rPr lang="en-US" smtClean="0"/>
              <a:pPr/>
              <a:t>11/16/11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779AA-E032-4302-AF29-467F28FF6C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4CA63-12AE-43DE-8685-9FE5B641F8EE}" type="datetimeFigureOut">
              <a:rPr lang="en-US" smtClean="0"/>
              <a:pPr/>
              <a:t>11/16/11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779AA-E032-4302-AF29-467F28FF6C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jpeg"/><Relationship Id="rId8"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jpeg"/><Relationship Id="rId6" Type="http://schemas.openxmlformats.org/officeDocument/2006/relationships/image" Target="../media/image28.gi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image" Target="../media/image30.gi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1.gif"/></Relationships>
</file>

<file path=ppt/slides/_rels/slide14.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33.jpeg"/><Relationship Id="rId5" Type="http://schemas.openxmlformats.org/officeDocument/2006/relationships/image" Target="../media/image34.gi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gif"/><Relationship Id="rId5" Type="http://schemas.openxmlformats.org/officeDocument/2006/relationships/image" Target="../media/image37.jpeg"/><Relationship Id="rId6" Type="http://schemas.openxmlformats.org/officeDocument/2006/relationships/image" Target="../media/image38.gi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9.gif"/></Relationships>
</file>

<file path=ppt/slides/_rels/slide17.xml.rels><?xml version="1.0" encoding="UTF-8" standalone="yes"?>
<Relationships xmlns="http://schemas.openxmlformats.org/package/2006/relationships"><Relationship Id="rId3" Type="http://schemas.openxmlformats.org/officeDocument/2006/relationships/image" Target="../media/image40.gif"/><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Signal"/><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hyperlink" Target="http://www.yorku.ca/eye/thejoy.ht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57.wmf"/><Relationship Id="rId5" Type="http://schemas.openxmlformats.org/officeDocument/2006/relationships/oleObject" Target="../embeddings/oleObject4.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jpeg"/><Relationship Id="rId7" Type="http://schemas.openxmlformats.org/officeDocument/2006/relationships/hyperlink" Target="http://www.webexhibits.org/causesofcolor/1BA.html" TargetMode="External"/><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6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haelbach.de/ot/col_mix/index.html" TargetMode="External"/><Relationship Id="rId4" Type="http://schemas.openxmlformats.org/officeDocument/2006/relationships/image" Target="../media/image68.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5.bin"/><Relationship Id="rId5" Type="http://schemas.openxmlformats.org/officeDocument/2006/relationships/oleObject" Target="../embeddings/oleObject6.bin"/><Relationship Id="rId6" Type="http://schemas.openxmlformats.org/officeDocument/2006/relationships/image" Target="../media/image72.jpeg"/><Relationship Id="rId7" Type="http://schemas.openxmlformats.org/officeDocument/2006/relationships/image" Target="../media/image73.jpeg"/><Relationship Id="rId8" Type="http://schemas.openxmlformats.org/officeDocument/2006/relationships/hyperlink" Target="http://www.youtube.com/watch?v=TjZwECokbwE" TargetMode="External"/><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77.wmf"/><Relationship Id="rId5" Type="http://schemas.openxmlformats.org/officeDocument/2006/relationships/image" Target="../media/image78.jpeg"/><Relationship Id="rId6" Type="http://schemas.openxmlformats.org/officeDocument/2006/relationships/oleObject" Target="../embeddings/oleObject7.bin"/><Relationship Id="rId7" Type="http://schemas.openxmlformats.org/officeDocument/2006/relationships/image" Target="../media/image79.jpeg"/><Relationship Id="rId8" Type="http://schemas.openxmlformats.org/officeDocument/2006/relationships/oleObject" Target="../embeddings/oleObject8.bin"/><Relationship Id="rId9" Type="http://schemas.openxmlformats.org/officeDocument/2006/relationships/oleObject" Target="../embeddings/oleObject9.bin"/><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0.wmf"/><Relationship Id="rId4" Type="http://schemas.openxmlformats.org/officeDocument/2006/relationships/image" Target="../media/image81.wmf"/><Relationship Id="rId5" Type="http://schemas.openxmlformats.org/officeDocument/2006/relationships/image" Target="../media/image82.wmf"/><Relationship Id="rId6" Type="http://schemas.openxmlformats.org/officeDocument/2006/relationships/image" Target="../media/image83.jpe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hyperlink" Target="http://upload.wikimedia.org/wikipedia/commons/4/45/Opponent_colors.png" TargetMode="External"/><Relationship Id="rId4" Type="http://schemas.openxmlformats.org/officeDocument/2006/relationships/image" Target="../media/image85.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86.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87.gif"/></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hyperlink" Target="http://www.cybersisman.com/psych1a/unit6/unit6notes.html" TargetMode="External"/><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9.png"/><Relationship Id="rId3" Type="http://schemas.openxmlformats.org/officeDocument/2006/relationships/hyperlink" Target="http://www.michaelbach.de/ot/col_lilacChaser/index.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hyperlink" Target="http://www.huevaluechroma.com/033.php" TargetMode="External"/><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9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9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92.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hyperlink" Target="http://www.webexhibits.org/" TargetMode="External"/><Relationship Id="rId4" Type="http://schemas.openxmlformats.org/officeDocument/2006/relationships/image" Target="../media/image93.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hyperlink" Target="http://www.art-si.org/" TargetMode="External"/><Relationship Id="rId4" Type="http://schemas.openxmlformats.org/officeDocument/2006/relationships/image" Target="../media/image94.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95.jpeg"/><Relationship Id="rId4" Type="http://schemas.openxmlformats.org/officeDocument/2006/relationships/image" Target="../media/image96.jpeg"/><Relationship Id="rId5" Type="http://schemas.openxmlformats.org/officeDocument/2006/relationships/hyperlink" Target="http://www.nap.edu/catalog.php?record_id=11413" TargetMode="External"/><Relationship Id="rId6" Type="http://schemas.openxmlformats.org/officeDocument/2006/relationships/hyperlink" Target="http://www.pnas.org/" TargetMode="External"/><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http://www.nga.gov/resources/scienceresearch/analyticalimg.shtm" TargetMode="External"/><Relationship Id="rId4" Type="http://schemas.openxmlformats.org/officeDocument/2006/relationships/image" Target="../media/image97.jpe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1" Type="http://schemas.openxmlformats.org/officeDocument/2006/relationships/hyperlink" Target="http://brainconnection.positscience.com/topics/?main=anat/vision-work" TargetMode="External"/><Relationship Id="rId12" Type="http://schemas.openxmlformats.org/officeDocument/2006/relationships/hyperlink" Target="http://www.nytimes.com/2011/08/11/garden/almost-time-to-change-the-light-bulb.html?pagewanted=all" TargetMode="External"/><Relationship Id="rId13" Type="http://schemas.openxmlformats.org/officeDocument/2006/relationships/hyperlink" Target="http://handprint.com/HP/WCL/color1.html%23spectrum" TargetMode="External"/><Relationship Id="rId14" Type="http://schemas.openxmlformats.org/officeDocument/2006/relationships/hyperlink" Target="http://www.huevaluechroma.com/061.php" TargetMode="External"/><Relationship Id="rId15" Type="http://schemas.openxmlformats.org/officeDocument/2006/relationships/hyperlink" Target="http://webvision.med.utah.edu/" TargetMode="External"/><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hyperlink" Target="http://www.yorku.ca/eye/thejoy.htm" TargetMode="External"/><Relationship Id="rId4" Type="http://schemas.openxmlformats.org/officeDocument/2006/relationships/hyperlink" Target="http://www.imaging.org/ist/resources/tutorials.cfm" TargetMode="External"/><Relationship Id="rId5" Type="http://schemas.openxmlformats.org/officeDocument/2006/relationships/hyperlink" Target="http://www.michaelbach.de/ot/" TargetMode="External"/><Relationship Id="rId6" Type="http://schemas.openxmlformats.org/officeDocument/2006/relationships/hyperlink" Target="http://www.acnr.co.uk/pdfs/volume6issue2/v6i2visual.pdf" TargetMode="External"/><Relationship Id="rId7" Type="http://schemas.openxmlformats.org/officeDocument/2006/relationships/hyperlink" Target="http://www.cis.rit.edu/mcsl/" TargetMode="External"/><Relationship Id="rId8" Type="http://schemas.openxmlformats.org/officeDocument/2006/relationships/hyperlink" Target="http://www.webexhibits.org/about/about.html" TargetMode="External"/><Relationship Id="rId9" Type="http://schemas.openxmlformats.org/officeDocument/2006/relationships/hyperlink" Target="http://faculty.washington.edu/chudler/eyecol.html" TargetMode="External"/><Relationship Id="rId10" Type="http://schemas.openxmlformats.org/officeDocument/2006/relationships/hyperlink" Target="http://www.chemistry.wustl.edu/~edudev/LabTutorials/Vision/Vision.html"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rt-si.org/" TargetMode="External"/><Relationship Id="rId4" Type="http://schemas.openxmlformats.org/officeDocument/2006/relationships/hyperlink" Target="http://www.michaelbach.de/ot/" TargetMode="External"/><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9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99.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0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rmAutofit/>
          </a:bodyPr>
          <a:lstStyle/>
          <a:p>
            <a:r>
              <a:rPr lang="en-US" sz="4800" b="1" dirty="0" smtClean="0">
                <a:solidFill>
                  <a:srgbClr val="FF6600"/>
                </a:solidFill>
                <a:latin typeface="Castellar" pitchFamily="18" charset="0"/>
              </a:rPr>
              <a:t>The Science of Color</a:t>
            </a:r>
            <a:endParaRPr lang="en-US" sz="4800" b="1" dirty="0">
              <a:solidFill>
                <a:srgbClr val="FF6600"/>
              </a:solidFill>
              <a:latin typeface="Castellar" pitchFamily="18" charset="0"/>
            </a:endParaRPr>
          </a:p>
        </p:txBody>
      </p:sp>
      <p:sp>
        <p:nvSpPr>
          <p:cNvPr id="3" name="Content Placeholder 2"/>
          <p:cNvSpPr>
            <a:spLocks noGrp="1"/>
          </p:cNvSpPr>
          <p:nvPr>
            <p:ph idx="1"/>
          </p:nvPr>
        </p:nvSpPr>
        <p:spPr>
          <a:xfrm>
            <a:off x="457200" y="4876800"/>
            <a:ext cx="8305800" cy="1325563"/>
          </a:xfrm>
        </p:spPr>
        <p:txBody>
          <a:bodyPr>
            <a:normAutofit fontScale="47500" lnSpcReduction="20000"/>
          </a:bodyPr>
          <a:lstStyle/>
          <a:p>
            <a:pPr algn="ctr">
              <a:buNone/>
            </a:pPr>
            <a:r>
              <a:rPr lang="en-US" dirty="0" smtClean="0">
                <a:latin typeface="Footlight MT Light" pitchFamily="18" charset="0"/>
              </a:rPr>
              <a:t>Toni </a:t>
            </a:r>
            <a:r>
              <a:rPr lang="en-US" dirty="0" err="1" smtClean="0">
                <a:latin typeface="Footlight MT Light" pitchFamily="18" charset="0"/>
              </a:rPr>
              <a:t>Litorja</a:t>
            </a:r>
            <a:endParaRPr lang="en-US" dirty="0" smtClean="0">
              <a:latin typeface="Footlight MT Light" pitchFamily="18" charset="0"/>
            </a:endParaRPr>
          </a:p>
          <a:p>
            <a:pPr algn="ctr">
              <a:buNone/>
            </a:pPr>
            <a:r>
              <a:rPr lang="en-US" dirty="0" smtClean="0">
                <a:latin typeface="Footlight MT Light" pitchFamily="18" charset="0"/>
              </a:rPr>
              <a:t>Research Chemist</a:t>
            </a:r>
          </a:p>
          <a:p>
            <a:pPr algn="ctr">
              <a:buNone/>
            </a:pPr>
            <a:r>
              <a:rPr lang="en-US" dirty="0" smtClean="0">
                <a:latin typeface="Footlight MT Light" pitchFamily="18" charset="0"/>
              </a:rPr>
              <a:t>Optical Radiation Group</a:t>
            </a:r>
          </a:p>
          <a:p>
            <a:pPr algn="ctr">
              <a:buNone/>
            </a:pPr>
            <a:r>
              <a:rPr lang="en-US" dirty="0" smtClean="0">
                <a:latin typeface="Footlight MT Light" pitchFamily="18" charset="0"/>
              </a:rPr>
              <a:t>Sensor Science Division, Physical Measurements Laboratory</a:t>
            </a:r>
          </a:p>
          <a:p>
            <a:pPr algn="ctr">
              <a:buNone/>
            </a:pPr>
            <a:r>
              <a:rPr lang="en-US" dirty="0" smtClean="0">
                <a:latin typeface="Footlight MT Light" pitchFamily="18" charset="0"/>
              </a:rPr>
              <a:t>National Institute of Standards and Technology</a:t>
            </a:r>
            <a:endParaRPr lang="en-US" dirty="0">
              <a:latin typeface="Footlight MT Light" pitchFamily="18" charset="0"/>
            </a:endParaRPr>
          </a:p>
        </p:txBody>
      </p:sp>
      <p:sp>
        <p:nvSpPr>
          <p:cNvPr id="4" name="TextBox 3"/>
          <p:cNvSpPr txBox="1"/>
          <p:nvPr/>
        </p:nvSpPr>
        <p:spPr>
          <a:xfrm>
            <a:off x="2983289" y="3283058"/>
            <a:ext cx="3143810" cy="646331"/>
          </a:xfrm>
          <a:prstGeom prst="rect">
            <a:avLst/>
          </a:prstGeom>
          <a:noFill/>
        </p:spPr>
        <p:txBody>
          <a:bodyPr wrap="none" rtlCol="0">
            <a:spAutoFit/>
          </a:bodyPr>
          <a:lstStyle/>
          <a:p>
            <a:pPr algn="ctr"/>
            <a:r>
              <a:rPr lang="en-US" dirty="0" smtClean="0">
                <a:latin typeface="Century Schoolbook" pitchFamily="18" charset="0"/>
              </a:rPr>
              <a:t>Science Afternoons at NIST</a:t>
            </a:r>
          </a:p>
          <a:p>
            <a:pPr algn="ctr"/>
            <a:r>
              <a:rPr lang="en-US" dirty="0" smtClean="0">
                <a:latin typeface="Century Schoolbook" pitchFamily="18" charset="0"/>
              </a:rPr>
              <a:t>November 14, 2011</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900"/>
              <a:t>Colorimetry of Light Sources</a:t>
            </a:r>
          </a:p>
        </p:txBody>
      </p:sp>
      <p:sp>
        <p:nvSpPr>
          <p:cNvPr id="45060" name="Rectangle 11"/>
          <p:cNvSpPr>
            <a:spLocks noChangeArrowheads="1"/>
          </p:cNvSpPr>
          <p:nvPr/>
        </p:nvSpPr>
        <p:spPr bwMode="auto">
          <a:xfrm>
            <a:off x="609600" y="1295400"/>
            <a:ext cx="5486400" cy="47244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342900" indent="-342900">
              <a:spcBef>
                <a:spcPct val="20000"/>
              </a:spcBef>
            </a:pPr>
            <a:r>
              <a:rPr lang="en-US" sz="2400" u="sng" dirty="0"/>
              <a:t>All light sources</a:t>
            </a:r>
            <a:r>
              <a:rPr lang="en-US" sz="2400" dirty="0"/>
              <a:t>:  </a:t>
            </a:r>
          </a:p>
          <a:p>
            <a:pPr marL="342900" indent="-342900">
              <a:spcBef>
                <a:spcPct val="20000"/>
              </a:spcBef>
            </a:pPr>
            <a:r>
              <a:rPr lang="en-US" sz="2400" dirty="0"/>
              <a:t>Chromaticity coordinates (</a:t>
            </a:r>
            <a:r>
              <a:rPr lang="en-US" sz="2400" i="1" dirty="0" err="1"/>
              <a:t>x,y</a:t>
            </a:r>
            <a:r>
              <a:rPr lang="en-US" sz="2400" i="1" dirty="0"/>
              <a:t>), (u’, v’)</a:t>
            </a:r>
          </a:p>
          <a:p>
            <a:pPr marL="342900" indent="-342900">
              <a:spcBef>
                <a:spcPct val="20000"/>
              </a:spcBef>
            </a:pPr>
            <a:endParaRPr lang="en-US" sz="2400" u="sng" dirty="0"/>
          </a:p>
          <a:p>
            <a:pPr marL="342900" indent="-342900">
              <a:spcBef>
                <a:spcPct val="20000"/>
              </a:spcBef>
            </a:pPr>
            <a:r>
              <a:rPr lang="en-US" sz="2400" u="sng" dirty="0"/>
              <a:t>White light sources</a:t>
            </a:r>
            <a:r>
              <a:rPr lang="en-US" sz="2400" dirty="0"/>
              <a:t>:  </a:t>
            </a:r>
          </a:p>
          <a:p>
            <a:pPr marL="342900" indent="-342900">
              <a:spcBef>
                <a:spcPct val="20000"/>
              </a:spcBef>
            </a:pPr>
            <a:r>
              <a:rPr lang="en-US" sz="2400" dirty="0"/>
              <a:t>Correlated color temperature </a:t>
            </a:r>
            <a:r>
              <a:rPr lang="en-US" sz="2400" i="1" dirty="0" err="1"/>
              <a:t>T</a:t>
            </a:r>
            <a:r>
              <a:rPr lang="en-US" sz="2400" i="1" baseline="-25000" dirty="0" err="1"/>
              <a:t>c</a:t>
            </a:r>
            <a:r>
              <a:rPr lang="en-US" sz="2400" dirty="0"/>
              <a:t>(K) </a:t>
            </a:r>
          </a:p>
          <a:p>
            <a:pPr marL="342900" indent="-342900">
              <a:spcBef>
                <a:spcPct val="20000"/>
              </a:spcBef>
            </a:pPr>
            <a:r>
              <a:rPr lang="en-US" sz="2400" dirty="0"/>
              <a:t>Distribution temperature </a:t>
            </a:r>
            <a:r>
              <a:rPr lang="en-US" sz="2400" i="1" dirty="0"/>
              <a:t>T</a:t>
            </a:r>
            <a:r>
              <a:rPr lang="en-US" sz="2400" baseline="-25000" dirty="0"/>
              <a:t>d</a:t>
            </a:r>
            <a:r>
              <a:rPr lang="en-US" sz="2400" dirty="0"/>
              <a:t>(K)</a:t>
            </a:r>
            <a:endParaRPr lang="en-US" sz="2400" u="sng" dirty="0"/>
          </a:p>
          <a:p>
            <a:pPr marL="342900" indent="-342900">
              <a:spcBef>
                <a:spcPct val="20000"/>
              </a:spcBef>
            </a:pPr>
            <a:r>
              <a:rPr lang="en-US" sz="2400" dirty="0"/>
              <a:t>Color Rendering Index (CRI)</a:t>
            </a:r>
          </a:p>
          <a:p>
            <a:pPr marL="342900" indent="-342900">
              <a:spcBef>
                <a:spcPct val="20000"/>
              </a:spcBef>
            </a:pPr>
            <a:endParaRPr lang="en-US" sz="2400" u="sng" dirty="0"/>
          </a:p>
          <a:p>
            <a:pPr marL="342900" indent="-342900">
              <a:spcBef>
                <a:spcPct val="20000"/>
              </a:spcBef>
            </a:pPr>
            <a:r>
              <a:rPr lang="en-US" sz="2400" u="sng" dirty="0"/>
              <a:t>Narrow-band sources (LEDs)</a:t>
            </a:r>
            <a:r>
              <a:rPr lang="en-US" sz="2400" dirty="0"/>
              <a:t>:</a:t>
            </a:r>
          </a:p>
          <a:p>
            <a:pPr marL="342900" indent="-342900">
              <a:spcBef>
                <a:spcPct val="20000"/>
              </a:spcBef>
            </a:pPr>
            <a:r>
              <a:rPr lang="en-US" sz="2400" dirty="0"/>
              <a:t>Dominant wavelength </a:t>
            </a:r>
            <a:r>
              <a:rPr lang="en-US" sz="2400" i="1" dirty="0">
                <a:latin typeface="Symbol" charset="2"/>
                <a:sym typeface="Symbol" charset="2"/>
              </a:rPr>
              <a:t></a:t>
            </a:r>
            <a:r>
              <a:rPr lang="en-US" sz="2400" baseline="-25000" dirty="0"/>
              <a:t>d</a:t>
            </a:r>
            <a:r>
              <a:rPr lang="en-US" sz="2400" dirty="0"/>
              <a:t> (nm)</a:t>
            </a:r>
          </a:p>
        </p:txBody>
      </p:sp>
      <p:pic>
        <p:nvPicPr>
          <p:cNvPr id="45061" name="Picture 12"/>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240588" y="4692650"/>
            <a:ext cx="1370012" cy="15240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5062" name="Picture 13"/>
          <p:cNvPicPr>
            <a:picLocks noChangeAspect="1" noChangeArrowheads="1"/>
          </p:cNvPicPr>
          <p:nvPr/>
        </p:nvPicPr>
        <p:blipFill>
          <a:blip r:embed="rId4" cstate="print">
            <a:lum bright="12000"/>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972175" y="2557463"/>
            <a:ext cx="1127125" cy="13303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5063" name="Picture 14"/>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296150" y="3236913"/>
            <a:ext cx="1435100" cy="112395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5064" name="Picture 15"/>
          <p:cNvPicPr>
            <a:picLocks noChangeAspect="1" noChangeArrowheads="1"/>
          </p:cNvPicPr>
          <p:nvPr/>
        </p:nvPicPr>
        <p:blipFill>
          <a:blip r:embed="rId6" cstate="print">
            <a:lum bright="6000"/>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099175" y="4284663"/>
            <a:ext cx="974725" cy="11207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5065" name="Picture 16" descr="8367108"/>
          <p:cNvPicPr>
            <a:picLocks noChangeAspect="1" noChangeArrowheads="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135813" y="1657350"/>
            <a:ext cx="1304925" cy="13049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5066" name="Picture 17" descr="Lightbulb"/>
          <p:cNvPicPr>
            <a:picLocks noChangeAspect="1" noChangeArrowheads="1"/>
          </p:cNvPicPr>
          <p:nvPr/>
        </p:nvPicPr>
        <p:blipFill>
          <a:blip r:embed="rId8"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210300" y="1235075"/>
            <a:ext cx="914400" cy="101123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22198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eye structure.bmp"/>
          <p:cNvPicPr>
            <a:picLocks noChangeAspect="1"/>
          </p:cNvPicPr>
          <p:nvPr/>
        </p:nvPicPr>
        <p:blipFill>
          <a:blip r:embed="rId3" cstate="print"/>
          <a:stretch>
            <a:fillRect/>
          </a:stretch>
        </p:blipFill>
        <p:spPr>
          <a:xfrm>
            <a:off x="609600" y="838200"/>
            <a:ext cx="1730115" cy="5276850"/>
          </a:xfrm>
          <a:prstGeom prst="rect">
            <a:avLst/>
          </a:prstGeom>
        </p:spPr>
      </p:pic>
      <p:sp>
        <p:nvSpPr>
          <p:cNvPr id="6" name="TextBox 5"/>
          <p:cNvSpPr txBox="1"/>
          <p:nvPr/>
        </p:nvSpPr>
        <p:spPr>
          <a:xfrm>
            <a:off x="381000" y="6248400"/>
            <a:ext cx="2592505" cy="276999"/>
          </a:xfrm>
          <a:prstGeom prst="rect">
            <a:avLst/>
          </a:prstGeom>
          <a:noFill/>
        </p:spPr>
        <p:txBody>
          <a:bodyPr wrap="none" rtlCol="0">
            <a:spAutoFit/>
          </a:bodyPr>
          <a:lstStyle/>
          <a:p>
            <a:r>
              <a:rPr lang="en-US" sz="1200" dirty="0" smtClean="0"/>
              <a:t>Reproduced from www.handprint.com</a:t>
            </a:r>
            <a:endParaRPr lang="en-US" sz="1200" dirty="0"/>
          </a:p>
        </p:txBody>
      </p:sp>
      <p:sp>
        <p:nvSpPr>
          <p:cNvPr id="7" name="TextBox 6"/>
          <p:cNvSpPr txBox="1"/>
          <p:nvPr/>
        </p:nvSpPr>
        <p:spPr>
          <a:xfrm>
            <a:off x="3014004" y="-4689"/>
            <a:ext cx="3096873" cy="646331"/>
          </a:xfrm>
          <a:prstGeom prst="rect">
            <a:avLst/>
          </a:prstGeom>
          <a:noFill/>
        </p:spPr>
        <p:txBody>
          <a:bodyPr wrap="none" rtlCol="0">
            <a:spAutoFit/>
          </a:bodyPr>
          <a:lstStyle/>
          <a:p>
            <a:r>
              <a:rPr lang="en-US" sz="3600" dirty="0" smtClean="0"/>
              <a:t>The Human Eye</a:t>
            </a:r>
            <a:endParaRPr lang="en-US" sz="3600" dirty="0"/>
          </a:p>
        </p:txBody>
      </p:sp>
      <p:pic>
        <p:nvPicPr>
          <p:cNvPr id="11" name="Picture 10" descr="photoreceptors.bmp"/>
          <p:cNvPicPr>
            <a:picLocks noChangeAspect="1"/>
          </p:cNvPicPr>
          <p:nvPr/>
        </p:nvPicPr>
        <p:blipFill>
          <a:blip r:embed="rId4" cstate="print"/>
          <a:stretch>
            <a:fillRect/>
          </a:stretch>
        </p:blipFill>
        <p:spPr>
          <a:xfrm>
            <a:off x="2819400" y="914400"/>
            <a:ext cx="3048000" cy="1384663"/>
          </a:xfrm>
          <a:prstGeom prst="rect">
            <a:avLst/>
          </a:prstGeom>
        </p:spPr>
      </p:pic>
      <p:pic>
        <p:nvPicPr>
          <p:cNvPr id="13" name="Picture 12" descr="retina_schema.jpg"/>
          <p:cNvPicPr>
            <a:picLocks noChangeAspect="1"/>
          </p:cNvPicPr>
          <p:nvPr/>
        </p:nvPicPr>
        <p:blipFill>
          <a:blip r:embed="rId5" cstate="print"/>
          <a:stretch>
            <a:fillRect/>
          </a:stretch>
        </p:blipFill>
        <p:spPr>
          <a:xfrm>
            <a:off x="6019800" y="838200"/>
            <a:ext cx="2840592" cy="2133600"/>
          </a:xfrm>
          <a:prstGeom prst="rect">
            <a:avLst/>
          </a:prstGeom>
          <a:ln>
            <a:solidFill>
              <a:schemeClr val="accent1">
                <a:shade val="50000"/>
              </a:schemeClr>
            </a:solidFill>
          </a:ln>
        </p:spPr>
      </p:pic>
      <p:sp>
        <p:nvSpPr>
          <p:cNvPr id="14" name="TextBox 13"/>
          <p:cNvSpPr txBox="1"/>
          <p:nvPr/>
        </p:nvSpPr>
        <p:spPr>
          <a:xfrm>
            <a:off x="3886200" y="6248400"/>
            <a:ext cx="2943947" cy="369332"/>
          </a:xfrm>
          <a:prstGeom prst="rect">
            <a:avLst/>
          </a:prstGeom>
          <a:noFill/>
        </p:spPr>
        <p:txBody>
          <a:bodyPr wrap="none" rtlCol="0">
            <a:spAutoFit/>
          </a:bodyPr>
          <a:lstStyle/>
          <a:p>
            <a:r>
              <a:rPr lang="en-US" dirty="0" smtClean="0"/>
              <a:t>The seven layers of the retina</a:t>
            </a:r>
            <a:endParaRPr lang="en-US" dirty="0"/>
          </a:p>
        </p:txBody>
      </p:sp>
      <p:pic>
        <p:nvPicPr>
          <p:cNvPr id="16" name="Picture 15" descr="eye_layers_washu.gif"/>
          <p:cNvPicPr>
            <a:picLocks noChangeAspect="1"/>
          </p:cNvPicPr>
          <p:nvPr/>
        </p:nvPicPr>
        <p:blipFill>
          <a:blip r:embed="rId6" cstate="print"/>
          <a:stretch>
            <a:fillRect/>
          </a:stretch>
        </p:blipFill>
        <p:spPr>
          <a:xfrm>
            <a:off x="3505200" y="3352800"/>
            <a:ext cx="3733800" cy="284681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hotopik.gif"/>
          <p:cNvPicPr>
            <a:picLocks noChangeAspect="1"/>
          </p:cNvPicPr>
          <p:nvPr/>
        </p:nvPicPr>
        <p:blipFill>
          <a:blip r:embed="rId3" cstate="print"/>
          <a:stretch>
            <a:fillRect/>
          </a:stretch>
        </p:blipFill>
        <p:spPr>
          <a:xfrm>
            <a:off x="609600" y="990600"/>
            <a:ext cx="3657600" cy="2428646"/>
          </a:xfrm>
          <a:prstGeom prst="rect">
            <a:avLst/>
          </a:prstGeom>
        </p:spPr>
      </p:pic>
      <p:sp>
        <p:nvSpPr>
          <p:cNvPr id="4" name="TextBox 3"/>
          <p:cNvSpPr txBox="1"/>
          <p:nvPr/>
        </p:nvSpPr>
        <p:spPr>
          <a:xfrm>
            <a:off x="1524000" y="11719"/>
            <a:ext cx="6033639" cy="646331"/>
          </a:xfrm>
          <a:prstGeom prst="rect">
            <a:avLst/>
          </a:prstGeom>
          <a:noFill/>
        </p:spPr>
        <p:txBody>
          <a:bodyPr wrap="none" rtlCol="0">
            <a:spAutoFit/>
          </a:bodyPr>
          <a:lstStyle/>
          <a:p>
            <a:r>
              <a:rPr lang="en-US" sz="3600" dirty="0" smtClean="0"/>
              <a:t>Color Sensitivity Characteristics</a:t>
            </a:r>
            <a:endParaRPr lang="en-US" sz="3600" dirty="0"/>
          </a:p>
        </p:txBody>
      </p:sp>
      <p:sp>
        <p:nvSpPr>
          <p:cNvPr id="5" name="TextBox 4"/>
          <p:cNvSpPr txBox="1"/>
          <p:nvPr/>
        </p:nvSpPr>
        <p:spPr>
          <a:xfrm>
            <a:off x="4648200" y="1025210"/>
            <a:ext cx="3962400" cy="369332"/>
          </a:xfrm>
          <a:prstGeom prst="rect">
            <a:avLst/>
          </a:prstGeom>
          <a:noFill/>
        </p:spPr>
        <p:txBody>
          <a:bodyPr wrap="square" rtlCol="0">
            <a:spAutoFit/>
          </a:bodyPr>
          <a:lstStyle/>
          <a:p>
            <a:r>
              <a:rPr lang="en-US" dirty="0" smtClean="0"/>
              <a:t>This is called the V-</a:t>
            </a:r>
            <a:r>
              <a:rPr lang="en-US" dirty="0" smtClean="0">
                <a:latin typeface="Symbol" pitchFamily="18" charset="2"/>
              </a:rPr>
              <a:t>l</a:t>
            </a:r>
            <a:r>
              <a:rPr lang="en-US" dirty="0" smtClean="0"/>
              <a:t>  or </a:t>
            </a:r>
            <a:r>
              <a:rPr lang="en-US" dirty="0" err="1" smtClean="0"/>
              <a:t>photopic</a:t>
            </a:r>
            <a:r>
              <a:rPr lang="en-US" dirty="0" smtClean="0"/>
              <a:t> curve</a:t>
            </a:r>
            <a:endParaRPr lang="en-US" dirty="0"/>
          </a:p>
        </p:txBody>
      </p:sp>
      <p:pic>
        <p:nvPicPr>
          <p:cNvPr id="6" name="Picture 5" descr="vis sensitivity.gif"/>
          <p:cNvPicPr>
            <a:picLocks noChangeAspect="1"/>
          </p:cNvPicPr>
          <p:nvPr/>
        </p:nvPicPr>
        <p:blipFill>
          <a:blip r:embed="rId4" cstate="print"/>
          <a:stretch>
            <a:fillRect/>
          </a:stretch>
        </p:blipFill>
        <p:spPr>
          <a:xfrm>
            <a:off x="3048000" y="3581400"/>
            <a:ext cx="5785590" cy="2947035"/>
          </a:xfrm>
          <a:prstGeom prst="rect">
            <a:avLst/>
          </a:prstGeom>
          <a:ln>
            <a:solidFill>
              <a:schemeClr val="tx1"/>
            </a:solidFill>
          </a:ln>
        </p:spPr>
      </p:pic>
      <p:cxnSp>
        <p:nvCxnSpPr>
          <p:cNvPr id="7" name="Straight Arrow Connector 6"/>
          <p:cNvCxnSpPr/>
          <p:nvPr/>
        </p:nvCxnSpPr>
        <p:spPr>
          <a:xfrm flipH="1">
            <a:off x="4267200" y="1394542"/>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3581400"/>
            <a:ext cx="2209800" cy="646331"/>
          </a:xfrm>
          <a:prstGeom prst="rect">
            <a:avLst/>
          </a:prstGeom>
          <a:noFill/>
        </p:spPr>
        <p:txBody>
          <a:bodyPr wrap="square" rtlCol="0">
            <a:spAutoFit/>
          </a:bodyPr>
          <a:lstStyle/>
          <a:p>
            <a:r>
              <a:rPr lang="en-US" dirty="0" smtClean="0"/>
              <a:t>Luminance levels of human vision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ark_adaptation.gif"/>
          <p:cNvPicPr>
            <a:picLocks noChangeAspect="1"/>
          </p:cNvPicPr>
          <p:nvPr/>
        </p:nvPicPr>
        <p:blipFill>
          <a:blip r:embed="rId3" cstate="print"/>
          <a:stretch>
            <a:fillRect/>
          </a:stretch>
        </p:blipFill>
        <p:spPr>
          <a:xfrm>
            <a:off x="1714500" y="1409700"/>
            <a:ext cx="5715000" cy="4038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eye oct.gif"/>
          <p:cNvPicPr>
            <a:picLocks noChangeAspect="1"/>
          </p:cNvPicPr>
          <p:nvPr/>
        </p:nvPicPr>
        <p:blipFill>
          <a:blip r:embed="rId3" cstate="print"/>
          <a:stretch>
            <a:fillRect/>
          </a:stretch>
        </p:blipFill>
        <p:spPr>
          <a:xfrm>
            <a:off x="457200" y="1219200"/>
            <a:ext cx="4536325" cy="5170940"/>
          </a:xfrm>
          <a:prstGeom prst="rect">
            <a:avLst/>
          </a:prstGeom>
        </p:spPr>
      </p:pic>
      <p:sp>
        <p:nvSpPr>
          <p:cNvPr id="3" name="TextBox 2"/>
          <p:cNvSpPr txBox="1"/>
          <p:nvPr/>
        </p:nvSpPr>
        <p:spPr>
          <a:xfrm>
            <a:off x="1371600" y="6248400"/>
            <a:ext cx="3376181" cy="276999"/>
          </a:xfrm>
          <a:prstGeom prst="rect">
            <a:avLst/>
          </a:prstGeom>
          <a:noFill/>
        </p:spPr>
        <p:txBody>
          <a:bodyPr wrap="none" rtlCol="0">
            <a:spAutoFit/>
          </a:bodyPr>
          <a:lstStyle/>
          <a:p>
            <a:r>
              <a:rPr lang="en-US" sz="1200" dirty="0" smtClean="0"/>
              <a:t>Ishikawa, H. et al,  </a:t>
            </a:r>
            <a:r>
              <a:rPr lang="en-US" sz="1200" dirty="0"/>
              <a:t>IOVS, March 2009, Vol. 50, No. 3</a:t>
            </a:r>
          </a:p>
        </p:txBody>
      </p:sp>
      <p:sp>
        <p:nvSpPr>
          <p:cNvPr id="4" name="TextBox 3"/>
          <p:cNvSpPr txBox="1"/>
          <p:nvPr/>
        </p:nvSpPr>
        <p:spPr>
          <a:xfrm>
            <a:off x="457200" y="838200"/>
            <a:ext cx="5257800" cy="307777"/>
          </a:xfrm>
          <a:prstGeom prst="rect">
            <a:avLst/>
          </a:prstGeom>
          <a:noFill/>
        </p:spPr>
        <p:txBody>
          <a:bodyPr wrap="square" rtlCol="0">
            <a:spAutoFit/>
          </a:bodyPr>
          <a:lstStyle/>
          <a:p>
            <a:r>
              <a:rPr lang="en-US" sz="1400" dirty="0" smtClean="0"/>
              <a:t>Image of the human eye retina by Optical Coherence Tomography</a:t>
            </a:r>
            <a:endParaRPr lang="en-US" sz="1400" dirty="0"/>
          </a:p>
        </p:txBody>
      </p:sp>
      <p:pic>
        <p:nvPicPr>
          <p:cNvPr id="5" name="Picture 4" descr="fundus.jpg"/>
          <p:cNvPicPr>
            <a:picLocks noChangeAspect="1"/>
          </p:cNvPicPr>
          <p:nvPr/>
        </p:nvPicPr>
        <p:blipFill>
          <a:blip r:embed="rId4" cstate="print"/>
          <a:stretch>
            <a:fillRect/>
          </a:stretch>
        </p:blipFill>
        <p:spPr>
          <a:xfrm>
            <a:off x="6019800" y="914400"/>
            <a:ext cx="2133600" cy="2133600"/>
          </a:xfrm>
          <a:prstGeom prst="rect">
            <a:avLst/>
          </a:prstGeom>
        </p:spPr>
      </p:pic>
      <p:sp>
        <p:nvSpPr>
          <p:cNvPr id="6" name="TextBox 5"/>
          <p:cNvSpPr txBox="1"/>
          <p:nvPr/>
        </p:nvSpPr>
        <p:spPr>
          <a:xfrm>
            <a:off x="2631831" y="5862"/>
            <a:ext cx="3849067" cy="646331"/>
          </a:xfrm>
          <a:prstGeom prst="rect">
            <a:avLst/>
          </a:prstGeom>
          <a:noFill/>
        </p:spPr>
        <p:txBody>
          <a:bodyPr wrap="none" rtlCol="0">
            <a:spAutoFit/>
          </a:bodyPr>
          <a:lstStyle/>
          <a:p>
            <a:r>
              <a:rPr lang="en-US" sz="3600" dirty="0" smtClean="0"/>
              <a:t>Image of the Retina</a:t>
            </a:r>
            <a:endParaRPr lang="en-US" sz="3600" dirty="0"/>
          </a:p>
        </p:txBody>
      </p:sp>
      <p:sp>
        <p:nvSpPr>
          <p:cNvPr id="7" name="TextBox 6"/>
          <p:cNvSpPr txBox="1"/>
          <p:nvPr/>
        </p:nvSpPr>
        <p:spPr>
          <a:xfrm>
            <a:off x="5867400" y="3048000"/>
            <a:ext cx="2543517" cy="369332"/>
          </a:xfrm>
          <a:prstGeom prst="rect">
            <a:avLst/>
          </a:prstGeom>
          <a:noFill/>
        </p:spPr>
        <p:txBody>
          <a:bodyPr wrap="none" rtlCol="0">
            <a:spAutoFit/>
          </a:bodyPr>
          <a:lstStyle/>
          <a:p>
            <a:r>
              <a:rPr lang="en-US" dirty="0" smtClean="0"/>
              <a:t>through a </a:t>
            </a:r>
            <a:r>
              <a:rPr lang="en-US" dirty="0" err="1" smtClean="0"/>
              <a:t>fundus</a:t>
            </a:r>
            <a:r>
              <a:rPr lang="en-US" dirty="0" smtClean="0"/>
              <a:t> camera</a:t>
            </a:r>
            <a:endParaRPr lang="en-US" dirty="0"/>
          </a:p>
        </p:txBody>
      </p:sp>
      <p:pic>
        <p:nvPicPr>
          <p:cNvPr id="8" name="Picture 7" descr="rod_cone_microscope.gif"/>
          <p:cNvPicPr>
            <a:picLocks noChangeAspect="1"/>
          </p:cNvPicPr>
          <p:nvPr/>
        </p:nvPicPr>
        <p:blipFill>
          <a:blip r:embed="rId5" cstate="print"/>
          <a:stretch>
            <a:fillRect/>
          </a:stretch>
        </p:blipFill>
        <p:spPr>
          <a:xfrm>
            <a:off x="5638800" y="3581400"/>
            <a:ext cx="1676400" cy="2367389"/>
          </a:xfrm>
          <a:prstGeom prst="rect">
            <a:avLst/>
          </a:prstGeom>
        </p:spPr>
      </p:pic>
      <p:sp>
        <p:nvSpPr>
          <p:cNvPr id="9" name="TextBox 8"/>
          <p:cNvSpPr txBox="1"/>
          <p:nvPr/>
        </p:nvSpPr>
        <p:spPr>
          <a:xfrm>
            <a:off x="7315200" y="4038600"/>
            <a:ext cx="1371600" cy="1200329"/>
          </a:xfrm>
          <a:prstGeom prst="rect">
            <a:avLst/>
          </a:prstGeom>
          <a:noFill/>
        </p:spPr>
        <p:txBody>
          <a:bodyPr wrap="square" rtlCol="0">
            <a:spAutoFit/>
          </a:bodyPr>
          <a:lstStyle/>
          <a:p>
            <a:r>
              <a:rPr lang="en-US" dirty="0" smtClean="0"/>
              <a:t>microscopic</a:t>
            </a:r>
          </a:p>
          <a:p>
            <a:r>
              <a:rPr lang="en-US" dirty="0" smtClean="0"/>
              <a:t>Image of rods and cones</a:t>
            </a:r>
            <a:endParaRPr lang="en-US" dirty="0"/>
          </a:p>
        </p:txBody>
      </p:sp>
      <p:sp>
        <p:nvSpPr>
          <p:cNvPr id="10" name="Rectangle 9"/>
          <p:cNvSpPr/>
          <p:nvPr/>
        </p:nvSpPr>
        <p:spPr>
          <a:xfrm>
            <a:off x="5105400" y="6096000"/>
            <a:ext cx="3733800" cy="400110"/>
          </a:xfrm>
          <a:prstGeom prst="rect">
            <a:avLst/>
          </a:prstGeom>
        </p:spPr>
        <p:txBody>
          <a:bodyPr wrap="square">
            <a:spAutoFit/>
          </a:bodyPr>
          <a:lstStyle/>
          <a:p>
            <a:r>
              <a:rPr lang="en-US" sz="1000" dirty="0" smtClean="0"/>
              <a:t>http://www.phys.ufl.edu/~avery/course/3400/vision/rod_cone_microscope.gif</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323874" y="2734"/>
            <a:ext cx="4398961" cy="646331"/>
          </a:xfrm>
          <a:prstGeom prst="rect">
            <a:avLst/>
          </a:prstGeom>
          <a:noFill/>
        </p:spPr>
        <p:txBody>
          <a:bodyPr wrap="none" rtlCol="0">
            <a:spAutoFit/>
          </a:bodyPr>
          <a:lstStyle/>
          <a:p>
            <a:r>
              <a:rPr lang="en-US" sz="3600" dirty="0" smtClean="0"/>
              <a:t>Biology of Color Vision</a:t>
            </a:r>
            <a:endParaRPr lang="en-US" sz="3600" dirty="0"/>
          </a:p>
        </p:txBody>
      </p:sp>
      <p:pic>
        <p:nvPicPr>
          <p:cNvPr id="3" name="Picture 2" descr="rods and cones.jpg"/>
          <p:cNvPicPr>
            <a:picLocks noChangeAspect="1"/>
          </p:cNvPicPr>
          <p:nvPr/>
        </p:nvPicPr>
        <p:blipFill>
          <a:blip r:embed="rId3" cstate="print"/>
          <a:stretch>
            <a:fillRect/>
          </a:stretch>
        </p:blipFill>
        <p:spPr>
          <a:xfrm>
            <a:off x="766463" y="999530"/>
            <a:ext cx="4267200" cy="2133600"/>
          </a:xfrm>
          <a:prstGeom prst="rect">
            <a:avLst/>
          </a:prstGeom>
        </p:spPr>
      </p:pic>
      <p:pic>
        <p:nvPicPr>
          <p:cNvPr id="5" name="Picture 4" descr="vision6.gif"/>
          <p:cNvPicPr>
            <a:picLocks noChangeAspect="1"/>
          </p:cNvPicPr>
          <p:nvPr/>
        </p:nvPicPr>
        <p:blipFill>
          <a:blip r:embed="rId4" cstate="print"/>
          <a:stretch>
            <a:fillRect/>
          </a:stretch>
        </p:blipFill>
        <p:spPr>
          <a:xfrm>
            <a:off x="990600" y="3733800"/>
            <a:ext cx="3276600" cy="2470879"/>
          </a:xfrm>
          <a:prstGeom prst="rect">
            <a:avLst/>
          </a:prstGeom>
        </p:spPr>
      </p:pic>
      <p:pic>
        <p:nvPicPr>
          <p:cNvPr id="6" name="Picture 5" descr="colf2.jpg"/>
          <p:cNvPicPr>
            <a:picLocks noChangeAspect="1"/>
          </p:cNvPicPr>
          <p:nvPr/>
        </p:nvPicPr>
        <p:blipFill>
          <a:blip r:embed="rId5" cstate="print"/>
          <a:stretch>
            <a:fillRect/>
          </a:stretch>
        </p:blipFill>
        <p:spPr>
          <a:xfrm>
            <a:off x="5029200" y="4495800"/>
            <a:ext cx="3573998" cy="1828800"/>
          </a:xfrm>
          <a:prstGeom prst="rect">
            <a:avLst/>
          </a:prstGeom>
        </p:spPr>
      </p:pic>
      <p:sp>
        <p:nvSpPr>
          <p:cNvPr id="4" name="TextBox 3"/>
          <p:cNvSpPr txBox="1"/>
          <p:nvPr/>
        </p:nvSpPr>
        <p:spPr>
          <a:xfrm>
            <a:off x="5181600" y="990600"/>
            <a:ext cx="3810000" cy="646331"/>
          </a:xfrm>
          <a:prstGeom prst="rect">
            <a:avLst/>
          </a:prstGeom>
          <a:noFill/>
        </p:spPr>
        <p:txBody>
          <a:bodyPr wrap="square" rtlCol="0">
            <a:spAutoFit/>
          </a:bodyPr>
          <a:lstStyle/>
          <a:p>
            <a:r>
              <a:rPr lang="en-US" dirty="0" smtClean="0"/>
              <a:t>The cones in the retina are responsible for our response to color</a:t>
            </a:r>
            <a:endParaRPr lang="en-US" dirty="0"/>
          </a:p>
        </p:txBody>
      </p:sp>
      <p:pic>
        <p:nvPicPr>
          <p:cNvPr id="7" name="Picture 6" descr="photopig.gif"/>
          <p:cNvPicPr>
            <a:picLocks noChangeAspect="1"/>
          </p:cNvPicPr>
          <p:nvPr/>
        </p:nvPicPr>
        <p:blipFill>
          <a:blip r:embed="rId6" cstate="print"/>
          <a:stretch>
            <a:fillRect/>
          </a:stretch>
        </p:blipFill>
        <p:spPr>
          <a:xfrm>
            <a:off x="5181600" y="2362200"/>
            <a:ext cx="3619500" cy="14859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gment_process.gif"/>
          <p:cNvPicPr>
            <a:picLocks noChangeAspect="1"/>
          </p:cNvPicPr>
          <p:nvPr/>
        </p:nvPicPr>
        <p:blipFill>
          <a:blip r:embed="rId3" cstate="print"/>
          <a:stretch>
            <a:fillRect/>
          </a:stretch>
        </p:blipFill>
        <p:spPr>
          <a:xfrm>
            <a:off x="2438400" y="1447800"/>
            <a:ext cx="4705350" cy="4857750"/>
          </a:xfrm>
          <a:prstGeom prst="rect">
            <a:avLst/>
          </a:prstGeom>
        </p:spPr>
      </p:pic>
      <p:sp>
        <p:nvSpPr>
          <p:cNvPr id="3" name="TextBox 2"/>
          <p:cNvSpPr txBox="1"/>
          <p:nvPr/>
        </p:nvSpPr>
        <p:spPr>
          <a:xfrm>
            <a:off x="1389185" y="0"/>
            <a:ext cx="6324600" cy="1200329"/>
          </a:xfrm>
          <a:prstGeom prst="rect">
            <a:avLst/>
          </a:prstGeom>
          <a:noFill/>
        </p:spPr>
        <p:txBody>
          <a:bodyPr wrap="square" rtlCol="0">
            <a:spAutoFit/>
          </a:bodyPr>
          <a:lstStyle/>
          <a:p>
            <a:pPr algn="ctr"/>
            <a:r>
              <a:rPr lang="en-US" sz="3600" dirty="0" smtClean="0"/>
              <a:t>Biochemical Process of </a:t>
            </a:r>
            <a:r>
              <a:rPr lang="en-US" sz="3600" dirty="0" err="1" smtClean="0"/>
              <a:t>photopigment</a:t>
            </a:r>
            <a:r>
              <a:rPr lang="en-US" sz="3600" dirty="0" smtClean="0"/>
              <a:t> sensing light</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960232" y="3897899"/>
            <a:ext cx="3490144" cy="241230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623119" y="885726"/>
            <a:ext cx="3650197" cy="260508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371887" y="1219441"/>
            <a:ext cx="4524375" cy="1981200"/>
          </a:xfrm>
          <a:prstGeom prst="rect">
            <a:avLst/>
          </a:prstGeom>
        </p:spPr>
      </p:pic>
      <p:sp>
        <p:nvSpPr>
          <p:cNvPr id="6" name="TextBox 5"/>
          <p:cNvSpPr txBox="1"/>
          <p:nvPr/>
        </p:nvSpPr>
        <p:spPr>
          <a:xfrm>
            <a:off x="4490906" y="3251568"/>
            <a:ext cx="4405356" cy="646331"/>
          </a:xfrm>
          <a:prstGeom prst="rect">
            <a:avLst/>
          </a:prstGeom>
          <a:noFill/>
        </p:spPr>
        <p:txBody>
          <a:bodyPr wrap="square" rtlCol="0">
            <a:spAutoFit/>
          </a:bodyPr>
          <a:lstStyle/>
          <a:p>
            <a:r>
              <a:rPr lang="en-US" dirty="0" smtClean="0"/>
              <a:t>Ganglion cells compare signals from various cones</a:t>
            </a:r>
            <a:endParaRPr lang="en-US" dirty="0"/>
          </a:p>
        </p:txBody>
      </p:sp>
      <p:sp>
        <p:nvSpPr>
          <p:cNvPr id="7" name="TextBox 6"/>
          <p:cNvSpPr txBox="1"/>
          <p:nvPr/>
        </p:nvSpPr>
        <p:spPr>
          <a:xfrm>
            <a:off x="5105399" y="4365388"/>
            <a:ext cx="3276601" cy="1477328"/>
          </a:xfrm>
          <a:prstGeom prst="rect">
            <a:avLst/>
          </a:prstGeom>
          <a:noFill/>
        </p:spPr>
        <p:txBody>
          <a:bodyPr wrap="square" rtlCol="0">
            <a:spAutoFit/>
          </a:bodyPr>
          <a:lstStyle/>
          <a:p>
            <a:r>
              <a:rPr lang="en-US" dirty="0" smtClean="0"/>
              <a:t>3 signals sent to the brain:</a:t>
            </a:r>
          </a:p>
          <a:p>
            <a:endParaRPr lang="en-US" dirty="0"/>
          </a:p>
          <a:p>
            <a:r>
              <a:rPr lang="en-US" dirty="0" smtClean="0"/>
              <a:t>Amount of red-green</a:t>
            </a:r>
          </a:p>
          <a:p>
            <a:r>
              <a:rPr lang="en-US" dirty="0" smtClean="0"/>
              <a:t>Amount of blue-yellow</a:t>
            </a:r>
          </a:p>
          <a:p>
            <a:r>
              <a:rPr lang="en-US" dirty="0" smtClean="0"/>
              <a:t>Brightness (or luminance)</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306454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7663892"/>
              </p:ext>
            </p:extLst>
          </p:nvPr>
        </p:nvGraphicFramePr>
        <p:xfrm>
          <a:off x="2764303" y="1066800"/>
          <a:ext cx="3657600" cy="3809524"/>
        </p:xfrm>
        <a:graphic>
          <a:graphicData uri="http://schemas.openxmlformats.org/drawingml/2006/table">
            <a:tbl>
              <a:tblPr/>
              <a:tblGrid>
                <a:gridCol w="1828800"/>
                <a:gridCol w="1828800"/>
              </a:tblGrid>
              <a:tr h="206350">
                <a:tc>
                  <a:txBody>
                    <a:bodyPr/>
                    <a:lstStyle/>
                    <a:p>
                      <a:endParaRPr lang="en-US" sz="1000" dirty="0"/>
                    </a:p>
                  </a:txBody>
                  <a:tcPr marL="16656" marR="16656" marT="16656" marB="16656" anchor="ctr">
                    <a:lnL>
                      <a:noFill/>
                    </a:lnL>
                    <a:lnR>
                      <a:noFill/>
                    </a:lnR>
                    <a:lnT>
                      <a:noFill/>
                    </a:lnT>
                    <a:lnB>
                      <a:noFill/>
                    </a:lnB>
                    <a:solidFill>
                      <a:srgbClr val="FFFFFF"/>
                    </a:solidFill>
                  </a:tcPr>
                </a:tc>
                <a:tc>
                  <a:txBody>
                    <a:bodyPr/>
                    <a:lstStyle/>
                    <a:p>
                      <a:endParaRPr lang="en-US" sz="1000"/>
                    </a:p>
                  </a:txBody>
                  <a:tcPr marL="16656" marR="16656" marT="16656" marB="16656" anchor="ctr">
                    <a:lnL>
                      <a:noFill/>
                    </a:lnL>
                    <a:lnR>
                      <a:noFill/>
                    </a:lnR>
                    <a:lnT>
                      <a:noFill/>
                    </a:lnT>
                    <a:lnB>
                      <a:noFill/>
                    </a:lnB>
                    <a:solidFill>
                      <a:srgbClr val="FFFFFF"/>
                    </a:solidFill>
                  </a:tcPr>
                </a:tc>
              </a:tr>
              <a:tr h="3603174">
                <a:tc>
                  <a:txBody>
                    <a:bodyPr/>
                    <a:lstStyle/>
                    <a:p>
                      <a:r>
                        <a:rPr lang="en-US" sz="1000" b="1" dirty="0"/>
                        <a:t>Figure 3</a:t>
                      </a:r>
                    </a:p>
                    <a:p>
                      <a:r>
                        <a:rPr lang="en-US" sz="1000" dirty="0"/>
                        <a:t>This is a schematic diagram of a rod cell. The stacked disks contain </a:t>
                      </a:r>
                      <a:r>
                        <a:rPr lang="en-US" sz="1000" dirty="0" err="1"/>
                        <a:t>rhodopsin</a:t>
                      </a:r>
                      <a:r>
                        <a:rPr lang="en-US" sz="1000" dirty="0"/>
                        <a:t>, the complex of </a:t>
                      </a:r>
                      <a:r>
                        <a:rPr lang="en-US" sz="1000" dirty="0" err="1"/>
                        <a:t>opsin</a:t>
                      </a:r>
                      <a:r>
                        <a:rPr lang="en-US" sz="1000" dirty="0"/>
                        <a:t> protein and 11-</a:t>
                      </a:r>
                      <a:r>
                        <a:rPr lang="en-US" sz="1000" i="1" dirty="0"/>
                        <a:t>cis</a:t>
                      </a:r>
                      <a:r>
                        <a:rPr lang="en-US" sz="1000" dirty="0"/>
                        <a:t>-retinal. At the synaptic body, the potential difference generated as the ultimate result of the retinal </a:t>
                      </a:r>
                      <a:r>
                        <a:rPr lang="en-US" sz="1000" dirty="0" err="1"/>
                        <a:t>isomerization</a:t>
                      </a:r>
                      <a:r>
                        <a:rPr lang="en-US" sz="1000" dirty="0"/>
                        <a:t> is passed along to a connecting nerve cell, creating an electrical impulse that will be transmitted to the brain and interpreted as visual information.</a:t>
                      </a:r>
                    </a:p>
                  </a:txBody>
                  <a:tcPr marL="16656" marR="16656" marT="16656" marB="16656" anchor="ctr">
                    <a:lnL>
                      <a:noFill/>
                    </a:lnL>
                    <a:lnR>
                      <a:noFill/>
                    </a:lnR>
                    <a:lnT>
                      <a:noFill/>
                    </a:lnT>
                    <a:lnB>
                      <a:noFill/>
                    </a:lnB>
                    <a:solidFill>
                      <a:srgbClr val="FFFFFF"/>
                    </a:solidFill>
                  </a:tcPr>
                </a:tc>
                <a:tc>
                  <a:txBody>
                    <a:bodyPr/>
                    <a:lstStyle/>
                    <a:p>
                      <a:r>
                        <a:rPr lang="en-US" sz="1000" b="1" dirty="0"/>
                        <a:t>Figure 4</a:t>
                      </a:r>
                    </a:p>
                    <a:p>
                      <a:r>
                        <a:rPr lang="en-US" sz="1000" dirty="0"/>
                        <a:t>This is a flowchart outlining the major steps in the vision signal transduction cascade which occurs between the </a:t>
                      </a:r>
                      <a:r>
                        <a:rPr lang="en-US" sz="1000" dirty="0" err="1"/>
                        <a:t>isomerization</a:t>
                      </a:r>
                      <a:r>
                        <a:rPr lang="en-US" sz="1000" dirty="0"/>
                        <a:t> of retinal (which leads to the formation of </a:t>
                      </a:r>
                      <a:r>
                        <a:rPr lang="en-US" sz="1000" dirty="0" err="1"/>
                        <a:t>metarhodopsin</a:t>
                      </a:r>
                      <a:r>
                        <a:rPr lang="en-US" sz="1000" dirty="0"/>
                        <a:t> II, the first reactant in the process outlined in this figure) and the interpretation of a visual image by the brain. The steps in this cascade are discussed in the section entitled "</a:t>
                      </a:r>
                      <a:r>
                        <a:rPr lang="en-US" sz="1000" dirty="0">
                          <a:hlinkClick r:id="rId3" action="ppaction://hlinkfile"/>
                        </a:rPr>
                        <a:t>Signal Transduction Cascade to Generate a Nerve Impulse</a:t>
                      </a:r>
                      <a:r>
                        <a:rPr lang="en-US" sz="1000" dirty="0"/>
                        <a:t>", below.</a:t>
                      </a:r>
                    </a:p>
                  </a:txBody>
                  <a:tcPr marL="16656" marR="16656" marT="16656" marB="16656" anchor="ctr">
                    <a:lnL>
                      <a:noFill/>
                    </a:lnL>
                    <a:lnR>
                      <a:noFill/>
                    </a:lnR>
                    <a:lnT>
                      <a:noFill/>
                    </a:lnT>
                    <a:lnB>
                      <a:noFill/>
                    </a:lnB>
                    <a:solidFill>
                      <a:srgbClr val="FFFFFF"/>
                    </a:solidFill>
                  </a:tcPr>
                </a:tc>
              </a:tr>
            </a:tbl>
          </a:graphicData>
        </a:graphic>
      </p:graphicFrame>
      <p:pic>
        <p:nvPicPr>
          <p:cNvPr id="27649" name="Picture 1" descr="http://www.chemistry.wustl.edu/~edudev/LabTutorials/Vision/images/Rodcell.jpg"/>
          <p:cNvPicPr>
            <a:picLocks noChangeAspect="1" noChangeArrowheads="1"/>
          </p:cNvPicPr>
          <p:nvPr/>
        </p:nvPicPr>
        <p:blipFill>
          <a:blip r:embed="rId4" cstate="print"/>
          <a:srcRect/>
          <a:stretch>
            <a:fillRect/>
          </a:stretch>
        </p:blipFill>
        <p:spPr bwMode="auto">
          <a:xfrm>
            <a:off x="304800" y="834683"/>
            <a:ext cx="2124075" cy="4981575"/>
          </a:xfrm>
          <a:prstGeom prst="rect">
            <a:avLst/>
          </a:prstGeom>
          <a:noFill/>
        </p:spPr>
      </p:pic>
      <p:pic>
        <p:nvPicPr>
          <p:cNvPr id="27650" name="Picture 2" descr="http://www.chemistry.wustl.edu/~edudev/LabTutorials/Vision/images/flowchart.jpg"/>
          <p:cNvPicPr>
            <a:picLocks noChangeAspect="1" noChangeArrowheads="1"/>
          </p:cNvPicPr>
          <p:nvPr/>
        </p:nvPicPr>
        <p:blipFill>
          <a:blip r:embed="rId5" cstate="print"/>
          <a:srcRect/>
          <a:stretch>
            <a:fillRect/>
          </a:stretch>
        </p:blipFill>
        <p:spPr bwMode="auto">
          <a:xfrm>
            <a:off x="6324599" y="1066800"/>
            <a:ext cx="2612571" cy="4572000"/>
          </a:xfrm>
          <a:prstGeom prst="rect">
            <a:avLst/>
          </a:prstGeom>
          <a:noFill/>
        </p:spPr>
      </p:pic>
      <p:sp>
        <p:nvSpPr>
          <p:cNvPr id="3" name="TextBox 2"/>
          <p:cNvSpPr txBox="1"/>
          <p:nvPr/>
        </p:nvSpPr>
        <p:spPr>
          <a:xfrm>
            <a:off x="208672" y="0"/>
            <a:ext cx="8727069" cy="646331"/>
          </a:xfrm>
          <a:prstGeom prst="rect">
            <a:avLst/>
          </a:prstGeom>
          <a:noFill/>
        </p:spPr>
        <p:txBody>
          <a:bodyPr wrap="none" rtlCol="0">
            <a:spAutoFit/>
          </a:bodyPr>
          <a:lstStyle/>
          <a:p>
            <a:r>
              <a:rPr lang="en-US" sz="3600" dirty="0" smtClean="0"/>
              <a:t>Signal Processing by the Brain for Color Vision</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9" name="Picture 4" descr="School Bus"/>
          <p:cNvPicPr>
            <a:picLocks noChangeAspect="1" noChangeArrowheads="1"/>
          </p:cNvPicPr>
          <p:nvPr/>
        </p:nvPicPr>
        <p:blipFill>
          <a:blip r:embed="rId3" cstate="print"/>
          <a:srcRect/>
          <a:stretch>
            <a:fillRect/>
          </a:stretch>
        </p:blipFill>
        <p:spPr bwMode="auto">
          <a:xfrm>
            <a:off x="685800" y="1371600"/>
            <a:ext cx="3505200" cy="2324100"/>
          </a:xfrm>
          <a:prstGeom prst="rect">
            <a:avLst/>
          </a:prstGeom>
          <a:noFill/>
          <a:ln w="9525">
            <a:noFill/>
            <a:miter lim="800000"/>
            <a:headEnd/>
            <a:tailEnd/>
          </a:ln>
        </p:spPr>
      </p:pic>
      <p:pic>
        <p:nvPicPr>
          <p:cNvPr id="93199" name="Picture 1" descr="http://www.nriinformation.com/currencyusdollars.JPG"/>
          <p:cNvPicPr>
            <a:picLocks noChangeAspect="1" noChangeArrowheads="1"/>
          </p:cNvPicPr>
          <p:nvPr/>
        </p:nvPicPr>
        <p:blipFill>
          <a:blip r:embed="rId4" cstate="print"/>
          <a:srcRect/>
          <a:stretch>
            <a:fillRect/>
          </a:stretch>
        </p:blipFill>
        <p:spPr bwMode="auto">
          <a:xfrm>
            <a:off x="4953000" y="1066800"/>
            <a:ext cx="3181350" cy="2686050"/>
          </a:xfrm>
          <a:prstGeom prst="rect">
            <a:avLst/>
          </a:prstGeom>
          <a:noFill/>
          <a:ln w="9525">
            <a:noFill/>
            <a:miter lim="800000"/>
            <a:headEnd/>
            <a:tailEnd/>
          </a:ln>
        </p:spPr>
      </p:pic>
      <p:pic>
        <p:nvPicPr>
          <p:cNvPr id="93200" name="Picture 4" descr="http://a.abcnews.com/images/TheLaw/is_cheetos2_070905_ms.jpg"/>
          <p:cNvPicPr>
            <a:picLocks noChangeAspect="1" noChangeArrowheads="1"/>
          </p:cNvPicPr>
          <p:nvPr/>
        </p:nvPicPr>
        <p:blipFill>
          <a:blip r:embed="rId5" cstate="print"/>
          <a:srcRect/>
          <a:stretch>
            <a:fillRect/>
          </a:stretch>
        </p:blipFill>
        <p:spPr bwMode="auto">
          <a:xfrm>
            <a:off x="4953000" y="3962400"/>
            <a:ext cx="2917825" cy="2190750"/>
          </a:xfrm>
          <a:prstGeom prst="rect">
            <a:avLst/>
          </a:prstGeom>
          <a:noFill/>
          <a:ln w="9525">
            <a:noFill/>
            <a:miter lim="800000"/>
            <a:headEnd/>
            <a:tailEnd/>
          </a:ln>
        </p:spPr>
      </p:pic>
      <p:pic>
        <p:nvPicPr>
          <p:cNvPr id="93201" name="Picture 7" descr="http://daveibsen.typepad.com/5_blogs_before_lunch/images/mm.jpg"/>
          <p:cNvPicPr>
            <a:picLocks noChangeAspect="1" noChangeArrowheads="1"/>
          </p:cNvPicPr>
          <p:nvPr/>
        </p:nvPicPr>
        <p:blipFill>
          <a:blip r:embed="rId6" cstate="print"/>
          <a:srcRect/>
          <a:stretch>
            <a:fillRect/>
          </a:stretch>
        </p:blipFill>
        <p:spPr bwMode="auto">
          <a:xfrm>
            <a:off x="1371600" y="4114800"/>
            <a:ext cx="2000250" cy="2000250"/>
          </a:xfrm>
          <a:prstGeom prst="rect">
            <a:avLst/>
          </a:prstGeom>
          <a:noFill/>
          <a:ln w="9525">
            <a:noFill/>
            <a:miter lim="800000"/>
            <a:headEnd/>
            <a:tailEnd/>
          </a:ln>
        </p:spPr>
      </p:pic>
      <p:sp>
        <p:nvSpPr>
          <p:cNvPr id="93203" name="Text Box 9"/>
          <p:cNvSpPr txBox="1">
            <a:spLocks noChangeArrowheads="1"/>
          </p:cNvSpPr>
          <p:nvPr/>
        </p:nvSpPr>
        <p:spPr bwMode="auto">
          <a:xfrm>
            <a:off x="533400" y="0"/>
            <a:ext cx="7942263" cy="762000"/>
          </a:xfrm>
          <a:prstGeom prst="rect">
            <a:avLst/>
          </a:prstGeom>
          <a:noFill/>
          <a:ln w="9525">
            <a:noFill/>
            <a:miter lim="800000"/>
            <a:headEnd/>
            <a:tailEnd/>
          </a:ln>
        </p:spPr>
        <p:txBody>
          <a:bodyPr>
            <a:spAutoFit/>
          </a:bodyPr>
          <a:lstStyle/>
          <a:p>
            <a:pPr algn="ctr"/>
            <a:r>
              <a:rPr lang="en-US" sz="4400" b="1" dirty="0"/>
              <a:t>Measuring Color</a:t>
            </a:r>
          </a:p>
        </p:txBody>
      </p:sp>
      <p:sp>
        <p:nvSpPr>
          <p:cNvPr id="2059" name="Rectangle 11"/>
          <p:cNvSpPr>
            <a:spLocks noChangeArrowheads="1"/>
          </p:cNvSpPr>
          <p:nvPr/>
        </p:nvSpPr>
        <p:spPr bwMode="auto">
          <a:xfrm>
            <a:off x="5148865" y="0"/>
            <a:ext cx="1643063" cy="762000"/>
          </a:xfrm>
          <a:prstGeom prst="rect">
            <a:avLst/>
          </a:prstGeom>
          <a:noFill/>
          <a:ln w="9525">
            <a:noFill/>
            <a:miter lim="800000"/>
            <a:headEnd/>
            <a:tailEnd/>
          </a:ln>
        </p:spPr>
        <p:txBody>
          <a:bodyPr wrap="none">
            <a:spAutoFit/>
          </a:bodyPr>
          <a:lstStyle/>
          <a:p>
            <a:r>
              <a:rPr lang="en-US" sz="4400" b="1" dirty="0">
                <a:solidFill>
                  <a:srgbClr val="FF0000"/>
                </a:solidFill>
              </a:rPr>
              <a:t>Color</a:t>
            </a:r>
          </a:p>
        </p:txBody>
      </p:sp>
      <p:sp>
        <p:nvSpPr>
          <p:cNvPr id="2060" name="Rectangle 12"/>
          <p:cNvSpPr>
            <a:spLocks noChangeArrowheads="1"/>
          </p:cNvSpPr>
          <p:nvPr/>
        </p:nvSpPr>
        <p:spPr bwMode="auto">
          <a:xfrm>
            <a:off x="5126420" y="0"/>
            <a:ext cx="1643063" cy="762000"/>
          </a:xfrm>
          <a:prstGeom prst="rect">
            <a:avLst/>
          </a:prstGeom>
          <a:noFill/>
          <a:ln w="9525">
            <a:noFill/>
            <a:miter lim="800000"/>
            <a:headEnd/>
            <a:tailEnd/>
          </a:ln>
        </p:spPr>
        <p:txBody>
          <a:bodyPr wrap="none">
            <a:spAutoFit/>
          </a:bodyPr>
          <a:lstStyle/>
          <a:p>
            <a:r>
              <a:rPr lang="en-US" sz="4400" b="1" dirty="0">
                <a:solidFill>
                  <a:schemeClr val="accent2"/>
                </a:solidFill>
              </a:rPr>
              <a:t>Color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3000" fill="hold"/>
                                        <p:tgtEl>
                                          <p:spTgt spid="2059"/>
                                        </p:tgtEl>
                                        <p:attrNameLst>
                                          <p:attrName>style.color</p:attrName>
                                        </p:attrNameLst>
                                      </p:cBhvr>
                                      <p:to>
                                        <a:schemeClr val="accent2"/>
                                      </p:to>
                                    </p:animClr>
                                  </p:childTnLst>
                                </p:cTn>
                              </p:par>
                            </p:childTnLst>
                          </p:cTn>
                        </p:par>
                        <p:par>
                          <p:cTn id="7" fill="hold">
                            <p:stCondLst>
                              <p:cond delay="3000"/>
                            </p:stCondLst>
                            <p:childTnLst>
                              <p:par>
                                <p:cTn id="8" presetID="1" presetClass="entr" presetSubtype="0" fill="hold" grpId="1" nodeType="afterEffect">
                                  <p:stCondLst>
                                    <p:cond delay="0"/>
                                  </p:stCondLst>
                                  <p:childTnLst>
                                    <p:set>
                                      <p:cBhvr>
                                        <p:cTn id="9" dur="1" fill="hold">
                                          <p:stCondLst>
                                            <p:cond delay="0"/>
                                          </p:stCondLst>
                                        </p:cTn>
                                        <p:tgtEl>
                                          <p:spTgt spid="2060"/>
                                        </p:tgtEl>
                                        <p:attrNameLst>
                                          <p:attrName>style.visibility</p:attrName>
                                        </p:attrNameLst>
                                      </p:cBhvr>
                                      <p:to>
                                        <p:strVal val="visible"/>
                                      </p:to>
                                    </p:set>
                                  </p:childTnLst>
                                </p:cTn>
                              </p:par>
                              <p:par>
                                <p:cTn id="10" presetID="3" presetClass="emph" presetSubtype="2" fill="hold" grpId="0" nodeType="withEffect">
                                  <p:stCondLst>
                                    <p:cond delay="0"/>
                                  </p:stCondLst>
                                  <p:childTnLst>
                                    <p:animClr clrSpc="rgb" dir="cw">
                                      <p:cBhvr override="childStyle">
                                        <p:cTn id="11" dur="3000" fill="hold"/>
                                        <p:tgtEl>
                                          <p:spTgt spid="2060"/>
                                        </p:tgtEl>
                                        <p:attrNameLst>
                                          <p:attrName>style.color</p:attrName>
                                        </p:attrNameLst>
                                      </p:cBhvr>
                                      <p:to>
                                        <a:srgbClr val="FF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60" grpId="0"/>
      <p:bldP spid="2060" grpId="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What is Color?</a:t>
            </a:r>
            <a:endParaRPr lang="en-US" dirty="0"/>
          </a:p>
        </p:txBody>
      </p:sp>
      <p:pic>
        <p:nvPicPr>
          <p:cNvPr id="7170" name="Picture 2" descr="http://www.yorku.ca/eye/intro.gif"/>
          <p:cNvPicPr>
            <a:picLocks noChangeAspect="1" noChangeArrowheads="1"/>
          </p:cNvPicPr>
          <p:nvPr/>
        </p:nvPicPr>
        <p:blipFill>
          <a:blip r:embed="rId3" cstate="print"/>
          <a:srcRect/>
          <a:stretch>
            <a:fillRect/>
          </a:stretch>
        </p:blipFill>
        <p:spPr bwMode="auto">
          <a:xfrm>
            <a:off x="594515" y="972076"/>
            <a:ext cx="7954093" cy="5138132"/>
          </a:xfrm>
          <a:prstGeom prst="rect">
            <a:avLst/>
          </a:prstGeom>
          <a:noFill/>
        </p:spPr>
      </p:pic>
      <p:sp>
        <p:nvSpPr>
          <p:cNvPr id="5" name="TextBox 4"/>
          <p:cNvSpPr txBox="1"/>
          <p:nvPr/>
        </p:nvSpPr>
        <p:spPr>
          <a:xfrm>
            <a:off x="1780230" y="6172200"/>
            <a:ext cx="5316840" cy="369332"/>
          </a:xfrm>
          <a:prstGeom prst="rect">
            <a:avLst/>
          </a:prstGeom>
          <a:noFill/>
        </p:spPr>
        <p:txBody>
          <a:bodyPr wrap="none" rtlCol="0">
            <a:spAutoFit/>
          </a:bodyPr>
          <a:lstStyle/>
          <a:p>
            <a:r>
              <a:rPr lang="en-US" dirty="0" smtClean="0"/>
              <a:t>Source of figure: </a:t>
            </a:r>
            <a:r>
              <a:rPr lang="en-US" dirty="0" smtClean="0">
                <a:hlinkClick r:id="rId4"/>
              </a:rPr>
              <a:t>http://www.yorku.ca/eye/thejoy.htm</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ncient greeks color theory.jpg"/>
          <p:cNvPicPr>
            <a:picLocks noChangeAspect="1"/>
          </p:cNvPicPr>
          <p:nvPr/>
        </p:nvPicPr>
        <p:blipFill>
          <a:blip r:embed="rId3" cstate="print"/>
          <a:stretch>
            <a:fillRect/>
          </a:stretch>
        </p:blipFill>
        <p:spPr>
          <a:xfrm>
            <a:off x="685800" y="1524000"/>
            <a:ext cx="2895600" cy="2895600"/>
          </a:xfrm>
          <a:prstGeom prst="rect">
            <a:avLst/>
          </a:prstGeom>
        </p:spPr>
      </p:pic>
      <p:sp>
        <p:nvSpPr>
          <p:cNvPr id="3" name="TextBox 2"/>
          <p:cNvSpPr txBox="1"/>
          <p:nvPr/>
        </p:nvSpPr>
        <p:spPr>
          <a:xfrm>
            <a:off x="3255580" y="7890"/>
            <a:ext cx="2599430" cy="646331"/>
          </a:xfrm>
          <a:prstGeom prst="rect">
            <a:avLst/>
          </a:prstGeom>
          <a:noFill/>
        </p:spPr>
        <p:txBody>
          <a:bodyPr wrap="none" rtlCol="0">
            <a:spAutoFit/>
          </a:bodyPr>
          <a:lstStyle/>
          <a:p>
            <a:r>
              <a:rPr lang="en-US" sz="3600" dirty="0" smtClean="0"/>
              <a:t>Color Theory</a:t>
            </a:r>
            <a:endParaRPr lang="en-US" sz="3600" dirty="0"/>
          </a:p>
        </p:txBody>
      </p:sp>
      <p:sp>
        <p:nvSpPr>
          <p:cNvPr id="4" name="Rectangle 3"/>
          <p:cNvSpPr/>
          <p:nvPr/>
        </p:nvSpPr>
        <p:spPr>
          <a:xfrm>
            <a:off x="381000" y="4419600"/>
            <a:ext cx="3429000" cy="276999"/>
          </a:xfrm>
          <a:prstGeom prst="rect">
            <a:avLst/>
          </a:prstGeom>
        </p:spPr>
        <p:txBody>
          <a:bodyPr wrap="square">
            <a:spAutoFit/>
          </a:bodyPr>
          <a:lstStyle/>
          <a:p>
            <a:r>
              <a:rPr lang="en-US" sz="1200" dirty="0" smtClean="0"/>
              <a:t>http://www.webexhibits.org/causesofcolor/1B.html</a:t>
            </a:r>
            <a:endParaRPr lang="en-US" sz="1200" dirty="0"/>
          </a:p>
        </p:txBody>
      </p:sp>
      <p:sp>
        <p:nvSpPr>
          <p:cNvPr id="5" name="TextBox 4"/>
          <p:cNvSpPr txBox="1"/>
          <p:nvPr/>
        </p:nvSpPr>
        <p:spPr>
          <a:xfrm>
            <a:off x="152400" y="914400"/>
            <a:ext cx="4248792" cy="369332"/>
          </a:xfrm>
          <a:prstGeom prst="rect">
            <a:avLst/>
          </a:prstGeom>
          <a:noFill/>
        </p:spPr>
        <p:txBody>
          <a:bodyPr wrap="none" rtlCol="0">
            <a:spAutoFit/>
          </a:bodyPr>
          <a:lstStyle/>
          <a:p>
            <a:r>
              <a:rPr lang="en-US" dirty="0" smtClean="0"/>
              <a:t>Aristotle developed the first theory of color</a:t>
            </a:r>
            <a:endParaRPr lang="en-US" dirty="0"/>
          </a:p>
        </p:txBody>
      </p:sp>
      <p:pic>
        <p:nvPicPr>
          <p:cNvPr id="6" name="Picture 5" descr="newton circle.jpg"/>
          <p:cNvPicPr>
            <a:picLocks noChangeAspect="1"/>
          </p:cNvPicPr>
          <p:nvPr/>
        </p:nvPicPr>
        <p:blipFill>
          <a:blip r:embed="rId4" cstate="print"/>
          <a:stretch>
            <a:fillRect/>
          </a:stretch>
        </p:blipFill>
        <p:spPr>
          <a:xfrm>
            <a:off x="5029200" y="3276600"/>
            <a:ext cx="3057600" cy="3200400"/>
          </a:xfrm>
          <a:prstGeom prst="rect">
            <a:avLst/>
          </a:prstGeom>
        </p:spPr>
      </p:pic>
      <p:pic>
        <p:nvPicPr>
          <p:cNvPr id="7" name="Picture 6" descr="prismandlightnasa.jpg"/>
          <p:cNvPicPr>
            <a:picLocks noChangeAspect="1"/>
          </p:cNvPicPr>
          <p:nvPr/>
        </p:nvPicPr>
        <p:blipFill>
          <a:blip r:embed="rId5" cstate="print"/>
          <a:stretch>
            <a:fillRect/>
          </a:stretch>
        </p:blipFill>
        <p:spPr>
          <a:xfrm>
            <a:off x="4724400" y="1371600"/>
            <a:ext cx="3571875" cy="1543050"/>
          </a:xfrm>
          <a:prstGeom prst="rect">
            <a:avLst/>
          </a:prstGeom>
        </p:spPr>
      </p:pic>
      <p:sp>
        <p:nvSpPr>
          <p:cNvPr id="8" name="TextBox 7"/>
          <p:cNvSpPr txBox="1"/>
          <p:nvPr/>
        </p:nvSpPr>
        <p:spPr>
          <a:xfrm>
            <a:off x="4800600" y="990600"/>
            <a:ext cx="3416128" cy="369332"/>
          </a:xfrm>
          <a:prstGeom prst="rect">
            <a:avLst/>
          </a:prstGeom>
          <a:noFill/>
        </p:spPr>
        <p:txBody>
          <a:bodyPr wrap="none" rtlCol="0">
            <a:spAutoFit/>
          </a:bodyPr>
          <a:lstStyle/>
          <a:p>
            <a:r>
              <a:rPr lang="en-US" dirty="0" smtClean="0"/>
              <a:t>Newton’s experiment using prisms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53064" y="12839"/>
            <a:ext cx="5218929" cy="646331"/>
          </a:xfrm>
          <a:prstGeom prst="rect">
            <a:avLst/>
          </a:prstGeom>
          <a:noFill/>
        </p:spPr>
        <p:txBody>
          <a:bodyPr wrap="none" rtlCol="0">
            <a:spAutoFit/>
          </a:bodyPr>
          <a:lstStyle/>
          <a:p>
            <a:r>
              <a:rPr lang="en-US" sz="3600" dirty="0" smtClean="0"/>
              <a:t>The Measurement of Color</a:t>
            </a:r>
            <a:endParaRPr lang="en-US" sz="3600" dirty="0"/>
          </a:p>
        </p:txBody>
      </p:sp>
      <p:sp>
        <p:nvSpPr>
          <p:cNvPr id="3" name="TextBox 2"/>
          <p:cNvSpPr txBox="1"/>
          <p:nvPr/>
        </p:nvSpPr>
        <p:spPr>
          <a:xfrm>
            <a:off x="612828" y="838200"/>
            <a:ext cx="8001000" cy="646331"/>
          </a:xfrm>
          <a:prstGeom prst="rect">
            <a:avLst/>
          </a:prstGeom>
          <a:noFill/>
        </p:spPr>
        <p:txBody>
          <a:bodyPr wrap="square" rtlCol="0">
            <a:spAutoFit/>
          </a:bodyPr>
          <a:lstStyle/>
          <a:p>
            <a:r>
              <a:rPr lang="en-US" dirty="0" err="1" smtClean="0"/>
              <a:t>Colorimetry</a:t>
            </a:r>
            <a:r>
              <a:rPr lang="en-US" dirty="0" smtClean="0"/>
              <a:t>- branch of color science</a:t>
            </a:r>
            <a:r>
              <a:rPr lang="en-US" dirty="0"/>
              <a:t> concerned with specifying numerically the color of a physically defined visual </a:t>
            </a:r>
            <a:r>
              <a:rPr lang="en-US" dirty="0" smtClean="0"/>
              <a:t>stimulus</a:t>
            </a:r>
          </a:p>
        </p:txBody>
      </p:sp>
      <p:pic>
        <p:nvPicPr>
          <p:cNvPr id="4" name="Picture 10" descr="Eye-Cone-Sensitivity"/>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12828" y="2209800"/>
            <a:ext cx="3949700" cy="31972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5" name="TextBox 4"/>
          <p:cNvSpPr txBox="1"/>
          <p:nvPr/>
        </p:nvSpPr>
        <p:spPr>
          <a:xfrm>
            <a:off x="4724400" y="1636931"/>
            <a:ext cx="4114800" cy="4985980"/>
          </a:xfrm>
          <a:prstGeom prst="rect">
            <a:avLst/>
          </a:prstGeom>
          <a:noFill/>
        </p:spPr>
        <p:txBody>
          <a:bodyPr wrap="square" rtlCol="0">
            <a:spAutoFit/>
          </a:bodyPr>
          <a:lstStyle/>
          <a:p>
            <a:r>
              <a:rPr lang="en-US" dirty="0" smtClean="0"/>
              <a:t>Principle of </a:t>
            </a:r>
            <a:r>
              <a:rPr lang="en-US" dirty="0" err="1" smtClean="0"/>
              <a:t>Trichromacy</a:t>
            </a:r>
            <a:endParaRPr lang="en-US" dirty="0"/>
          </a:p>
          <a:p>
            <a:r>
              <a:rPr lang="en-US" dirty="0" smtClean="0"/>
              <a:t>(</a:t>
            </a:r>
            <a:r>
              <a:rPr lang="en-US" dirty="0" err="1" smtClean="0"/>
              <a:t>Grassman’s</a:t>
            </a:r>
            <a:r>
              <a:rPr lang="en-US" dirty="0" smtClean="0"/>
              <a:t> Laws)</a:t>
            </a:r>
          </a:p>
          <a:p>
            <a:endParaRPr lang="en-US" dirty="0" smtClean="0"/>
          </a:p>
          <a:p>
            <a:r>
              <a:rPr lang="en-US" dirty="0" smtClean="0"/>
              <a:t>There are 3 cone </a:t>
            </a:r>
            <a:r>
              <a:rPr lang="en-US" dirty="0" err="1" smtClean="0"/>
              <a:t>photopigments</a:t>
            </a:r>
            <a:r>
              <a:rPr lang="en-US" dirty="0" smtClean="0"/>
              <a:t> in the human retina</a:t>
            </a:r>
          </a:p>
          <a:p>
            <a:endParaRPr lang="en-US" dirty="0"/>
          </a:p>
          <a:p>
            <a:r>
              <a:rPr lang="en-US" dirty="0"/>
              <a:t>Any color can be specified with just three </a:t>
            </a:r>
            <a:r>
              <a:rPr lang="en-US" dirty="0" smtClean="0"/>
              <a:t>numbers</a:t>
            </a:r>
          </a:p>
          <a:p>
            <a:endParaRPr lang="en-US" sz="2400" u="sng" dirty="0"/>
          </a:p>
          <a:p>
            <a:r>
              <a:rPr lang="en-US" sz="2400" dirty="0" smtClean="0">
                <a:solidFill>
                  <a:srgbClr val="0000FF"/>
                </a:solidFill>
              </a:rPr>
              <a:t>This is known from Color Matching Experiments (1850’s)</a:t>
            </a:r>
          </a:p>
          <a:p>
            <a:endParaRPr lang="en-US" sz="2400" dirty="0"/>
          </a:p>
          <a:p>
            <a:r>
              <a:rPr lang="en-US" dirty="0"/>
              <a:t>Three independent variables (</a:t>
            </a:r>
            <a:r>
              <a:rPr lang="en-US" i="1" dirty="0" err="1"/>
              <a:t>tristimulus</a:t>
            </a:r>
            <a:r>
              <a:rPr lang="en-US" i="1" dirty="0"/>
              <a:t> values</a:t>
            </a:r>
            <a:r>
              <a:rPr lang="en-US" dirty="0"/>
              <a:t>) are necessary and sufficient to specify a color match.</a:t>
            </a:r>
          </a:p>
          <a:p>
            <a:endParaRPr lang="en-US" sz="24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33432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0" name="Text Box 5"/>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900"/>
              <a:t>Color Spaces</a:t>
            </a:r>
          </a:p>
        </p:txBody>
      </p:sp>
      <p:sp>
        <p:nvSpPr>
          <p:cNvPr id="1031" name="Rectangle 7"/>
          <p:cNvSpPr>
            <a:spLocks noChangeArrowheads="1"/>
          </p:cNvSpPr>
          <p:nvPr/>
        </p:nvSpPr>
        <p:spPr bwMode="auto">
          <a:xfrm>
            <a:off x="3057525" y="5486400"/>
            <a:ext cx="3114675" cy="609600"/>
          </a:xfrm>
          <a:prstGeom prst="rect">
            <a:avLst/>
          </a:prstGeom>
          <a:solidFill>
            <a:schemeClr val="tx2">
              <a:lumMod val="20000"/>
              <a:lumOff val="80000"/>
            </a:schemeClr>
          </a:solidFill>
          <a:ln>
            <a:noFill/>
          </a:ln>
        </p:spPr>
        <p:txBody>
          <a:bodyPr wrap="none" anchor="ctr"/>
          <a:lstStyle/>
          <a:p>
            <a:endParaRPr lang="en-US"/>
          </a:p>
        </p:txBody>
      </p:sp>
      <p:graphicFrame>
        <p:nvGraphicFramePr>
          <p:cNvPr id="1026" name="Object 8"/>
          <p:cNvGraphicFramePr>
            <a:graphicFrameLocks noChangeAspect="1"/>
          </p:cNvGraphicFramePr>
          <p:nvPr/>
        </p:nvGraphicFramePr>
        <p:xfrm>
          <a:off x="3097213" y="1628775"/>
          <a:ext cx="2752725" cy="2532063"/>
        </p:xfrm>
        <a:graphic>
          <a:graphicData uri="http://schemas.openxmlformats.org/presentationml/2006/ole">
            <p:oleObj spid="_x0000_s1083" name="Equation" r:id="rId4" imgW="1574800" imgH="1447800" progId="">
              <p:embed/>
            </p:oleObj>
          </a:graphicData>
        </a:graphic>
      </p:graphicFrame>
      <p:graphicFrame>
        <p:nvGraphicFramePr>
          <p:cNvPr id="1027" name="Object 9"/>
          <p:cNvGraphicFramePr>
            <a:graphicFrameLocks noChangeAspect="1"/>
          </p:cNvGraphicFramePr>
          <p:nvPr/>
        </p:nvGraphicFramePr>
        <p:xfrm>
          <a:off x="3406775" y="5580063"/>
          <a:ext cx="2389188" cy="449262"/>
        </p:xfrm>
        <a:graphic>
          <a:graphicData uri="http://schemas.openxmlformats.org/presentationml/2006/ole">
            <p:oleObj spid="_x0000_s1084" name="Equation" r:id="rId5" imgW="1079032" imgH="203112" progId="">
              <p:embed/>
            </p:oleObj>
          </a:graphicData>
        </a:graphic>
      </p:graphicFrame>
      <p:sp>
        <p:nvSpPr>
          <p:cNvPr id="1032" name="Text Box 10"/>
          <p:cNvSpPr txBox="1">
            <a:spLocks noChangeArrowheads="1"/>
          </p:cNvSpPr>
          <p:nvPr/>
        </p:nvSpPr>
        <p:spPr bwMode="auto">
          <a:xfrm>
            <a:off x="1079500" y="2209800"/>
            <a:ext cx="1346200" cy="119221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t>Tristimulus </a:t>
            </a:r>
          </a:p>
          <a:p>
            <a:pPr algn="ctr">
              <a:spcBef>
                <a:spcPct val="50000"/>
              </a:spcBef>
            </a:pPr>
            <a:r>
              <a:rPr lang="en-US"/>
              <a:t>values </a:t>
            </a:r>
          </a:p>
          <a:p>
            <a:pPr algn="ctr">
              <a:spcBef>
                <a:spcPct val="50000"/>
              </a:spcBef>
            </a:pPr>
            <a:r>
              <a:rPr lang="en-US"/>
              <a:t>R, G, B</a:t>
            </a:r>
          </a:p>
        </p:txBody>
      </p:sp>
      <p:sp>
        <p:nvSpPr>
          <p:cNvPr id="1033" name="Text Box 11"/>
          <p:cNvSpPr txBox="1">
            <a:spLocks noChangeArrowheads="1"/>
          </p:cNvSpPr>
          <p:nvPr/>
        </p:nvSpPr>
        <p:spPr bwMode="auto">
          <a:xfrm>
            <a:off x="6324600" y="2482850"/>
            <a:ext cx="1730375" cy="64135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t>Continuous functions</a:t>
            </a:r>
          </a:p>
        </p:txBody>
      </p:sp>
      <p:graphicFrame>
        <p:nvGraphicFramePr>
          <p:cNvPr id="1028" name="Object 12"/>
          <p:cNvGraphicFramePr>
            <a:graphicFrameLocks noChangeAspect="1"/>
          </p:cNvGraphicFramePr>
          <p:nvPr/>
        </p:nvGraphicFramePr>
        <p:xfrm>
          <a:off x="1206500" y="4216400"/>
          <a:ext cx="1079500" cy="571500"/>
        </p:xfrm>
        <a:graphic>
          <a:graphicData uri="http://schemas.openxmlformats.org/presentationml/2006/ole">
            <p:oleObj spid="_x0000_s1085" name="Equation" r:id="rId6" imgW="431613" imgH="228501" progId="">
              <p:embed/>
            </p:oleObj>
          </a:graphicData>
        </a:graphic>
      </p:graphicFrame>
      <p:sp>
        <p:nvSpPr>
          <p:cNvPr id="1034" name="Text Box 13"/>
          <p:cNvSpPr txBox="1">
            <a:spLocks noChangeArrowheads="1"/>
          </p:cNvSpPr>
          <p:nvPr/>
        </p:nvSpPr>
        <p:spPr bwMode="auto">
          <a:xfrm>
            <a:off x="2359025" y="4294188"/>
            <a:ext cx="4503738" cy="4572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t>are the </a:t>
            </a:r>
            <a:r>
              <a:rPr lang="en-US" sz="2400" i="1"/>
              <a:t>color matching functions</a:t>
            </a:r>
          </a:p>
        </p:txBody>
      </p:sp>
      <p:sp>
        <p:nvSpPr>
          <p:cNvPr id="1035" name="Text Box 14"/>
          <p:cNvSpPr txBox="1">
            <a:spLocks noChangeArrowheads="1"/>
          </p:cNvSpPr>
          <p:nvPr/>
        </p:nvSpPr>
        <p:spPr bwMode="auto">
          <a:xfrm>
            <a:off x="606425" y="4764088"/>
            <a:ext cx="8248650" cy="4572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t>Color is specified as a combination of the tristimulus values:</a:t>
            </a:r>
          </a:p>
        </p:txBody>
      </p:sp>
      <p:sp>
        <p:nvSpPr>
          <p:cNvPr id="1036" name="Text Box 15"/>
          <p:cNvSpPr txBox="1">
            <a:spLocks noChangeArrowheads="1"/>
          </p:cNvSpPr>
          <p:nvPr/>
        </p:nvSpPr>
        <p:spPr bwMode="auto">
          <a:xfrm>
            <a:off x="2743200" y="914400"/>
            <a:ext cx="3590925" cy="457200"/>
          </a:xfrm>
          <a:prstGeom prst="rect">
            <a:avLst/>
          </a:prstGeom>
          <a:solidFill>
            <a:srgbClr val="FFFF00"/>
          </a:solidFill>
          <a:ln w="127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dirty="0"/>
              <a:t>follow </a:t>
            </a:r>
            <a:r>
              <a:rPr lang="en-US" sz="2400" dirty="0" err="1"/>
              <a:t>Grassman’s</a:t>
            </a:r>
            <a:r>
              <a:rPr lang="en-US" sz="2400" dirty="0"/>
              <a:t> laws.</a:t>
            </a:r>
            <a:r>
              <a:rPr lang="en-US" sz="2000" dirty="0"/>
              <a:t>          </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81046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800" y="1995488"/>
            <a:ext cx="6046788" cy="3948112"/>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4100" name="Text Box 5"/>
          <p:cNvSpPr txBox="1">
            <a:spLocks noChangeArrowheads="1"/>
          </p:cNvSpPr>
          <p:nvPr/>
        </p:nvSpPr>
        <p:spPr bwMode="auto">
          <a:xfrm>
            <a:off x="6248400" y="1905000"/>
            <a:ext cx="2622550" cy="4572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ea typeface="Osaka" charset="-128"/>
              </a:rPr>
              <a:t>Tristimulus values</a:t>
            </a:r>
          </a:p>
        </p:txBody>
      </p:sp>
      <p:sp>
        <p:nvSpPr>
          <p:cNvPr id="4101" name="Line 6"/>
          <p:cNvSpPr>
            <a:spLocks noChangeShapeType="1"/>
          </p:cNvSpPr>
          <p:nvPr/>
        </p:nvSpPr>
        <p:spPr bwMode="auto">
          <a:xfrm>
            <a:off x="0" y="762000"/>
            <a:ext cx="9144000" cy="0"/>
          </a:xfrm>
          <a:prstGeom prst="line">
            <a:avLst/>
          </a:prstGeom>
          <a:noFill/>
          <a:ln w="25400">
            <a:solidFill>
              <a:schemeClr val="tx1"/>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sp>
        <p:nvSpPr>
          <p:cNvPr id="4102" name="Text Box 7"/>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900"/>
              <a:t>CIE 1931 XYZ Color Matching Functions</a:t>
            </a:r>
          </a:p>
        </p:txBody>
      </p:sp>
      <p:sp>
        <p:nvSpPr>
          <p:cNvPr id="4103" name="Text Box 8"/>
          <p:cNvSpPr txBox="1">
            <a:spLocks noChangeArrowheads="1"/>
          </p:cNvSpPr>
          <p:nvPr/>
        </p:nvSpPr>
        <p:spPr bwMode="auto">
          <a:xfrm>
            <a:off x="1524000" y="838200"/>
            <a:ext cx="6096000" cy="457200"/>
          </a:xfrm>
          <a:prstGeom prst="rect">
            <a:avLst/>
          </a:prstGeom>
          <a:solidFill>
            <a:schemeClr val="tx2">
              <a:lumMod val="20000"/>
              <a:lumOff val="80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t>CIE 1931 Standard Colorimetric Observer</a:t>
            </a:r>
          </a:p>
        </p:txBody>
      </p:sp>
      <p:graphicFrame>
        <p:nvGraphicFramePr>
          <p:cNvPr id="4098" name="Object 9"/>
          <p:cNvGraphicFramePr>
            <a:graphicFrameLocks noChangeAspect="1"/>
          </p:cNvGraphicFramePr>
          <p:nvPr/>
        </p:nvGraphicFramePr>
        <p:xfrm>
          <a:off x="6400800" y="2679700"/>
          <a:ext cx="2438400" cy="1492250"/>
        </p:xfrm>
        <a:graphic>
          <a:graphicData uri="http://schemas.openxmlformats.org/presentationml/2006/ole">
            <p:oleObj spid="_x0000_s2069" name="Equation" r:id="rId5" imgW="1371600" imgH="838200" progId="Equation.3">
              <p:embed/>
            </p:oleObj>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7815087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Text Box 4"/>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900"/>
              <a:t>CIE 1931 Chromaticity Diagram</a:t>
            </a:r>
          </a:p>
        </p:txBody>
      </p:sp>
      <p:sp>
        <p:nvSpPr>
          <p:cNvPr id="32772" name="Text Box 6"/>
          <p:cNvSpPr txBox="1">
            <a:spLocks noChangeArrowheads="1"/>
          </p:cNvSpPr>
          <p:nvPr/>
        </p:nvSpPr>
        <p:spPr bwMode="auto">
          <a:xfrm>
            <a:off x="838200" y="5791200"/>
            <a:ext cx="7391400" cy="457200"/>
          </a:xfrm>
          <a:prstGeom prst="rect">
            <a:avLst/>
          </a:prstGeom>
          <a:solidFill>
            <a:schemeClr val="accent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10000"/>
              </a:spcBef>
            </a:pPr>
            <a:r>
              <a:rPr lang="en-US" sz="2400" dirty="0"/>
              <a:t>Encompasses all physically-realizable </a:t>
            </a:r>
            <a:r>
              <a:rPr lang="en-US" sz="2400" dirty="0" err="1"/>
              <a:t>chromaticities</a:t>
            </a:r>
            <a:endParaRPr lang="en-US" sz="2400" dirty="0"/>
          </a:p>
        </p:txBody>
      </p:sp>
      <p:pic>
        <p:nvPicPr>
          <p:cNvPr id="32773" name="Picture 15"/>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49300" y="930275"/>
            <a:ext cx="4991100" cy="485933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2774" name="Text Box 16"/>
          <p:cNvSpPr txBox="1">
            <a:spLocks noChangeArrowheads="1"/>
          </p:cNvSpPr>
          <p:nvPr/>
        </p:nvSpPr>
        <p:spPr bwMode="auto">
          <a:xfrm>
            <a:off x="4051300" y="1690688"/>
            <a:ext cx="1066800" cy="5810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Spectrum locus</a:t>
            </a:r>
          </a:p>
        </p:txBody>
      </p:sp>
      <p:sp>
        <p:nvSpPr>
          <p:cNvPr id="32775" name="Line 17"/>
          <p:cNvSpPr>
            <a:spLocks noChangeShapeType="1"/>
          </p:cNvSpPr>
          <p:nvPr/>
        </p:nvSpPr>
        <p:spPr bwMode="auto">
          <a:xfrm flipH="1">
            <a:off x="3111500" y="1917700"/>
            <a:ext cx="95250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sp>
        <p:nvSpPr>
          <p:cNvPr id="32776" name="Text Box 18"/>
          <p:cNvSpPr txBox="1">
            <a:spLocks noChangeArrowheads="1"/>
          </p:cNvSpPr>
          <p:nvPr/>
        </p:nvSpPr>
        <p:spPr bwMode="auto">
          <a:xfrm>
            <a:off x="4432300" y="4483100"/>
            <a:ext cx="825500" cy="5810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Purple line</a:t>
            </a:r>
          </a:p>
        </p:txBody>
      </p:sp>
      <p:sp>
        <p:nvSpPr>
          <p:cNvPr id="32777" name="Line 19"/>
          <p:cNvSpPr>
            <a:spLocks noChangeShapeType="1"/>
          </p:cNvSpPr>
          <p:nvPr/>
        </p:nvSpPr>
        <p:spPr bwMode="auto">
          <a:xfrm flipH="1" flipV="1">
            <a:off x="3987800" y="4445000"/>
            <a:ext cx="444500" cy="2159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sp>
        <p:nvSpPr>
          <p:cNvPr id="32778" name="Oval 20"/>
          <p:cNvSpPr>
            <a:spLocks noChangeArrowheads="1"/>
          </p:cNvSpPr>
          <p:nvPr/>
        </p:nvSpPr>
        <p:spPr bwMode="auto">
          <a:xfrm>
            <a:off x="3441700" y="3051175"/>
            <a:ext cx="136525" cy="136525"/>
          </a:xfrm>
          <a:prstGeom prst="ellipse">
            <a:avLst/>
          </a:prstGeom>
          <a:solidFill>
            <a:schemeClr val="tx1"/>
          </a:solidFill>
          <a:ln w="9525">
            <a:solidFill>
              <a:schemeClr val="tx1"/>
            </a:solidFill>
            <a:round/>
            <a:headEnd/>
            <a:tailEnd/>
          </a:ln>
        </p:spPr>
        <p:txBody>
          <a:bodyPr wrap="none" anchor="ctr"/>
          <a:lstStyle/>
          <a:p>
            <a:endParaRPr lang="en-US"/>
          </a:p>
        </p:txBody>
      </p:sp>
      <p:sp>
        <p:nvSpPr>
          <p:cNvPr id="32779" name="Line 21"/>
          <p:cNvSpPr>
            <a:spLocks noChangeShapeType="1"/>
          </p:cNvSpPr>
          <p:nvPr/>
        </p:nvSpPr>
        <p:spPr bwMode="auto">
          <a:xfrm flipH="1">
            <a:off x="2298700" y="3098800"/>
            <a:ext cx="1231900" cy="1511300"/>
          </a:xfrm>
          <a:prstGeom prst="line">
            <a:avLst/>
          </a:prstGeom>
          <a:noFill/>
          <a:ln w="9525">
            <a:solidFill>
              <a:schemeClr val="tx1"/>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sp>
        <p:nvSpPr>
          <p:cNvPr id="32780" name="Oval 22"/>
          <p:cNvSpPr>
            <a:spLocks noChangeArrowheads="1"/>
          </p:cNvSpPr>
          <p:nvPr/>
        </p:nvSpPr>
        <p:spPr bwMode="auto">
          <a:xfrm>
            <a:off x="2212975" y="4562475"/>
            <a:ext cx="136525" cy="136525"/>
          </a:xfrm>
          <a:prstGeom prst="ellipse">
            <a:avLst/>
          </a:prstGeom>
          <a:solidFill>
            <a:schemeClr val="bg1"/>
          </a:solidFill>
          <a:ln w="9525">
            <a:solidFill>
              <a:schemeClr val="tx1"/>
            </a:solidFill>
            <a:round/>
            <a:headEnd/>
            <a:tailEnd/>
          </a:ln>
        </p:spPr>
        <p:txBody>
          <a:bodyPr wrap="none" anchor="ctr"/>
          <a:lstStyle/>
          <a:p>
            <a:endParaRPr lang="en-US"/>
          </a:p>
        </p:txBody>
      </p:sp>
      <p:sp>
        <p:nvSpPr>
          <p:cNvPr id="32781" name="Text Box 23"/>
          <p:cNvSpPr txBox="1">
            <a:spLocks noChangeArrowheads="1"/>
          </p:cNvSpPr>
          <p:nvPr/>
        </p:nvSpPr>
        <p:spPr bwMode="auto">
          <a:xfrm>
            <a:off x="5867400" y="1600200"/>
            <a:ext cx="2667000" cy="31083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u="sng" dirty="0"/>
              <a:t>Color mixing example</a:t>
            </a:r>
            <a:r>
              <a:rPr lang="en-US" u="sng" dirty="0"/>
              <a:t>:</a:t>
            </a:r>
            <a:r>
              <a:rPr lang="en-US" dirty="0"/>
              <a:t>  </a:t>
            </a:r>
          </a:p>
          <a:p>
            <a:pPr eaLnBrk="1" hangingPunct="1">
              <a:spcBef>
                <a:spcPct val="50000"/>
              </a:spcBef>
            </a:pPr>
            <a:r>
              <a:rPr lang="en-US" sz="2000" dirty="0"/>
              <a:t>if two points are connected by a line, any chromaticity that line passes through can be created by a mixture of the two endpoints.</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67002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a:t>Color Difference Measurement</a:t>
            </a:r>
          </a:p>
        </p:txBody>
      </p:sp>
      <p:sp>
        <p:nvSpPr>
          <p:cNvPr id="37892" name="Rectangle 4"/>
          <p:cNvSpPr>
            <a:spLocks noChangeArrowheads="1"/>
          </p:cNvSpPr>
          <p:nvPr/>
        </p:nvSpPr>
        <p:spPr bwMode="auto">
          <a:xfrm>
            <a:off x="304800" y="914400"/>
            <a:ext cx="8610600" cy="54864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lIns="90487" tIns="44450" rIns="90487" bIns="44450"/>
          <a:lstStyle/>
          <a:p>
            <a:pPr marL="342900" indent="-342900">
              <a:lnSpc>
                <a:spcPct val="90000"/>
              </a:lnSpc>
              <a:spcBef>
                <a:spcPct val="20000"/>
              </a:spcBef>
              <a:buFontTx/>
              <a:buChar char="•"/>
            </a:pPr>
            <a:r>
              <a:rPr lang="en-US" sz="2400" dirty="0"/>
              <a:t>Until ~1950’s, “experienced color matchers” were used for quality control of product color. The advent of color measuring instruments enabled automated systems to replace the human observer.</a:t>
            </a:r>
          </a:p>
          <a:p>
            <a:pPr marL="342900" indent="-342900">
              <a:lnSpc>
                <a:spcPct val="90000"/>
              </a:lnSpc>
              <a:spcBef>
                <a:spcPct val="20000"/>
              </a:spcBef>
              <a:buFontTx/>
              <a:buChar char="•"/>
            </a:pPr>
            <a:endParaRPr lang="en-US" sz="2400" dirty="0"/>
          </a:p>
          <a:p>
            <a:pPr marL="342900" indent="-342900">
              <a:lnSpc>
                <a:spcPct val="90000"/>
              </a:lnSpc>
              <a:spcBef>
                <a:spcPct val="20000"/>
              </a:spcBef>
              <a:buFontTx/>
              <a:buChar char="•"/>
            </a:pPr>
            <a:endParaRPr lang="en-US" sz="2400" dirty="0"/>
          </a:p>
          <a:p>
            <a:pPr marL="342900" indent="-342900">
              <a:lnSpc>
                <a:spcPct val="90000"/>
              </a:lnSpc>
              <a:spcBef>
                <a:spcPct val="20000"/>
              </a:spcBef>
              <a:buFontTx/>
              <a:buChar char="•"/>
            </a:pPr>
            <a:endParaRPr lang="en-US" sz="2400" dirty="0"/>
          </a:p>
          <a:p>
            <a:pPr marL="342900" indent="-342900">
              <a:lnSpc>
                <a:spcPct val="90000"/>
              </a:lnSpc>
              <a:spcBef>
                <a:spcPct val="20000"/>
              </a:spcBef>
              <a:buFontTx/>
              <a:buChar char="•"/>
            </a:pPr>
            <a:endParaRPr lang="en-US" sz="2400" dirty="0"/>
          </a:p>
          <a:p>
            <a:pPr marL="342900" indent="-342900">
              <a:lnSpc>
                <a:spcPct val="90000"/>
              </a:lnSpc>
              <a:spcBef>
                <a:spcPct val="20000"/>
              </a:spcBef>
              <a:buFontTx/>
              <a:buChar char="•"/>
            </a:pPr>
            <a:endParaRPr lang="en-US" sz="2400" dirty="0"/>
          </a:p>
          <a:p>
            <a:pPr marL="342900" indent="-342900">
              <a:lnSpc>
                <a:spcPct val="90000"/>
              </a:lnSpc>
              <a:spcBef>
                <a:spcPct val="20000"/>
              </a:spcBef>
              <a:buFontTx/>
              <a:buChar char="•"/>
            </a:pPr>
            <a:endParaRPr lang="en-US" sz="2400" dirty="0"/>
          </a:p>
          <a:p>
            <a:pPr marL="342900" indent="-342900">
              <a:lnSpc>
                <a:spcPct val="90000"/>
              </a:lnSpc>
              <a:spcBef>
                <a:spcPct val="20000"/>
              </a:spcBef>
              <a:buFontTx/>
              <a:buChar char="•"/>
            </a:pPr>
            <a:endParaRPr lang="en-US" sz="2400" dirty="0"/>
          </a:p>
          <a:p>
            <a:pPr marL="342900" indent="-342900">
              <a:lnSpc>
                <a:spcPct val="90000"/>
              </a:lnSpc>
              <a:spcBef>
                <a:spcPct val="20000"/>
              </a:spcBef>
              <a:buFontTx/>
              <a:buChar char="•"/>
            </a:pPr>
            <a:endParaRPr lang="en-US" sz="900" dirty="0"/>
          </a:p>
          <a:p>
            <a:pPr marL="342900" indent="-342900">
              <a:lnSpc>
                <a:spcPct val="90000"/>
              </a:lnSpc>
              <a:spcBef>
                <a:spcPct val="20000"/>
              </a:spcBef>
              <a:buFontTx/>
              <a:buChar char="•"/>
            </a:pPr>
            <a:r>
              <a:rPr lang="en-US" sz="2400" dirty="0"/>
              <a:t>Complete automation was hampered by the lack of a reliable formula to correlate instrument readings with the observer’s visual judgments of color differences.</a:t>
            </a:r>
          </a:p>
          <a:p>
            <a:pPr marL="342900" indent="-342900">
              <a:lnSpc>
                <a:spcPct val="90000"/>
              </a:lnSpc>
              <a:spcBef>
                <a:spcPct val="20000"/>
              </a:spcBef>
              <a:buFontTx/>
              <a:buChar char="•"/>
            </a:pPr>
            <a:endParaRPr lang="en-US" sz="1200" dirty="0"/>
          </a:p>
        </p:txBody>
      </p:sp>
      <p:pic>
        <p:nvPicPr>
          <p:cNvPr id="37893" name="Picture 7" descr="man-thinking"/>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209800" y="2819400"/>
            <a:ext cx="1727200" cy="20986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37894" name="Oval 8"/>
          <p:cNvSpPr>
            <a:spLocks noChangeArrowheads="1"/>
          </p:cNvSpPr>
          <p:nvPr/>
        </p:nvSpPr>
        <p:spPr bwMode="auto">
          <a:xfrm>
            <a:off x="4419600" y="3048000"/>
            <a:ext cx="304800" cy="304800"/>
          </a:xfrm>
          <a:prstGeom prst="ellipse">
            <a:avLst/>
          </a:prstGeom>
          <a:noFill/>
          <a:ln w="25400">
            <a:solidFill>
              <a:schemeClr val="tx1"/>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US"/>
          </a:p>
        </p:txBody>
      </p:sp>
      <p:sp>
        <p:nvSpPr>
          <p:cNvPr id="37895" name="Oval 9"/>
          <p:cNvSpPr>
            <a:spLocks noChangeAspect="1" noChangeArrowheads="1"/>
          </p:cNvSpPr>
          <p:nvPr/>
        </p:nvSpPr>
        <p:spPr bwMode="auto">
          <a:xfrm>
            <a:off x="3913188" y="2971800"/>
            <a:ext cx="201612" cy="201613"/>
          </a:xfrm>
          <a:prstGeom prst="ellipse">
            <a:avLst/>
          </a:prstGeom>
          <a:noFill/>
          <a:ln w="25400">
            <a:solidFill>
              <a:schemeClr val="tx1"/>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US"/>
          </a:p>
        </p:txBody>
      </p:sp>
      <p:sp>
        <p:nvSpPr>
          <p:cNvPr id="37896" name="Oval 10"/>
          <p:cNvSpPr>
            <a:spLocks noChangeAspect="1" noChangeArrowheads="1"/>
          </p:cNvSpPr>
          <p:nvPr/>
        </p:nvSpPr>
        <p:spPr bwMode="auto">
          <a:xfrm>
            <a:off x="4953000" y="3179763"/>
            <a:ext cx="401638" cy="401637"/>
          </a:xfrm>
          <a:prstGeom prst="ellipse">
            <a:avLst/>
          </a:prstGeom>
          <a:noFill/>
          <a:ln w="25400">
            <a:solidFill>
              <a:schemeClr val="tx1"/>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US"/>
          </a:p>
        </p:txBody>
      </p:sp>
      <p:sp>
        <p:nvSpPr>
          <p:cNvPr id="37897" name="Oval 11"/>
          <p:cNvSpPr>
            <a:spLocks noChangeArrowheads="1"/>
          </p:cNvSpPr>
          <p:nvPr/>
        </p:nvSpPr>
        <p:spPr bwMode="auto">
          <a:xfrm>
            <a:off x="5562600" y="2819400"/>
            <a:ext cx="2362200" cy="1752600"/>
          </a:xfrm>
          <a:prstGeom prst="ellipse">
            <a:avLst/>
          </a:prstGeom>
          <a:noFill/>
          <a:ln w="25400">
            <a:solidFill>
              <a:schemeClr val="tx1"/>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US"/>
          </a:p>
        </p:txBody>
      </p:sp>
      <p:sp>
        <p:nvSpPr>
          <p:cNvPr id="37898" name="Oval 12"/>
          <p:cNvSpPr>
            <a:spLocks noChangeArrowheads="1"/>
          </p:cNvSpPr>
          <p:nvPr/>
        </p:nvSpPr>
        <p:spPr bwMode="auto">
          <a:xfrm>
            <a:off x="5867400" y="3429000"/>
            <a:ext cx="457200" cy="457200"/>
          </a:xfrm>
          <a:prstGeom prst="ellipse">
            <a:avLst/>
          </a:prstGeom>
          <a:solidFill>
            <a:srgbClr val="FF0000"/>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wrap="none" anchor="ctr"/>
          <a:lstStyle/>
          <a:p>
            <a:endParaRPr lang="en-US"/>
          </a:p>
        </p:txBody>
      </p:sp>
      <p:sp>
        <p:nvSpPr>
          <p:cNvPr id="37899" name="Oval 13"/>
          <p:cNvSpPr>
            <a:spLocks noChangeArrowheads="1"/>
          </p:cNvSpPr>
          <p:nvPr/>
        </p:nvSpPr>
        <p:spPr bwMode="auto">
          <a:xfrm>
            <a:off x="7086600" y="3429000"/>
            <a:ext cx="457200" cy="457200"/>
          </a:xfrm>
          <a:prstGeom prst="ellipse">
            <a:avLst/>
          </a:prstGeom>
          <a:solidFill>
            <a:srgbClr val="FF50FF"/>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wrap="none" anchor="ctr"/>
          <a:lstStyle/>
          <a:p>
            <a:endParaRPr lang="en-US"/>
          </a:p>
        </p:txBody>
      </p:sp>
      <p:sp>
        <p:nvSpPr>
          <p:cNvPr id="37900" name="Text Box 14"/>
          <p:cNvSpPr txBox="1">
            <a:spLocks noChangeArrowheads="1"/>
          </p:cNvSpPr>
          <p:nvPr/>
        </p:nvSpPr>
        <p:spPr bwMode="auto">
          <a:xfrm>
            <a:off x="6324600" y="3429000"/>
            <a:ext cx="838200" cy="42703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a:t>vs</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557206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900"/>
              <a:t>Light Color vs. Object Color</a:t>
            </a:r>
          </a:p>
        </p:txBody>
      </p:sp>
      <p:pic>
        <p:nvPicPr>
          <p:cNvPr id="40964" name="Picture 6"/>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54025" y="2971800"/>
            <a:ext cx="1700213" cy="17557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40965" name="Text Box 8"/>
          <p:cNvSpPr txBox="1">
            <a:spLocks noChangeArrowheads="1"/>
          </p:cNvSpPr>
          <p:nvPr/>
        </p:nvSpPr>
        <p:spPr bwMode="auto">
          <a:xfrm>
            <a:off x="2209800" y="1752600"/>
            <a:ext cx="838200" cy="211931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300"/>
              <a:t>}</a:t>
            </a:r>
          </a:p>
        </p:txBody>
      </p:sp>
      <p:sp>
        <p:nvSpPr>
          <p:cNvPr id="40966" name="Text Box 9"/>
          <p:cNvSpPr txBox="1">
            <a:spLocks noChangeArrowheads="1"/>
          </p:cNvSpPr>
          <p:nvPr/>
        </p:nvSpPr>
        <p:spPr bwMode="auto">
          <a:xfrm>
            <a:off x="3048000" y="2206625"/>
            <a:ext cx="5410200" cy="16795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600" dirty="0"/>
              <a:t>Two-dimensional diagrams</a:t>
            </a:r>
          </a:p>
          <a:p>
            <a:pPr eaLnBrk="1" hangingPunct="1">
              <a:spcBef>
                <a:spcPct val="50000"/>
              </a:spcBef>
            </a:pPr>
            <a:r>
              <a:rPr lang="en-US" sz="2600" dirty="0"/>
              <a:t>Only for light color</a:t>
            </a:r>
          </a:p>
          <a:p>
            <a:pPr eaLnBrk="1" hangingPunct="1">
              <a:spcBef>
                <a:spcPct val="50000"/>
              </a:spcBef>
            </a:pPr>
            <a:r>
              <a:rPr lang="en-US" sz="2600" dirty="0"/>
              <a:t>No black, grey, or brown</a:t>
            </a:r>
          </a:p>
        </p:txBody>
      </p:sp>
      <p:sp>
        <p:nvSpPr>
          <p:cNvPr id="40967" name="Text Box 10"/>
          <p:cNvSpPr txBox="1">
            <a:spLocks noChangeArrowheads="1"/>
          </p:cNvSpPr>
          <p:nvPr/>
        </p:nvSpPr>
        <p:spPr bwMode="auto">
          <a:xfrm>
            <a:off x="1066800" y="5029200"/>
            <a:ext cx="7010400" cy="108426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600" dirty="0"/>
              <a:t>Object color needs another axis:  black—white</a:t>
            </a:r>
          </a:p>
          <a:p>
            <a:pPr eaLnBrk="1" hangingPunct="1">
              <a:spcBef>
                <a:spcPct val="50000"/>
              </a:spcBef>
            </a:pPr>
            <a:r>
              <a:rPr lang="en-US" sz="2600" dirty="0"/>
              <a:t>Object color needs a 3-dimensional diagram</a:t>
            </a:r>
          </a:p>
        </p:txBody>
      </p:sp>
      <p:pic>
        <p:nvPicPr>
          <p:cNvPr id="40968" name="Picture 11"/>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57200" y="1082675"/>
            <a:ext cx="1828800" cy="174148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68447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additive1.jpg"/>
          <p:cNvPicPr>
            <a:picLocks noChangeAspect="1"/>
          </p:cNvPicPr>
          <p:nvPr/>
        </p:nvPicPr>
        <p:blipFill>
          <a:blip r:embed="rId3" cstate="print"/>
          <a:stretch>
            <a:fillRect/>
          </a:stretch>
        </p:blipFill>
        <p:spPr>
          <a:xfrm>
            <a:off x="457200" y="1143000"/>
            <a:ext cx="2590800" cy="2250403"/>
          </a:xfrm>
          <a:prstGeom prst="rect">
            <a:avLst/>
          </a:prstGeom>
        </p:spPr>
      </p:pic>
      <p:pic>
        <p:nvPicPr>
          <p:cNvPr id="5" name="Picture 4" descr="subtractive1.jpg"/>
          <p:cNvPicPr>
            <a:picLocks noChangeAspect="1"/>
          </p:cNvPicPr>
          <p:nvPr/>
        </p:nvPicPr>
        <p:blipFill>
          <a:blip r:embed="rId4" cstate="print"/>
          <a:stretch>
            <a:fillRect/>
          </a:stretch>
        </p:blipFill>
        <p:spPr>
          <a:xfrm>
            <a:off x="457200" y="3429000"/>
            <a:ext cx="2590800" cy="2418080"/>
          </a:xfrm>
          <a:prstGeom prst="rect">
            <a:avLst/>
          </a:prstGeom>
        </p:spPr>
      </p:pic>
      <p:pic>
        <p:nvPicPr>
          <p:cNvPr id="7" name="Picture 6" descr="additive2.jpg"/>
          <p:cNvPicPr>
            <a:picLocks noChangeAspect="1"/>
          </p:cNvPicPr>
          <p:nvPr/>
        </p:nvPicPr>
        <p:blipFill>
          <a:blip r:embed="rId5" cstate="print"/>
          <a:stretch>
            <a:fillRect/>
          </a:stretch>
        </p:blipFill>
        <p:spPr>
          <a:xfrm>
            <a:off x="3048000" y="1143000"/>
            <a:ext cx="2396544" cy="2209800"/>
          </a:xfrm>
          <a:prstGeom prst="rect">
            <a:avLst/>
          </a:prstGeom>
        </p:spPr>
      </p:pic>
      <p:sp>
        <p:nvSpPr>
          <p:cNvPr id="8" name="TextBox 7"/>
          <p:cNvSpPr txBox="1"/>
          <p:nvPr/>
        </p:nvSpPr>
        <p:spPr>
          <a:xfrm>
            <a:off x="1577423" y="5260"/>
            <a:ext cx="5966377" cy="646331"/>
          </a:xfrm>
          <a:prstGeom prst="rect">
            <a:avLst/>
          </a:prstGeom>
          <a:noFill/>
        </p:spPr>
        <p:txBody>
          <a:bodyPr wrap="none" rtlCol="0">
            <a:spAutoFit/>
          </a:bodyPr>
          <a:lstStyle/>
          <a:p>
            <a:r>
              <a:rPr lang="en-US" sz="3600" dirty="0" smtClean="0"/>
              <a:t>Color Addition and Subtraction</a:t>
            </a:r>
            <a:endParaRPr lang="en-US" sz="3600" dirty="0"/>
          </a:p>
        </p:txBody>
      </p:sp>
      <p:sp>
        <p:nvSpPr>
          <p:cNvPr id="9" name="TextBox 8"/>
          <p:cNvSpPr txBox="1"/>
          <p:nvPr/>
        </p:nvSpPr>
        <p:spPr>
          <a:xfrm>
            <a:off x="5638800" y="1066800"/>
            <a:ext cx="3048000" cy="2062103"/>
          </a:xfrm>
          <a:prstGeom prst="rect">
            <a:avLst/>
          </a:prstGeom>
          <a:noFill/>
          <a:ln>
            <a:solidFill>
              <a:schemeClr val="accent2">
                <a:lumMod val="75000"/>
              </a:schemeClr>
            </a:solidFill>
          </a:ln>
        </p:spPr>
        <p:txBody>
          <a:bodyPr wrap="square" rtlCol="0">
            <a:spAutoFit/>
          </a:bodyPr>
          <a:lstStyle/>
          <a:p>
            <a:r>
              <a:rPr lang="en-US" sz="1600" dirty="0" smtClean="0"/>
              <a:t>Adding light colors generate new colors on the color wheel and becomes lighter as more color is added. </a:t>
            </a:r>
          </a:p>
          <a:p>
            <a:endParaRPr lang="en-US" sz="1600" dirty="0" smtClean="0"/>
          </a:p>
          <a:p>
            <a:r>
              <a:rPr lang="en-US" sz="1600" dirty="0" smtClean="0"/>
              <a:t>Additive mixing of colors is what is operational in any colored display device (TV, computer monitor)</a:t>
            </a:r>
          </a:p>
        </p:txBody>
      </p:sp>
      <p:pic>
        <p:nvPicPr>
          <p:cNvPr id="10" name="Picture 9" descr="subtractive2.jpg"/>
          <p:cNvPicPr>
            <a:picLocks noChangeAspect="1"/>
          </p:cNvPicPr>
          <p:nvPr/>
        </p:nvPicPr>
        <p:blipFill>
          <a:blip r:embed="rId6" cstate="print"/>
          <a:stretch>
            <a:fillRect/>
          </a:stretch>
        </p:blipFill>
        <p:spPr>
          <a:xfrm>
            <a:off x="3124200" y="3607130"/>
            <a:ext cx="2286000" cy="2107870"/>
          </a:xfrm>
          <a:prstGeom prst="rect">
            <a:avLst/>
          </a:prstGeom>
        </p:spPr>
      </p:pic>
      <p:sp>
        <p:nvSpPr>
          <p:cNvPr id="11" name="TextBox 10"/>
          <p:cNvSpPr txBox="1"/>
          <p:nvPr/>
        </p:nvSpPr>
        <p:spPr>
          <a:xfrm>
            <a:off x="5638800" y="3429000"/>
            <a:ext cx="3048000" cy="2308324"/>
          </a:xfrm>
          <a:prstGeom prst="rect">
            <a:avLst/>
          </a:prstGeom>
          <a:noFill/>
          <a:ln>
            <a:solidFill>
              <a:schemeClr val="accent2">
                <a:lumMod val="75000"/>
              </a:schemeClr>
            </a:solidFill>
          </a:ln>
        </p:spPr>
        <p:txBody>
          <a:bodyPr wrap="square" rtlCol="0">
            <a:spAutoFit/>
          </a:bodyPr>
          <a:lstStyle/>
          <a:p>
            <a:r>
              <a:rPr lang="en-US" sz="1600" dirty="0" smtClean="0"/>
              <a:t>Subtracting red, green and blue from white light gives you cyan, magenta and yellow. Mixing these colors gives you the colors on the color wheel.  As you add more and more of cyan, magenta and yellow, the mixture turns darker towards black.  This is operational in paints, pigments and printing. </a:t>
            </a:r>
          </a:p>
        </p:txBody>
      </p:sp>
      <p:sp>
        <p:nvSpPr>
          <p:cNvPr id="12" name="TextBox 11"/>
          <p:cNvSpPr txBox="1"/>
          <p:nvPr/>
        </p:nvSpPr>
        <p:spPr>
          <a:xfrm>
            <a:off x="381000" y="762000"/>
            <a:ext cx="3995837" cy="369332"/>
          </a:xfrm>
          <a:prstGeom prst="rect">
            <a:avLst/>
          </a:prstGeom>
          <a:noFill/>
        </p:spPr>
        <p:txBody>
          <a:bodyPr wrap="none" rtlCol="0">
            <a:spAutoFit/>
          </a:bodyPr>
          <a:lstStyle/>
          <a:p>
            <a:r>
              <a:rPr lang="en-US" dirty="0" smtClean="0"/>
              <a:t>Primary Colors of Light: Red, Green, Blue</a:t>
            </a:r>
            <a:endParaRPr lang="en-US" dirty="0"/>
          </a:p>
        </p:txBody>
      </p:sp>
      <p:sp>
        <p:nvSpPr>
          <p:cNvPr id="13" name="Rectangle 12"/>
          <p:cNvSpPr/>
          <p:nvPr/>
        </p:nvSpPr>
        <p:spPr>
          <a:xfrm>
            <a:off x="457200" y="5715000"/>
            <a:ext cx="3733800" cy="461665"/>
          </a:xfrm>
          <a:prstGeom prst="rect">
            <a:avLst/>
          </a:prstGeom>
        </p:spPr>
        <p:txBody>
          <a:bodyPr wrap="square">
            <a:spAutoFit/>
          </a:bodyPr>
          <a:lstStyle/>
          <a:p>
            <a:r>
              <a:rPr lang="en-US" sz="1200" dirty="0" smtClean="0">
                <a:hlinkClick r:id="rId7"/>
              </a:rPr>
              <a:t>http://www.webexhibits.org/causesofcolor/</a:t>
            </a:r>
            <a:r>
              <a:rPr lang="en-US" sz="1200" dirty="0" smtClean="0">
                <a:hlinkClick r:id="rId7"/>
              </a:rPr>
              <a:t>1BA.html</a:t>
            </a:r>
            <a:endParaRPr lang="en-US" sz="1200" dirty="0"/>
          </a:p>
          <a:p>
            <a:endParaRPr lang="en-US" sz="1200" dirty="0" smtClean="0"/>
          </a:p>
        </p:txBody>
      </p:sp>
      <p:sp>
        <p:nvSpPr>
          <p:cNvPr id="2" name="TextBox 1"/>
          <p:cNvSpPr txBox="1"/>
          <p:nvPr/>
        </p:nvSpPr>
        <p:spPr>
          <a:xfrm>
            <a:off x="465221" y="5999838"/>
            <a:ext cx="8221579" cy="954107"/>
          </a:xfrm>
          <a:prstGeom prst="rect">
            <a:avLst/>
          </a:prstGeom>
          <a:noFill/>
        </p:spPr>
        <p:txBody>
          <a:bodyPr wrap="square" rtlCol="0">
            <a:spAutoFit/>
          </a:bodyPr>
          <a:lstStyle/>
          <a:p>
            <a:r>
              <a:rPr lang="en-US" sz="2800" dirty="0" smtClean="0"/>
              <a:t>Mixing pigments and mixing light have very different color outcomes</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914400" y="1066800"/>
            <a:ext cx="5486400" cy="369332"/>
          </a:xfrm>
          <a:prstGeom prst="rect">
            <a:avLst/>
          </a:prstGeom>
        </p:spPr>
        <p:txBody>
          <a:bodyPr wrap="square">
            <a:spAutoFit/>
          </a:bodyPr>
          <a:lstStyle/>
          <a:p>
            <a:r>
              <a:rPr lang="en-US" dirty="0"/>
              <a:t>http://www.webexhibits.org/causesofcolor/1BA.html</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066800" y="1676400"/>
            <a:ext cx="7162800" cy="3581400"/>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780855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894348" y="1600199"/>
            <a:ext cx="7619998" cy="3809999"/>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0381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609600" y="2236392"/>
            <a:ext cx="7848600" cy="3485570"/>
          </a:xfrm>
          <a:prstGeom prst="rect">
            <a:avLst/>
          </a:prstGeom>
          <a:noFill/>
          <a:ln w="9525">
            <a:solidFill>
              <a:schemeClr val="accent1"/>
            </a:solidFill>
            <a:miter lim="800000"/>
            <a:headEnd/>
            <a:tailEnd/>
          </a:ln>
          <a:effectLst/>
        </p:spPr>
        <p:txBody>
          <a:bodyPr wrap="square">
            <a:spAutoFit/>
          </a:bodyPr>
          <a:lstStyle/>
          <a:p>
            <a:pPr marL="342900" indent="-342900">
              <a:spcBef>
                <a:spcPct val="50000"/>
              </a:spcBef>
            </a:pPr>
            <a:r>
              <a:rPr lang="en-US" sz="3300" dirty="0"/>
              <a:t>The perception of color requires</a:t>
            </a:r>
            <a:r>
              <a:rPr lang="en-US" sz="3300" dirty="0" smtClean="0"/>
              <a:t>:</a:t>
            </a:r>
          </a:p>
          <a:p>
            <a:pPr marL="342900" indent="-342900">
              <a:spcBef>
                <a:spcPct val="50000"/>
              </a:spcBef>
            </a:pPr>
            <a:endParaRPr lang="en-US" sz="3300" u="sng" dirty="0"/>
          </a:p>
          <a:p>
            <a:pPr marL="342900" indent="-342900">
              <a:spcBef>
                <a:spcPct val="50000"/>
              </a:spcBef>
              <a:buFontTx/>
              <a:buAutoNum type="arabicParenBoth"/>
            </a:pPr>
            <a:r>
              <a:rPr lang="en-US" sz="2800" dirty="0" smtClean="0"/>
              <a:t>  Light</a:t>
            </a:r>
            <a:endParaRPr lang="en-US" sz="2800" dirty="0"/>
          </a:p>
          <a:p>
            <a:pPr marL="342900" indent="-342900">
              <a:spcBef>
                <a:spcPct val="50000"/>
              </a:spcBef>
              <a:buFontTx/>
              <a:buAutoNum type="arabicParenBoth"/>
            </a:pPr>
            <a:endParaRPr lang="en-US" sz="1200" dirty="0"/>
          </a:p>
          <a:p>
            <a:pPr marL="342900" indent="-342900">
              <a:spcBef>
                <a:spcPct val="50000"/>
              </a:spcBef>
              <a:buFontTx/>
              <a:buAutoNum type="arabicParenBoth"/>
            </a:pPr>
            <a:endParaRPr lang="en-US" sz="1200" dirty="0"/>
          </a:p>
          <a:p>
            <a:pPr marL="342900" indent="-342900">
              <a:spcBef>
                <a:spcPct val="50000"/>
              </a:spcBef>
            </a:pPr>
            <a:endParaRPr lang="en-US" sz="1200" dirty="0"/>
          </a:p>
          <a:p>
            <a:pPr marL="342900" indent="-342900">
              <a:spcBef>
                <a:spcPct val="50000"/>
              </a:spcBef>
              <a:buFontTx/>
              <a:buAutoNum type="arabicParenBoth"/>
            </a:pPr>
            <a:r>
              <a:rPr lang="en-US" sz="2800" dirty="0"/>
              <a:t>  The human visual system</a:t>
            </a:r>
          </a:p>
        </p:txBody>
      </p:sp>
      <p:pic>
        <p:nvPicPr>
          <p:cNvPr id="51210" name="Picture 10" descr="figure%205-500"/>
          <p:cNvPicPr>
            <a:picLocks noChangeAspect="1" noChangeArrowheads="1"/>
          </p:cNvPicPr>
          <p:nvPr/>
        </p:nvPicPr>
        <p:blipFill>
          <a:blip r:embed="rId3" cstate="print"/>
          <a:srcRect/>
          <a:stretch>
            <a:fillRect/>
          </a:stretch>
        </p:blipFill>
        <p:spPr bwMode="auto">
          <a:xfrm>
            <a:off x="5223044" y="3891574"/>
            <a:ext cx="2816225" cy="1830388"/>
          </a:xfrm>
          <a:prstGeom prst="rect">
            <a:avLst/>
          </a:prstGeom>
          <a:noFill/>
        </p:spPr>
      </p:pic>
      <p:pic>
        <p:nvPicPr>
          <p:cNvPr id="51212" name="Picture 12" descr="light_bulb_off3"/>
          <p:cNvPicPr>
            <a:picLocks noChangeAspect="1" noChangeArrowheads="1"/>
          </p:cNvPicPr>
          <p:nvPr/>
        </p:nvPicPr>
        <p:blipFill>
          <a:blip r:embed="rId4" cstate="print"/>
          <a:srcRect/>
          <a:stretch>
            <a:fillRect/>
          </a:stretch>
        </p:blipFill>
        <p:spPr bwMode="auto">
          <a:xfrm>
            <a:off x="2656946" y="3065571"/>
            <a:ext cx="1371600" cy="1827212"/>
          </a:xfrm>
          <a:prstGeom prst="rect">
            <a:avLst/>
          </a:prstGeom>
          <a:noFill/>
        </p:spPr>
      </p:pic>
      <p:sp>
        <p:nvSpPr>
          <p:cNvPr id="2" name="Rectangle 1"/>
          <p:cNvSpPr/>
          <p:nvPr/>
        </p:nvSpPr>
        <p:spPr>
          <a:xfrm>
            <a:off x="609600" y="533400"/>
            <a:ext cx="7924799" cy="1615827"/>
          </a:xfrm>
          <a:prstGeom prst="rect">
            <a:avLst/>
          </a:prstGeom>
        </p:spPr>
        <p:txBody>
          <a:bodyPr wrap="square">
            <a:spAutoFit/>
          </a:bodyPr>
          <a:lstStyle/>
          <a:p>
            <a:pPr>
              <a:spcBef>
                <a:spcPct val="50000"/>
              </a:spcBef>
            </a:pPr>
            <a:r>
              <a:rPr lang="en-US" u="sng" dirty="0"/>
              <a:t>“Color Science” by </a:t>
            </a:r>
            <a:r>
              <a:rPr lang="en-US" u="sng" dirty="0" err="1"/>
              <a:t>Wyszecki</a:t>
            </a:r>
            <a:r>
              <a:rPr lang="en-US" u="sng" dirty="0"/>
              <a:t> &amp; Stiles (1982)</a:t>
            </a:r>
          </a:p>
          <a:p>
            <a:pPr>
              <a:spcBef>
                <a:spcPct val="50000"/>
              </a:spcBef>
            </a:pPr>
            <a:r>
              <a:rPr lang="en-US" dirty="0"/>
              <a:t>Color is that aspect of visual perception by which an observer may distinguish differences between two structure-free fields of views of the same size and shape, such as may be caused by differences in the </a:t>
            </a:r>
            <a:r>
              <a:rPr lang="en-US" u="sng" dirty="0"/>
              <a:t>spectral composition of the radiant energy</a:t>
            </a:r>
            <a:r>
              <a:rPr lang="en-US" dirty="0"/>
              <a:t> concerned in the observation.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143000" y="914400"/>
            <a:ext cx="6705600" cy="369332"/>
          </a:xfrm>
          <a:prstGeom prst="rect">
            <a:avLst/>
          </a:prstGeom>
        </p:spPr>
        <p:txBody>
          <a:bodyPr wrap="square">
            <a:spAutoFit/>
          </a:bodyPr>
          <a:lstStyle/>
          <a:p>
            <a:r>
              <a:rPr lang="en-US" dirty="0">
                <a:hlinkClick r:id="rId3"/>
              </a:rPr>
              <a:t>http://www.michaelbach.de/ot/col_mix/index.html</a:t>
            </a:r>
            <a:endParaRPr lang="en-US" dirty="0"/>
          </a:p>
        </p:txBody>
      </p:sp>
      <p:pic>
        <p:nvPicPr>
          <p:cNvPr id="44034" name="Picture 2"/>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1143000" y="1371600"/>
            <a:ext cx="6754345" cy="480458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3" name="TextBox 2"/>
          <p:cNvSpPr txBox="1"/>
          <p:nvPr/>
        </p:nvSpPr>
        <p:spPr>
          <a:xfrm>
            <a:off x="3429000" y="-3374"/>
            <a:ext cx="2278894" cy="646331"/>
          </a:xfrm>
          <a:prstGeom prst="rect">
            <a:avLst/>
          </a:prstGeom>
          <a:noFill/>
        </p:spPr>
        <p:txBody>
          <a:bodyPr wrap="none" rtlCol="0">
            <a:spAutoFit/>
          </a:bodyPr>
          <a:lstStyle/>
          <a:p>
            <a:r>
              <a:rPr lang="en-US" sz="3600" dirty="0" smtClean="0"/>
              <a:t>Web Demo</a:t>
            </a:r>
            <a:endParaRPr lang="en-US" sz="36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71389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0" y="212725"/>
            <a:ext cx="9144000" cy="549275"/>
          </a:xfrm>
          <a:prstGeom prst="rect">
            <a:avLst/>
          </a:prstGeom>
          <a:noFill/>
          <a:ln w="9525">
            <a:noFill/>
            <a:miter lim="800000"/>
            <a:headEnd/>
            <a:tailEnd/>
          </a:ln>
        </p:spPr>
        <p:txBody>
          <a:bodyPr>
            <a:spAutoFit/>
          </a:bodyPr>
          <a:lstStyle/>
          <a:p>
            <a:pPr algn="ctr">
              <a:spcBef>
                <a:spcPct val="50000"/>
              </a:spcBef>
            </a:pPr>
            <a:r>
              <a:rPr lang="en-US" sz="3000" b="1"/>
              <a:t>Why is a rose red?</a:t>
            </a:r>
          </a:p>
        </p:txBody>
      </p:sp>
      <p:pic>
        <p:nvPicPr>
          <p:cNvPr id="9220" name="Picture 4" descr="rose"/>
          <p:cNvPicPr>
            <a:picLocks noChangeAspect="1" noChangeArrowheads="1"/>
          </p:cNvPicPr>
          <p:nvPr/>
        </p:nvPicPr>
        <p:blipFill>
          <a:blip r:embed="rId3" cstate="print"/>
          <a:srcRect/>
          <a:stretch>
            <a:fillRect/>
          </a:stretch>
        </p:blipFill>
        <p:spPr bwMode="auto">
          <a:xfrm>
            <a:off x="893763" y="930275"/>
            <a:ext cx="7239000" cy="546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066800"/>
            <a:ext cx="9144000" cy="2314575"/>
            <a:chOff x="0" y="750"/>
            <a:chExt cx="5760" cy="1458"/>
          </a:xfrm>
        </p:grpSpPr>
        <p:graphicFrame>
          <p:nvGraphicFramePr>
            <p:cNvPr id="1026" name="Object 3"/>
            <p:cNvGraphicFramePr>
              <a:graphicFrameLocks noChangeAspect="1"/>
            </p:cNvGraphicFramePr>
            <p:nvPr/>
          </p:nvGraphicFramePr>
          <p:xfrm>
            <a:off x="3084" y="750"/>
            <a:ext cx="2676" cy="1458"/>
          </p:xfrm>
          <a:graphic>
            <a:graphicData uri="http://schemas.openxmlformats.org/presentationml/2006/ole">
              <p:oleObj spid="_x0000_s42018" name="Chart" r:id="rId4" imgW="4749800" imgH="2654300" progId="Excel.Sheet.8">
                <p:embed/>
              </p:oleObj>
            </a:graphicData>
          </a:graphic>
        </p:graphicFrame>
        <p:graphicFrame>
          <p:nvGraphicFramePr>
            <p:cNvPr id="1027" name="Object 4"/>
            <p:cNvGraphicFramePr>
              <a:graphicFrameLocks noChangeAspect="1"/>
            </p:cNvGraphicFramePr>
            <p:nvPr/>
          </p:nvGraphicFramePr>
          <p:xfrm>
            <a:off x="0" y="750"/>
            <a:ext cx="2676" cy="1458"/>
          </p:xfrm>
          <a:graphic>
            <a:graphicData uri="http://schemas.openxmlformats.org/presentationml/2006/ole">
              <p:oleObj spid="_x0000_s42019" name="Chart" r:id="rId5" imgW="4749800" imgH="2654300" progId="Excel.Sheet.8">
                <p:embed/>
              </p:oleObj>
            </a:graphicData>
          </a:graphic>
        </p:graphicFrame>
      </p:grpSp>
      <p:sp>
        <p:nvSpPr>
          <p:cNvPr id="1029" name="Line 5"/>
          <p:cNvSpPr>
            <a:spLocks noChangeShapeType="1"/>
          </p:cNvSpPr>
          <p:nvPr/>
        </p:nvSpPr>
        <p:spPr bwMode="auto">
          <a:xfrm>
            <a:off x="0" y="838200"/>
            <a:ext cx="9144000" cy="0"/>
          </a:xfrm>
          <a:prstGeom prst="line">
            <a:avLst/>
          </a:prstGeom>
          <a:noFill/>
          <a:ln w="25400">
            <a:solidFill>
              <a:schemeClr val="tx1"/>
            </a:solidFill>
            <a:round/>
            <a:headEnd/>
            <a:tailEnd/>
          </a:ln>
        </p:spPr>
        <p:txBody>
          <a:bodyPr/>
          <a:lstStyle/>
          <a:p>
            <a:endParaRPr lang="en-US"/>
          </a:p>
        </p:txBody>
      </p:sp>
      <p:sp>
        <p:nvSpPr>
          <p:cNvPr id="1030" name="Text Box 6"/>
          <p:cNvSpPr txBox="1">
            <a:spLocks noChangeArrowheads="1"/>
          </p:cNvSpPr>
          <p:nvPr/>
        </p:nvSpPr>
        <p:spPr bwMode="auto">
          <a:xfrm>
            <a:off x="0" y="212725"/>
            <a:ext cx="9144000" cy="625475"/>
          </a:xfrm>
          <a:prstGeom prst="rect">
            <a:avLst/>
          </a:prstGeom>
          <a:noFill/>
          <a:ln w="9525">
            <a:noFill/>
            <a:miter lim="800000"/>
            <a:headEnd/>
            <a:tailEnd/>
          </a:ln>
        </p:spPr>
        <p:txBody>
          <a:bodyPr>
            <a:spAutoFit/>
          </a:bodyPr>
          <a:lstStyle/>
          <a:p>
            <a:pPr algn="ctr">
              <a:spcBef>
                <a:spcPct val="50000"/>
              </a:spcBef>
            </a:pPr>
            <a:r>
              <a:rPr lang="en-US" sz="3500"/>
              <a:t>Color of Light + Color of Surfaces</a:t>
            </a:r>
          </a:p>
        </p:txBody>
      </p:sp>
      <p:grpSp>
        <p:nvGrpSpPr>
          <p:cNvPr id="3" name="Group 7"/>
          <p:cNvGrpSpPr>
            <a:grpSpLocks/>
          </p:cNvGrpSpPr>
          <p:nvPr/>
        </p:nvGrpSpPr>
        <p:grpSpPr bwMode="auto">
          <a:xfrm>
            <a:off x="4763" y="3579813"/>
            <a:ext cx="9144000" cy="2667000"/>
            <a:chOff x="0" y="2256"/>
            <a:chExt cx="5760" cy="1680"/>
          </a:xfrm>
        </p:grpSpPr>
        <p:sp>
          <p:nvSpPr>
            <p:cNvPr id="1037" name="Rectangle 8"/>
            <p:cNvSpPr>
              <a:spLocks noChangeArrowheads="1"/>
            </p:cNvSpPr>
            <p:nvPr/>
          </p:nvSpPr>
          <p:spPr bwMode="auto">
            <a:xfrm>
              <a:off x="0" y="2256"/>
              <a:ext cx="5760" cy="1680"/>
            </a:xfrm>
            <a:prstGeom prst="rect">
              <a:avLst/>
            </a:prstGeom>
            <a:solidFill>
              <a:srgbClr val="9B9B9B"/>
            </a:solidFill>
            <a:ln w="9525">
              <a:noFill/>
              <a:miter lim="800000"/>
              <a:headEnd/>
              <a:tailEnd/>
            </a:ln>
          </p:spPr>
          <p:txBody>
            <a:bodyPr wrap="none" anchor="ctr"/>
            <a:lstStyle/>
            <a:p>
              <a:endParaRPr lang="en-US"/>
            </a:p>
          </p:txBody>
        </p:sp>
        <p:grpSp>
          <p:nvGrpSpPr>
            <p:cNvPr id="4" name="Group 9"/>
            <p:cNvGrpSpPr>
              <a:grpSpLocks/>
            </p:cNvGrpSpPr>
            <p:nvPr/>
          </p:nvGrpSpPr>
          <p:grpSpPr bwMode="auto">
            <a:xfrm>
              <a:off x="672" y="2496"/>
              <a:ext cx="4464" cy="1200"/>
              <a:chOff x="672" y="2496"/>
              <a:chExt cx="4464" cy="1200"/>
            </a:xfrm>
          </p:grpSpPr>
          <p:sp>
            <p:nvSpPr>
              <p:cNvPr id="1039" name="Oval 10"/>
              <p:cNvSpPr>
                <a:spLocks noChangeArrowheads="1"/>
              </p:cNvSpPr>
              <p:nvPr/>
            </p:nvSpPr>
            <p:spPr bwMode="auto">
              <a:xfrm>
                <a:off x="3984" y="2544"/>
                <a:ext cx="1152" cy="1152"/>
              </a:xfrm>
              <a:prstGeom prst="ellipse">
                <a:avLst/>
              </a:prstGeom>
              <a:solidFill>
                <a:srgbClr val="FFFFFE"/>
              </a:solidFill>
              <a:ln w="25400">
                <a:solidFill>
                  <a:schemeClr val="tx1"/>
                </a:solidFill>
                <a:round/>
                <a:headEnd/>
                <a:tailEnd/>
              </a:ln>
            </p:spPr>
            <p:txBody>
              <a:bodyPr wrap="none" anchor="ctr"/>
              <a:lstStyle/>
              <a:p>
                <a:endParaRPr lang="en-US"/>
              </a:p>
            </p:txBody>
          </p:sp>
          <p:sp>
            <p:nvSpPr>
              <p:cNvPr id="1040" name="Oval 11"/>
              <p:cNvSpPr>
                <a:spLocks noChangeArrowheads="1"/>
              </p:cNvSpPr>
              <p:nvPr/>
            </p:nvSpPr>
            <p:spPr bwMode="auto">
              <a:xfrm>
                <a:off x="672" y="2496"/>
                <a:ext cx="1152" cy="1152"/>
              </a:xfrm>
              <a:prstGeom prst="ellipse">
                <a:avLst/>
              </a:prstGeom>
              <a:solidFill>
                <a:srgbClr val="FFFFFF"/>
              </a:solidFill>
              <a:ln w="25400">
                <a:solidFill>
                  <a:schemeClr val="tx1"/>
                </a:solidFill>
                <a:round/>
                <a:headEnd/>
                <a:tailEnd/>
              </a:ln>
            </p:spPr>
            <p:txBody>
              <a:bodyPr wrap="none" anchor="ctr"/>
              <a:lstStyle/>
              <a:p>
                <a:endParaRPr lang="en-US"/>
              </a:p>
            </p:txBody>
          </p:sp>
        </p:grpSp>
      </p:grpSp>
      <p:grpSp>
        <p:nvGrpSpPr>
          <p:cNvPr id="5" name="Group 12"/>
          <p:cNvGrpSpPr>
            <a:grpSpLocks/>
          </p:cNvGrpSpPr>
          <p:nvPr/>
        </p:nvGrpSpPr>
        <p:grpSpPr bwMode="auto">
          <a:xfrm>
            <a:off x="0" y="3200400"/>
            <a:ext cx="9144000" cy="2979737"/>
            <a:chOff x="0" y="2141"/>
            <a:chExt cx="5760" cy="1877"/>
          </a:xfrm>
        </p:grpSpPr>
        <p:sp>
          <p:nvSpPr>
            <p:cNvPr id="1033" name="Rectangle 13"/>
            <p:cNvSpPr>
              <a:spLocks noChangeArrowheads="1"/>
            </p:cNvSpPr>
            <p:nvPr/>
          </p:nvSpPr>
          <p:spPr bwMode="auto">
            <a:xfrm>
              <a:off x="0" y="2141"/>
              <a:ext cx="5760" cy="1877"/>
            </a:xfrm>
            <a:prstGeom prst="rect">
              <a:avLst/>
            </a:prstGeom>
            <a:solidFill>
              <a:srgbClr val="FFFFFE"/>
            </a:solidFill>
            <a:ln w="9525">
              <a:solidFill>
                <a:srgbClr val="FFFFFE"/>
              </a:solidFill>
              <a:miter lim="800000"/>
              <a:headEnd/>
              <a:tailEnd/>
            </a:ln>
          </p:spPr>
          <p:txBody>
            <a:bodyPr wrap="none" anchor="ctr"/>
            <a:lstStyle/>
            <a:p>
              <a:endParaRPr lang="en-US"/>
            </a:p>
          </p:txBody>
        </p:sp>
        <p:grpSp>
          <p:nvGrpSpPr>
            <p:cNvPr id="6" name="Group 14"/>
            <p:cNvGrpSpPr>
              <a:grpSpLocks/>
            </p:cNvGrpSpPr>
            <p:nvPr/>
          </p:nvGrpSpPr>
          <p:grpSpPr bwMode="auto">
            <a:xfrm>
              <a:off x="480" y="2256"/>
              <a:ext cx="4803" cy="1728"/>
              <a:chOff x="624" y="2256"/>
              <a:chExt cx="4803" cy="1728"/>
            </a:xfrm>
          </p:grpSpPr>
          <p:pic>
            <p:nvPicPr>
              <p:cNvPr id="1035" name="Picture 15" descr="EE_balloons"/>
              <p:cNvPicPr>
                <a:picLocks noChangeAspect="1" noChangeArrowheads="1"/>
              </p:cNvPicPr>
              <p:nvPr/>
            </p:nvPicPr>
            <p:blipFill>
              <a:blip r:embed="rId6" cstate="print"/>
              <a:srcRect/>
              <a:stretch>
                <a:fillRect/>
              </a:stretch>
            </p:blipFill>
            <p:spPr bwMode="auto">
              <a:xfrm>
                <a:off x="624" y="2257"/>
                <a:ext cx="1779" cy="1727"/>
              </a:xfrm>
              <a:prstGeom prst="rect">
                <a:avLst/>
              </a:prstGeom>
              <a:noFill/>
              <a:ln w="9525">
                <a:noFill/>
                <a:miter lim="800000"/>
                <a:headEnd/>
                <a:tailEnd/>
              </a:ln>
            </p:spPr>
          </p:pic>
          <p:pic>
            <p:nvPicPr>
              <p:cNvPr id="1036" name="Picture 16" descr="BY_balloons"/>
              <p:cNvPicPr>
                <a:picLocks noChangeAspect="1" noChangeArrowheads="1"/>
              </p:cNvPicPr>
              <p:nvPr/>
            </p:nvPicPr>
            <p:blipFill>
              <a:blip r:embed="rId7" cstate="print"/>
              <a:srcRect/>
              <a:stretch>
                <a:fillRect/>
              </a:stretch>
            </p:blipFill>
            <p:spPr bwMode="auto">
              <a:xfrm>
                <a:off x="3648" y="2256"/>
                <a:ext cx="1779" cy="1727"/>
              </a:xfrm>
              <a:prstGeom prst="rect">
                <a:avLst/>
              </a:prstGeom>
              <a:noFill/>
              <a:ln w="9525">
                <a:noFill/>
                <a:miter lim="800000"/>
                <a:headEnd/>
                <a:tailEnd/>
              </a:ln>
            </p:spPr>
          </p:pic>
        </p:grpSp>
      </p:grpSp>
      <p:sp>
        <p:nvSpPr>
          <p:cNvPr id="17" name="Rectangle 16"/>
          <p:cNvSpPr/>
          <p:nvPr/>
        </p:nvSpPr>
        <p:spPr>
          <a:xfrm>
            <a:off x="457200" y="6211669"/>
            <a:ext cx="7239000" cy="738664"/>
          </a:xfrm>
          <a:prstGeom prst="rect">
            <a:avLst/>
          </a:prstGeom>
        </p:spPr>
        <p:txBody>
          <a:bodyPr wrap="square">
            <a:spAutoFit/>
          </a:bodyPr>
          <a:lstStyle/>
          <a:p>
            <a:r>
              <a:rPr lang="en-US" sz="1400" dirty="0" smtClean="0"/>
              <a:t>NIST video on solid state lighting</a:t>
            </a:r>
          </a:p>
          <a:p>
            <a:r>
              <a:rPr lang="en-US" sz="1400" dirty="0" smtClean="0">
                <a:hlinkClick r:id="rId8"/>
              </a:rPr>
              <a:t>http://www.youtube.com/watch?v=</a:t>
            </a:r>
            <a:r>
              <a:rPr lang="en-US" sz="1400" dirty="0" smtClean="0">
                <a:hlinkClick r:id="rId8"/>
              </a:rPr>
              <a:t>TjZwECokbwE</a:t>
            </a:r>
            <a:endParaRPr lang="en-US" sz="1400" dirty="0" smtClean="0"/>
          </a:p>
          <a:p>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1" name="Text Box 4"/>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900"/>
              <a:t>Object Color Measurement</a:t>
            </a:r>
          </a:p>
        </p:txBody>
      </p:sp>
      <p:pic>
        <p:nvPicPr>
          <p:cNvPr id="9223" name="Picture 7"/>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1161540">
            <a:off x="7239000" y="3671888"/>
            <a:ext cx="1143000" cy="823912"/>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pic>
      <p:pic>
        <p:nvPicPr>
          <p:cNvPr id="9224" name="Picture 9" descr="light_bulb_off3"/>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2054522">
            <a:off x="2057400" y="2590800"/>
            <a:ext cx="685800" cy="9144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graphicFrame>
        <p:nvGraphicFramePr>
          <p:cNvPr id="9218" name="Object 11"/>
          <p:cNvGraphicFramePr>
            <a:graphicFrameLocks noChangeAspect="1"/>
          </p:cNvGraphicFramePr>
          <p:nvPr/>
        </p:nvGraphicFramePr>
        <p:xfrm>
          <a:off x="304800" y="838200"/>
          <a:ext cx="2386013" cy="1501775"/>
        </p:xfrm>
        <a:graphic>
          <a:graphicData uri="http://schemas.openxmlformats.org/presentationml/2006/ole">
            <p:oleObj spid="_x0000_s3128" name="Chart" r:id="rId6" imgW="4584700" imgH="2895600" progId="Excel.Sheet.8">
              <p:embed/>
            </p:oleObj>
          </a:graphicData>
        </a:graphic>
      </p:graphicFrame>
      <p:pic>
        <p:nvPicPr>
          <p:cNvPr id="9225" name="Picture 16" descr="p-eyeball-large"/>
          <p:cNvPicPr>
            <a:picLocks noChangeAspect="1" noChangeArrowheads="1"/>
          </p:cNvPicPr>
          <p:nvPr/>
        </p:nvPicPr>
        <p:blipFill>
          <a:blip r:embed="rId7"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rot="-1169275">
            <a:off x="6353175" y="2862263"/>
            <a:ext cx="809625" cy="795337"/>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graphicFrame>
        <p:nvGraphicFramePr>
          <p:cNvPr id="9219" name="Object 17"/>
          <p:cNvGraphicFramePr>
            <a:graphicFrameLocks noChangeAspect="1"/>
          </p:cNvGraphicFramePr>
          <p:nvPr/>
        </p:nvGraphicFramePr>
        <p:xfrm>
          <a:off x="304800" y="4527550"/>
          <a:ext cx="2581275" cy="1692275"/>
        </p:xfrm>
        <a:graphic>
          <a:graphicData uri="http://schemas.openxmlformats.org/presentationml/2006/ole">
            <p:oleObj spid="_x0000_s3129" name="Chart" r:id="rId8" imgW="4140200" imgH="2717800" progId="Excel.Sheet.8">
              <p:embed/>
            </p:oleObj>
          </a:graphicData>
        </a:graphic>
      </p:graphicFrame>
      <p:graphicFrame>
        <p:nvGraphicFramePr>
          <p:cNvPr id="9220" name="Object 18"/>
          <p:cNvGraphicFramePr>
            <a:graphicFrameLocks noChangeAspect="1"/>
          </p:cNvGraphicFramePr>
          <p:nvPr/>
        </p:nvGraphicFramePr>
        <p:xfrm>
          <a:off x="6705600" y="990600"/>
          <a:ext cx="2209800" cy="1592263"/>
        </p:xfrm>
        <a:graphic>
          <a:graphicData uri="http://schemas.openxmlformats.org/presentationml/2006/ole">
            <p:oleObj spid="_x0000_s3130" name="Chart" r:id="rId9" imgW="4165600" imgH="2997200" progId="Excel.Sheet.8">
              <p:embed/>
            </p:oleObj>
          </a:graphicData>
        </a:graphic>
      </p:graphicFrame>
      <p:sp>
        <p:nvSpPr>
          <p:cNvPr id="9226" name="Rectangle 19"/>
          <p:cNvSpPr>
            <a:spLocks noChangeArrowheads="1"/>
          </p:cNvSpPr>
          <p:nvPr/>
        </p:nvSpPr>
        <p:spPr bwMode="auto">
          <a:xfrm>
            <a:off x="3429000" y="5981700"/>
            <a:ext cx="3038475" cy="266700"/>
          </a:xfrm>
          <a:prstGeom prst="rect">
            <a:avLst/>
          </a:prstGeom>
          <a:solidFill>
            <a:srgbClr val="003D67"/>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endParaRPr lang="en-US"/>
          </a:p>
        </p:txBody>
      </p:sp>
      <p:sp>
        <p:nvSpPr>
          <p:cNvPr id="9227" name="AutoShape 20"/>
          <p:cNvSpPr>
            <a:spLocks noChangeArrowheads="1"/>
          </p:cNvSpPr>
          <p:nvPr/>
        </p:nvSpPr>
        <p:spPr bwMode="auto">
          <a:xfrm rot="-1852563">
            <a:off x="3352800" y="3657600"/>
            <a:ext cx="381000" cy="2133600"/>
          </a:xfrm>
          <a:prstGeom prst="downArrow">
            <a:avLst>
              <a:gd name="adj1" fmla="val 50000"/>
              <a:gd name="adj2" fmla="val 140000"/>
            </a:avLst>
          </a:prstGeom>
          <a:noFill/>
          <a:ln w="25400">
            <a:solidFill>
              <a:schemeClr val="tx1"/>
            </a:solidFill>
            <a:miter lim="800000"/>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vert="eaVert" wrap="none" anchor="ctr"/>
          <a:lstStyle/>
          <a:p>
            <a:endParaRPr lang="en-US"/>
          </a:p>
        </p:txBody>
      </p:sp>
      <p:sp>
        <p:nvSpPr>
          <p:cNvPr id="9228" name="AutoShape 21"/>
          <p:cNvSpPr>
            <a:spLocks noChangeArrowheads="1"/>
          </p:cNvSpPr>
          <p:nvPr/>
        </p:nvSpPr>
        <p:spPr bwMode="auto">
          <a:xfrm rot="-9093722">
            <a:off x="5638800" y="4381500"/>
            <a:ext cx="381000" cy="1524000"/>
          </a:xfrm>
          <a:prstGeom prst="downArrow">
            <a:avLst>
              <a:gd name="adj1" fmla="val 50000"/>
              <a:gd name="adj2" fmla="val 100000"/>
            </a:avLst>
          </a:prstGeom>
          <a:noFill/>
          <a:ln w="25400">
            <a:solidFill>
              <a:schemeClr val="tx1"/>
            </a:solidFill>
            <a:miter lim="800000"/>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vert="eaVert" wrap="none" anchor="ctr"/>
          <a:lstStyle/>
          <a:p>
            <a:endParaRPr lang="en-US"/>
          </a:p>
        </p:txBody>
      </p:sp>
      <p:sp>
        <p:nvSpPr>
          <p:cNvPr id="9229" name="Line 22"/>
          <p:cNvSpPr>
            <a:spLocks noChangeShapeType="1"/>
          </p:cNvSpPr>
          <p:nvPr/>
        </p:nvSpPr>
        <p:spPr bwMode="auto">
          <a:xfrm flipV="1">
            <a:off x="6172200" y="3733800"/>
            <a:ext cx="228600" cy="685800"/>
          </a:xfrm>
          <a:prstGeom prst="line">
            <a:avLst/>
          </a:prstGeom>
          <a:noFill/>
          <a:ln w="25400">
            <a:solidFill>
              <a:schemeClr val="tx1"/>
            </a:solidFill>
            <a:prstDash val="dash"/>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sp>
        <p:nvSpPr>
          <p:cNvPr id="9230" name="Line 23"/>
          <p:cNvSpPr>
            <a:spLocks noChangeShapeType="1"/>
          </p:cNvSpPr>
          <p:nvPr/>
        </p:nvSpPr>
        <p:spPr bwMode="auto">
          <a:xfrm flipV="1">
            <a:off x="6248400" y="4267200"/>
            <a:ext cx="685800" cy="228600"/>
          </a:xfrm>
          <a:prstGeom prst="line">
            <a:avLst/>
          </a:prstGeom>
          <a:noFill/>
          <a:ln w="25400">
            <a:solidFill>
              <a:schemeClr val="tx1"/>
            </a:solidFill>
            <a:prstDash val="dash"/>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sp>
        <p:nvSpPr>
          <p:cNvPr id="9231" name="Text Box 24"/>
          <p:cNvSpPr txBox="1">
            <a:spLocks noChangeArrowheads="1"/>
          </p:cNvSpPr>
          <p:nvPr/>
        </p:nvSpPr>
        <p:spPr bwMode="auto">
          <a:xfrm>
            <a:off x="838200" y="2590800"/>
            <a:ext cx="1524000" cy="48895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t>S</a:t>
            </a:r>
            <a:r>
              <a:rPr lang="en-US" sz="2600"/>
              <a:t>(</a:t>
            </a:r>
            <a:r>
              <a:rPr lang="el-GR" sz="2600">
                <a:cs typeface="Arial" charset="0"/>
              </a:rPr>
              <a:t>λ</a:t>
            </a:r>
            <a:r>
              <a:rPr lang="en-US" sz="2600"/>
              <a:t>)</a:t>
            </a:r>
          </a:p>
        </p:txBody>
      </p:sp>
      <p:sp>
        <p:nvSpPr>
          <p:cNvPr id="9232" name="Text Box 25"/>
          <p:cNvSpPr txBox="1">
            <a:spLocks noChangeArrowheads="1"/>
          </p:cNvSpPr>
          <p:nvPr/>
        </p:nvSpPr>
        <p:spPr bwMode="auto">
          <a:xfrm>
            <a:off x="304800" y="3733800"/>
            <a:ext cx="2667000" cy="82391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t>R</a:t>
            </a:r>
            <a:r>
              <a:rPr lang="en-US" sz="2600"/>
              <a:t>(</a:t>
            </a:r>
            <a:r>
              <a:rPr lang="el-GR" sz="2600">
                <a:cs typeface="Arial" charset="0"/>
              </a:rPr>
              <a:t>λ</a:t>
            </a:r>
            <a:r>
              <a:rPr lang="en-US" sz="2600"/>
              <a:t>)</a:t>
            </a:r>
          </a:p>
          <a:p>
            <a:pPr algn="ctr" eaLnBrk="1" hangingPunct="1">
              <a:spcBef>
                <a:spcPct val="10000"/>
              </a:spcBef>
            </a:pPr>
            <a:r>
              <a:rPr lang="en-US" sz="2000"/>
              <a:t>(reflectance factor)</a:t>
            </a:r>
          </a:p>
        </p:txBody>
      </p:sp>
      <p:sp>
        <p:nvSpPr>
          <p:cNvPr id="9233" name="Text Box 26"/>
          <p:cNvSpPr txBox="1">
            <a:spLocks noChangeArrowheads="1"/>
          </p:cNvSpPr>
          <p:nvPr/>
        </p:nvSpPr>
        <p:spPr bwMode="auto">
          <a:xfrm>
            <a:off x="4267200" y="1219200"/>
            <a:ext cx="2667000" cy="9652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a:t>Reflection =</a:t>
            </a:r>
          </a:p>
          <a:p>
            <a:pPr algn="ctr" eaLnBrk="1" hangingPunct="1">
              <a:spcBef>
                <a:spcPct val="20000"/>
              </a:spcBef>
            </a:pPr>
            <a:r>
              <a:rPr lang="en-US" sz="2600" i="1"/>
              <a:t>S</a:t>
            </a:r>
            <a:r>
              <a:rPr lang="en-US" sz="2600"/>
              <a:t>(λ) </a:t>
            </a:r>
            <a:r>
              <a:rPr lang="en-US" sz="2600">
                <a:cs typeface="Arial" charset="0"/>
              </a:rPr>
              <a:t>•</a:t>
            </a:r>
            <a:r>
              <a:rPr lang="en-US" sz="2600"/>
              <a:t> </a:t>
            </a:r>
            <a:r>
              <a:rPr lang="en-US" sz="2600" i="1"/>
              <a:t>R</a:t>
            </a:r>
            <a:r>
              <a:rPr lang="en-US" sz="2600"/>
              <a:t>(</a:t>
            </a:r>
            <a:r>
              <a:rPr lang="el-GR" sz="2600">
                <a:cs typeface="Arial" charset="0"/>
              </a:rPr>
              <a:t>λ</a:t>
            </a:r>
            <a:r>
              <a:rPr lang="en-US" sz="2600"/>
              <a:t>)</a:t>
            </a:r>
          </a:p>
        </p:txBody>
      </p:sp>
      <p:sp>
        <p:nvSpPr>
          <p:cNvPr id="9234" name="Text Box 27"/>
          <p:cNvSpPr txBox="1">
            <a:spLocks noChangeArrowheads="1"/>
          </p:cNvSpPr>
          <p:nvPr/>
        </p:nvSpPr>
        <p:spPr bwMode="auto">
          <a:xfrm>
            <a:off x="5791200" y="5835650"/>
            <a:ext cx="2667000" cy="48895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a:t>sample</a:t>
            </a:r>
          </a:p>
        </p:txBody>
      </p:sp>
      <p:sp>
        <p:nvSpPr>
          <p:cNvPr id="9235" name="Text Box 28"/>
          <p:cNvSpPr txBox="1">
            <a:spLocks noChangeArrowheads="1"/>
          </p:cNvSpPr>
          <p:nvPr/>
        </p:nvSpPr>
        <p:spPr bwMode="auto">
          <a:xfrm>
            <a:off x="6553200" y="3321050"/>
            <a:ext cx="1600200" cy="48895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a:t>or</a:t>
            </a:r>
          </a:p>
        </p:txBody>
      </p:sp>
      <p:sp>
        <p:nvSpPr>
          <p:cNvPr id="9236" name="Text Box 29"/>
          <p:cNvSpPr txBox="1">
            <a:spLocks noChangeArrowheads="1"/>
          </p:cNvSpPr>
          <p:nvPr/>
        </p:nvSpPr>
        <p:spPr bwMode="auto">
          <a:xfrm>
            <a:off x="7086600" y="4572000"/>
            <a:ext cx="1905000" cy="48895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a:t>detector</a:t>
            </a:r>
          </a:p>
        </p:txBody>
      </p:sp>
      <p:sp>
        <p:nvSpPr>
          <p:cNvPr id="9237" name="Text Box 30"/>
          <p:cNvSpPr txBox="1">
            <a:spLocks noChangeArrowheads="1"/>
          </p:cNvSpPr>
          <p:nvPr/>
        </p:nvSpPr>
        <p:spPr bwMode="auto">
          <a:xfrm>
            <a:off x="685800" y="2286000"/>
            <a:ext cx="1752600" cy="2444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t>Wavelength (nm)</a:t>
            </a:r>
          </a:p>
        </p:txBody>
      </p:sp>
      <p:sp>
        <p:nvSpPr>
          <p:cNvPr id="9238" name="Text Box 31"/>
          <p:cNvSpPr txBox="1">
            <a:spLocks noChangeArrowheads="1"/>
          </p:cNvSpPr>
          <p:nvPr/>
        </p:nvSpPr>
        <p:spPr bwMode="auto">
          <a:xfrm rot="-5400000">
            <a:off x="-510381" y="1423194"/>
            <a:ext cx="1570037" cy="2444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t>Relative power</a:t>
            </a:r>
          </a:p>
        </p:txBody>
      </p:sp>
      <p:sp>
        <p:nvSpPr>
          <p:cNvPr id="9239" name="Text Box 32"/>
          <p:cNvSpPr txBox="1">
            <a:spLocks noChangeArrowheads="1"/>
          </p:cNvSpPr>
          <p:nvPr/>
        </p:nvSpPr>
        <p:spPr bwMode="auto">
          <a:xfrm>
            <a:off x="838200" y="6080125"/>
            <a:ext cx="1752600" cy="2444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t>Wavelength (nm)</a:t>
            </a:r>
          </a:p>
        </p:txBody>
      </p:sp>
      <p:sp>
        <p:nvSpPr>
          <p:cNvPr id="9240" name="Text Box 33"/>
          <p:cNvSpPr txBox="1">
            <a:spLocks noChangeArrowheads="1"/>
          </p:cNvSpPr>
          <p:nvPr/>
        </p:nvSpPr>
        <p:spPr bwMode="auto">
          <a:xfrm rot="-5400000">
            <a:off x="-434181" y="5156994"/>
            <a:ext cx="1570037" cy="2444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t>Relative reflectance</a:t>
            </a:r>
          </a:p>
        </p:txBody>
      </p:sp>
      <p:sp>
        <p:nvSpPr>
          <p:cNvPr id="9241" name="Text Box 34"/>
          <p:cNvSpPr txBox="1">
            <a:spLocks noChangeArrowheads="1"/>
          </p:cNvSpPr>
          <p:nvPr/>
        </p:nvSpPr>
        <p:spPr bwMode="auto">
          <a:xfrm>
            <a:off x="7010400" y="2438400"/>
            <a:ext cx="1752600" cy="2444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t>Wavelength (nm)</a:t>
            </a:r>
          </a:p>
        </p:txBody>
      </p:sp>
      <p:sp>
        <p:nvSpPr>
          <p:cNvPr id="9242" name="Text Box 35"/>
          <p:cNvSpPr txBox="1">
            <a:spLocks noChangeArrowheads="1"/>
          </p:cNvSpPr>
          <p:nvPr/>
        </p:nvSpPr>
        <p:spPr bwMode="auto">
          <a:xfrm rot="-5400000">
            <a:off x="5966619" y="1577181"/>
            <a:ext cx="1570038" cy="2444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a:t>Relative reflection</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40704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Line 86"/>
          <p:cNvSpPr>
            <a:spLocks noChangeShapeType="1"/>
          </p:cNvSpPr>
          <p:nvPr/>
        </p:nvSpPr>
        <p:spPr bwMode="auto">
          <a:xfrm>
            <a:off x="0" y="762000"/>
            <a:ext cx="9144000" cy="0"/>
          </a:xfrm>
          <a:prstGeom prst="line">
            <a:avLst/>
          </a:prstGeom>
          <a:noFill/>
          <a:ln w="25400">
            <a:solidFill>
              <a:schemeClr val="tx1"/>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sp>
        <p:nvSpPr>
          <p:cNvPr id="43011" name="Text Box 87"/>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900"/>
              <a:t>CIE 1976 (L* a* b*) Color Space</a:t>
            </a:r>
          </a:p>
        </p:txBody>
      </p:sp>
      <p:pic>
        <p:nvPicPr>
          <p:cNvPr id="43012" name="Picture 88"/>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61975" y="1562100"/>
            <a:ext cx="4275138" cy="238283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3013" name="Picture 89"/>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62000" y="4305300"/>
            <a:ext cx="1044575" cy="439738"/>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3014" name="Picture 90"/>
          <p:cNvPicPr>
            <a:picLocks noChangeAspect="1" noChangeArrowheads="1"/>
          </p:cNvPicPr>
          <p:nvPr/>
        </p:nvPicPr>
        <p:blipFill>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60400" y="4816475"/>
            <a:ext cx="1200150" cy="4794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43015" name="Text Box 91"/>
          <p:cNvSpPr txBox="1">
            <a:spLocks noChangeArrowheads="1"/>
          </p:cNvSpPr>
          <p:nvPr/>
        </p:nvSpPr>
        <p:spPr bwMode="auto">
          <a:xfrm>
            <a:off x="1981200" y="4302125"/>
            <a:ext cx="1979613" cy="4572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ea typeface="Osaka" charset="-128"/>
              </a:rPr>
              <a:t>: </a:t>
            </a:r>
            <a:r>
              <a:rPr lang="en-US" sz="2400" u="sng">
                <a:ea typeface="Osaka" charset="-128"/>
              </a:rPr>
              <a:t>Object color</a:t>
            </a:r>
          </a:p>
        </p:txBody>
      </p:sp>
      <p:sp>
        <p:nvSpPr>
          <p:cNvPr id="43016" name="Text Box 92"/>
          <p:cNvSpPr txBox="1">
            <a:spLocks noChangeArrowheads="1"/>
          </p:cNvSpPr>
          <p:nvPr/>
        </p:nvSpPr>
        <p:spPr bwMode="auto">
          <a:xfrm>
            <a:off x="1981200" y="4840288"/>
            <a:ext cx="6096000" cy="4572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ea typeface="Osaka" charset="-128"/>
              </a:rPr>
              <a:t>: </a:t>
            </a:r>
            <a:r>
              <a:rPr lang="en-US" sz="2400" u="sng">
                <a:ea typeface="Osaka" charset="-128"/>
              </a:rPr>
              <a:t>White reference (perfect diffuser)</a:t>
            </a:r>
            <a:endParaRPr lang="en-US" sz="2400">
              <a:ea typeface="Osaka" charset="-128"/>
            </a:endParaRPr>
          </a:p>
        </p:txBody>
      </p:sp>
      <p:pic>
        <p:nvPicPr>
          <p:cNvPr id="43017" name="Picture 93" descr="CIELAB1976"/>
          <p:cNvPicPr>
            <a:picLocks noChangeAspect="1" noChangeArrowheads="1"/>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895975" y="1600200"/>
            <a:ext cx="2714625" cy="29210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43018" name="Text Box 94"/>
          <p:cNvSpPr txBox="1">
            <a:spLocks noChangeArrowheads="1"/>
          </p:cNvSpPr>
          <p:nvPr/>
        </p:nvSpPr>
        <p:spPr bwMode="auto">
          <a:xfrm>
            <a:off x="2895600" y="838200"/>
            <a:ext cx="3352800" cy="457200"/>
          </a:xfrm>
          <a:prstGeom prst="rect">
            <a:avLst/>
          </a:prstGeom>
          <a:solidFill>
            <a:srgbClr val="D3FCFF"/>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t>(CIELAB color space)</a:t>
            </a:r>
          </a:p>
        </p:txBody>
      </p:sp>
      <p:sp>
        <p:nvSpPr>
          <p:cNvPr id="43019" name="Rectangle 95"/>
          <p:cNvSpPr>
            <a:spLocks noChangeArrowheads="1"/>
          </p:cNvSpPr>
          <p:nvPr/>
        </p:nvSpPr>
        <p:spPr bwMode="auto">
          <a:xfrm>
            <a:off x="1206500" y="5429250"/>
            <a:ext cx="7546975" cy="8223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p>
            <a:r>
              <a:rPr lang="en-US" sz="2400">
                <a:solidFill>
                  <a:srgbClr val="FF0000"/>
                </a:solidFill>
                <a:ea typeface="Osaka" charset="-128"/>
              </a:rPr>
              <a:t>Illuminated by a reference source</a:t>
            </a:r>
            <a:r>
              <a:rPr lang="en-US" sz="2400">
                <a:ea typeface="Osaka" charset="-128"/>
              </a:rPr>
              <a:t>, typically Standard Illuminant D65 or Illuminant A (described later).</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537655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ext Box 47"/>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900"/>
              <a:t>Object Color Spaces</a:t>
            </a:r>
          </a:p>
        </p:txBody>
      </p:sp>
      <p:sp>
        <p:nvSpPr>
          <p:cNvPr id="41988" name="Text Box 49"/>
          <p:cNvSpPr txBox="1">
            <a:spLocks noChangeArrowheads="1"/>
          </p:cNvSpPr>
          <p:nvPr/>
        </p:nvSpPr>
        <p:spPr bwMode="auto">
          <a:xfrm>
            <a:off x="304800" y="1638300"/>
            <a:ext cx="4602163" cy="37433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chemeClr val="tx1"/>
              </a:buClr>
              <a:buSzPct val="80000"/>
            </a:pPr>
            <a:r>
              <a:rPr lang="en-US" sz="2400">
                <a:ea typeface="Osaka" charset="-128"/>
              </a:rPr>
              <a:t>Three attributes of color are hue, chroma (saturation), and lightness, and are expressed in a three dimensional space.  </a:t>
            </a:r>
          </a:p>
          <a:p>
            <a:pPr>
              <a:buClr>
                <a:schemeClr val="tx1"/>
              </a:buClr>
              <a:buSzPct val="80000"/>
            </a:pPr>
            <a:endParaRPr lang="en-US" sz="2400">
              <a:ea typeface="Osaka" charset="-128"/>
            </a:endParaRPr>
          </a:p>
          <a:p>
            <a:pPr>
              <a:buClr>
                <a:schemeClr val="tx1"/>
              </a:buClr>
              <a:buSzPct val="80000"/>
            </a:pPr>
            <a:r>
              <a:rPr lang="en-US" sz="2400">
                <a:ea typeface="Osaka" charset="-128"/>
              </a:rPr>
              <a:t>To allow accurate specification of object colors and color differences, CIE recommended CIELAB and CIELUV in 1976. </a:t>
            </a:r>
          </a:p>
        </p:txBody>
      </p:sp>
      <p:grpSp>
        <p:nvGrpSpPr>
          <p:cNvPr id="41989" name="Group 50"/>
          <p:cNvGrpSpPr>
            <a:grpSpLocks/>
          </p:cNvGrpSpPr>
          <p:nvPr/>
        </p:nvGrpSpPr>
        <p:grpSpPr bwMode="auto">
          <a:xfrm>
            <a:off x="5105400" y="2203450"/>
            <a:ext cx="3086100" cy="2508250"/>
            <a:chOff x="3216" y="1388"/>
            <a:chExt cx="1944" cy="1580"/>
          </a:xfrm>
        </p:grpSpPr>
        <p:sp>
          <p:nvSpPr>
            <p:cNvPr id="41990" name="Rectangle 51"/>
            <p:cNvSpPr>
              <a:spLocks noChangeArrowheads="1"/>
            </p:cNvSpPr>
            <p:nvPr/>
          </p:nvSpPr>
          <p:spPr bwMode="auto">
            <a:xfrm rot="-2967056">
              <a:off x="3312" y="2256"/>
              <a:ext cx="192" cy="288"/>
            </a:xfrm>
            <a:prstGeom prst="rect">
              <a:avLst/>
            </a:prstGeom>
            <a:solidFill>
              <a:schemeClr val="bg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nchor="ctr"/>
            <a:lstStyle/>
            <a:p>
              <a:endParaRPr lang="en-US"/>
            </a:p>
          </p:txBody>
        </p:sp>
        <p:sp>
          <p:nvSpPr>
            <p:cNvPr id="41991" name="Rectangle 52"/>
            <p:cNvSpPr>
              <a:spLocks noChangeArrowheads="1"/>
            </p:cNvSpPr>
            <p:nvPr/>
          </p:nvSpPr>
          <p:spPr bwMode="auto">
            <a:xfrm rot="3064523">
              <a:off x="3264" y="1920"/>
              <a:ext cx="192" cy="288"/>
            </a:xfrm>
            <a:prstGeom prst="rect">
              <a:avLst/>
            </a:prstGeom>
            <a:solidFill>
              <a:schemeClr val="bg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nchor="ctr"/>
            <a:lstStyle/>
            <a:p>
              <a:endParaRPr lang="en-US"/>
            </a:p>
          </p:txBody>
        </p:sp>
        <p:grpSp>
          <p:nvGrpSpPr>
            <p:cNvPr id="41992" name="Group 53"/>
            <p:cNvGrpSpPr>
              <a:grpSpLocks/>
            </p:cNvGrpSpPr>
            <p:nvPr/>
          </p:nvGrpSpPr>
          <p:grpSpPr bwMode="auto">
            <a:xfrm>
              <a:off x="3312" y="1388"/>
              <a:ext cx="1848" cy="1580"/>
              <a:chOff x="3312" y="1388"/>
              <a:chExt cx="1848" cy="1580"/>
            </a:xfrm>
          </p:grpSpPr>
          <p:pic>
            <p:nvPicPr>
              <p:cNvPr id="41994" name="Picture 54"/>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408" y="1956"/>
                <a:ext cx="1536" cy="52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41995" name="Freeform 55"/>
              <p:cNvSpPr>
                <a:spLocks/>
              </p:cNvSpPr>
              <p:nvPr/>
            </p:nvSpPr>
            <p:spPr bwMode="auto">
              <a:xfrm>
                <a:off x="4566" y="2291"/>
                <a:ext cx="473" cy="254"/>
              </a:xfrm>
              <a:custGeom>
                <a:avLst/>
                <a:gdLst>
                  <a:gd name="T0" fmla="*/ 0 w 54"/>
                  <a:gd name="T1" fmla="*/ 28 h 29"/>
                  <a:gd name="T2" fmla="*/ 0 w 54"/>
                  <a:gd name="T3" fmla="*/ 28 h 29"/>
                  <a:gd name="T4" fmla="*/ 54 w 54"/>
                  <a:gd name="T5" fmla="*/ 0 h 29"/>
                  <a:gd name="T6" fmla="*/ 53 w 54"/>
                  <a:gd name="T7" fmla="*/ 0 h 29"/>
                  <a:gd name="T8" fmla="*/ 0 w 54"/>
                  <a:gd name="T9" fmla="*/ 0 h 29"/>
                  <a:gd name="T10" fmla="*/ 0 w 54"/>
                  <a:gd name="T11" fmla="*/ 28 h 29"/>
                  <a:gd name="T12" fmla="*/ 0 60000 65536"/>
                  <a:gd name="T13" fmla="*/ 0 60000 65536"/>
                  <a:gd name="T14" fmla="*/ 0 60000 65536"/>
                  <a:gd name="T15" fmla="*/ 0 60000 65536"/>
                  <a:gd name="T16" fmla="*/ 0 60000 65536"/>
                  <a:gd name="T17" fmla="*/ 0 60000 65536"/>
                  <a:gd name="T18" fmla="*/ 0 w 54"/>
                  <a:gd name="T19" fmla="*/ 0 h 29"/>
                  <a:gd name="T20" fmla="*/ 54 w 5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4" h="29">
                    <a:moveTo>
                      <a:pt x="0" y="28"/>
                    </a:moveTo>
                    <a:cubicBezTo>
                      <a:pt x="0" y="28"/>
                      <a:pt x="0" y="28"/>
                      <a:pt x="0" y="28"/>
                    </a:cubicBezTo>
                    <a:cubicBezTo>
                      <a:pt x="30" y="29"/>
                      <a:pt x="54" y="16"/>
                      <a:pt x="54" y="0"/>
                    </a:cubicBezTo>
                    <a:cubicBezTo>
                      <a:pt x="54" y="0"/>
                      <a:pt x="53" y="0"/>
                      <a:pt x="53" y="0"/>
                    </a:cubicBezTo>
                    <a:lnTo>
                      <a:pt x="0" y="0"/>
                    </a:lnTo>
                    <a:lnTo>
                      <a:pt x="0" y="28"/>
                    </a:lnTo>
                    <a:close/>
                  </a:path>
                </a:pathLst>
              </a:cu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round/>
                    <a:headEnd/>
                    <a:tailEnd/>
                  </a14:hiddenLine>
                </a:ext>
              </a:extLst>
            </p:spPr>
            <p:txBody>
              <a:bodyPr/>
              <a:lstStyle/>
              <a:p>
                <a:endParaRPr lang="en-US"/>
              </a:p>
            </p:txBody>
          </p:sp>
          <p:sp>
            <p:nvSpPr>
              <p:cNvPr id="41996" name="Arc 56"/>
              <p:cNvSpPr>
                <a:spLocks/>
              </p:cNvSpPr>
              <p:nvPr/>
            </p:nvSpPr>
            <p:spPr bwMode="auto">
              <a:xfrm>
                <a:off x="4568" y="2293"/>
                <a:ext cx="467" cy="248"/>
              </a:xfrm>
              <a:custGeom>
                <a:avLst/>
                <a:gdLst>
                  <a:gd name="T0" fmla="*/ 467 w 21727"/>
                  <a:gd name="T1" fmla="*/ 0 h 21837"/>
                  <a:gd name="T2" fmla="*/ 0 w 21727"/>
                  <a:gd name="T3" fmla="*/ 248 h 21837"/>
                  <a:gd name="T4" fmla="*/ 3 w 21727"/>
                  <a:gd name="T5" fmla="*/ 3 h 21837"/>
                  <a:gd name="T6" fmla="*/ 0 60000 65536"/>
                  <a:gd name="T7" fmla="*/ 0 60000 65536"/>
                  <a:gd name="T8" fmla="*/ 0 60000 65536"/>
                  <a:gd name="T9" fmla="*/ 0 w 21727"/>
                  <a:gd name="T10" fmla="*/ 0 h 21837"/>
                  <a:gd name="T11" fmla="*/ 21727 w 21727"/>
                  <a:gd name="T12" fmla="*/ 21837 h 21837"/>
                </a:gdLst>
                <a:ahLst/>
                <a:cxnLst>
                  <a:cxn ang="T6">
                    <a:pos x="T0" y="T1"/>
                  </a:cxn>
                  <a:cxn ang="T7">
                    <a:pos x="T2" y="T3"/>
                  </a:cxn>
                  <a:cxn ang="T8">
                    <a:pos x="T4" y="T5"/>
                  </a:cxn>
                </a:cxnLst>
                <a:rect l="T9" t="T10" r="T11" b="T12"/>
                <a:pathLst>
                  <a:path w="21727" h="21837" fill="none" extrusionOk="0">
                    <a:moveTo>
                      <a:pt x="21725" y="0"/>
                    </a:moveTo>
                    <a:cubicBezTo>
                      <a:pt x="21726" y="78"/>
                      <a:pt x="21727" y="157"/>
                      <a:pt x="21727" y="237"/>
                    </a:cubicBezTo>
                    <a:cubicBezTo>
                      <a:pt x="21727" y="12166"/>
                      <a:pt x="12056" y="21837"/>
                      <a:pt x="127" y="21837"/>
                    </a:cubicBezTo>
                    <a:cubicBezTo>
                      <a:pt x="84" y="21837"/>
                      <a:pt x="42" y="21836"/>
                      <a:pt x="0" y="21836"/>
                    </a:cubicBezTo>
                  </a:path>
                  <a:path w="21727" h="21837" stroke="0" extrusionOk="0">
                    <a:moveTo>
                      <a:pt x="21725" y="0"/>
                    </a:moveTo>
                    <a:cubicBezTo>
                      <a:pt x="21726" y="78"/>
                      <a:pt x="21727" y="157"/>
                      <a:pt x="21727" y="237"/>
                    </a:cubicBezTo>
                    <a:cubicBezTo>
                      <a:pt x="21727" y="12166"/>
                      <a:pt x="12056" y="21837"/>
                      <a:pt x="127" y="21837"/>
                    </a:cubicBezTo>
                    <a:cubicBezTo>
                      <a:pt x="84" y="21837"/>
                      <a:pt x="42" y="21836"/>
                      <a:pt x="0" y="21836"/>
                    </a:cubicBezTo>
                    <a:lnTo>
                      <a:pt x="127" y="237"/>
                    </a:lnTo>
                    <a:close/>
                  </a:path>
                </a:pathLst>
              </a:custGeom>
              <a:noFill/>
              <a:ln w="14288">
                <a:solidFill>
                  <a:srgbClr val="000000"/>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a:lstStyle/>
              <a:p>
                <a:endParaRPr lang="en-US"/>
              </a:p>
            </p:txBody>
          </p:sp>
          <p:grpSp>
            <p:nvGrpSpPr>
              <p:cNvPr id="41997" name="Group 57"/>
              <p:cNvGrpSpPr>
                <a:grpSpLocks/>
              </p:cNvGrpSpPr>
              <p:nvPr/>
            </p:nvGrpSpPr>
            <p:grpSpPr bwMode="auto">
              <a:xfrm>
                <a:off x="4163" y="1388"/>
                <a:ext cx="88" cy="816"/>
                <a:chOff x="4163" y="1388"/>
                <a:chExt cx="88" cy="816"/>
              </a:xfrm>
            </p:grpSpPr>
            <p:sp>
              <p:nvSpPr>
                <p:cNvPr id="42017" name="Freeform 58"/>
                <p:cNvSpPr>
                  <a:spLocks/>
                </p:cNvSpPr>
                <p:nvPr/>
              </p:nvSpPr>
              <p:spPr bwMode="auto">
                <a:xfrm>
                  <a:off x="4163" y="1388"/>
                  <a:ext cx="79" cy="97"/>
                </a:xfrm>
                <a:custGeom>
                  <a:avLst/>
                  <a:gdLst>
                    <a:gd name="T0" fmla="*/ 44 w 79"/>
                    <a:gd name="T1" fmla="*/ 0 h 97"/>
                    <a:gd name="T2" fmla="*/ 79 w 79"/>
                    <a:gd name="T3" fmla="*/ 97 h 97"/>
                    <a:gd name="T4" fmla="*/ 44 w 79"/>
                    <a:gd name="T5" fmla="*/ 97 h 97"/>
                    <a:gd name="T6" fmla="*/ 0 w 79"/>
                    <a:gd name="T7" fmla="*/ 97 h 97"/>
                    <a:gd name="T8" fmla="*/ 44 w 79"/>
                    <a:gd name="T9" fmla="*/ 0 h 97"/>
                    <a:gd name="T10" fmla="*/ 0 60000 65536"/>
                    <a:gd name="T11" fmla="*/ 0 60000 65536"/>
                    <a:gd name="T12" fmla="*/ 0 60000 65536"/>
                    <a:gd name="T13" fmla="*/ 0 60000 65536"/>
                    <a:gd name="T14" fmla="*/ 0 60000 65536"/>
                    <a:gd name="T15" fmla="*/ 0 w 79"/>
                    <a:gd name="T16" fmla="*/ 0 h 97"/>
                    <a:gd name="T17" fmla="*/ 79 w 79"/>
                    <a:gd name="T18" fmla="*/ 97 h 97"/>
                  </a:gdLst>
                  <a:ahLst/>
                  <a:cxnLst>
                    <a:cxn ang="T10">
                      <a:pos x="T0" y="T1"/>
                    </a:cxn>
                    <a:cxn ang="T11">
                      <a:pos x="T2" y="T3"/>
                    </a:cxn>
                    <a:cxn ang="T12">
                      <a:pos x="T4" y="T5"/>
                    </a:cxn>
                    <a:cxn ang="T13">
                      <a:pos x="T6" y="T7"/>
                    </a:cxn>
                    <a:cxn ang="T14">
                      <a:pos x="T8" y="T9"/>
                    </a:cxn>
                  </a:cxnLst>
                  <a:rect l="T15" t="T16" r="T17" b="T18"/>
                  <a:pathLst>
                    <a:path w="79" h="97">
                      <a:moveTo>
                        <a:pt x="44" y="0"/>
                      </a:moveTo>
                      <a:lnTo>
                        <a:pt x="79" y="97"/>
                      </a:lnTo>
                      <a:lnTo>
                        <a:pt x="44" y="97"/>
                      </a:lnTo>
                      <a:lnTo>
                        <a:pt x="0" y="97"/>
                      </a:lnTo>
                      <a:lnTo>
                        <a:pt x="44" y="0"/>
                      </a:lnTo>
                      <a:close/>
                    </a:path>
                  </a:pathLst>
                </a:custGeom>
                <a:solidFill>
                  <a:srgbClr val="000000"/>
                </a:solidFill>
                <a:ln w="14288">
                  <a:solidFill>
                    <a:srgbClr val="000000"/>
                  </a:solidFill>
                  <a:prstDash val="solid"/>
                  <a:round/>
                  <a:headEnd/>
                  <a:tailEnd/>
                </a:ln>
              </p:spPr>
              <p:txBody>
                <a:bodyPr/>
                <a:lstStyle/>
                <a:p>
                  <a:endParaRPr lang="en-US"/>
                </a:p>
              </p:txBody>
            </p:sp>
            <p:sp>
              <p:nvSpPr>
                <p:cNvPr id="42018" name="Freeform 59"/>
                <p:cNvSpPr>
                  <a:spLocks/>
                </p:cNvSpPr>
                <p:nvPr/>
              </p:nvSpPr>
              <p:spPr bwMode="auto">
                <a:xfrm>
                  <a:off x="4172" y="1397"/>
                  <a:ext cx="79" cy="97"/>
                </a:xfrm>
                <a:custGeom>
                  <a:avLst/>
                  <a:gdLst>
                    <a:gd name="T0" fmla="*/ 44 w 79"/>
                    <a:gd name="T1" fmla="*/ 0 h 97"/>
                    <a:gd name="T2" fmla="*/ 79 w 79"/>
                    <a:gd name="T3" fmla="*/ 97 h 97"/>
                    <a:gd name="T4" fmla="*/ 44 w 79"/>
                    <a:gd name="T5" fmla="*/ 97 h 97"/>
                    <a:gd name="T6" fmla="*/ 0 w 79"/>
                    <a:gd name="T7" fmla="*/ 97 h 97"/>
                    <a:gd name="T8" fmla="*/ 44 w 79"/>
                    <a:gd name="T9" fmla="*/ 0 h 97"/>
                    <a:gd name="T10" fmla="*/ 0 60000 65536"/>
                    <a:gd name="T11" fmla="*/ 0 60000 65536"/>
                    <a:gd name="T12" fmla="*/ 0 60000 65536"/>
                    <a:gd name="T13" fmla="*/ 0 60000 65536"/>
                    <a:gd name="T14" fmla="*/ 0 60000 65536"/>
                    <a:gd name="T15" fmla="*/ 0 w 79"/>
                    <a:gd name="T16" fmla="*/ 0 h 97"/>
                    <a:gd name="T17" fmla="*/ 79 w 79"/>
                    <a:gd name="T18" fmla="*/ 97 h 97"/>
                  </a:gdLst>
                  <a:ahLst/>
                  <a:cxnLst>
                    <a:cxn ang="T10">
                      <a:pos x="T0" y="T1"/>
                    </a:cxn>
                    <a:cxn ang="T11">
                      <a:pos x="T2" y="T3"/>
                    </a:cxn>
                    <a:cxn ang="T12">
                      <a:pos x="T4" y="T5"/>
                    </a:cxn>
                    <a:cxn ang="T13">
                      <a:pos x="T6" y="T7"/>
                    </a:cxn>
                    <a:cxn ang="T14">
                      <a:pos x="T8" y="T9"/>
                    </a:cxn>
                  </a:cxnLst>
                  <a:rect l="T15" t="T16" r="T17" b="T18"/>
                  <a:pathLst>
                    <a:path w="79" h="97">
                      <a:moveTo>
                        <a:pt x="44" y="0"/>
                      </a:moveTo>
                      <a:lnTo>
                        <a:pt x="79" y="97"/>
                      </a:lnTo>
                      <a:lnTo>
                        <a:pt x="44" y="97"/>
                      </a:lnTo>
                      <a:lnTo>
                        <a:pt x="0" y="97"/>
                      </a:lnTo>
                      <a:lnTo>
                        <a:pt x="44" y="0"/>
                      </a:lnTo>
                      <a:close/>
                    </a:path>
                  </a:pathLst>
                </a:custGeom>
                <a:noFill/>
                <a:ln w="14288">
                  <a:solidFill>
                    <a:srgbClr val="000000"/>
                  </a:solidFill>
                  <a:prstDash val="solid"/>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a:lstStyle/>
                <a:p>
                  <a:endParaRPr lang="en-US"/>
                </a:p>
              </p:txBody>
            </p:sp>
            <p:sp>
              <p:nvSpPr>
                <p:cNvPr id="42019" name="Line 60"/>
                <p:cNvSpPr>
                  <a:spLocks noChangeShapeType="1"/>
                </p:cNvSpPr>
                <p:nvPr/>
              </p:nvSpPr>
              <p:spPr bwMode="auto">
                <a:xfrm flipV="1">
                  <a:off x="4207" y="1485"/>
                  <a:ext cx="1" cy="719"/>
                </a:xfrm>
                <a:prstGeom prst="line">
                  <a:avLst/>
                </a:prstGeom>
                <a:noFill/>
                <a:ln w="14288">
                  <a:solidFill>
                    <a:srgbClr val="000000"/>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grpSp>
          <p:sp>
            <p:nvSpPr>
              <p:cNvPr id="41998" name="Rectangle 61"/>
              <p:cNvSpPr>
                <a:spLocks noChangeArrowheads="1"/>
              </p:cNvSpPr>
              <p:nvPr/>
            </p:nvSpPr>
            <p:spPr bwMode="auto">
              <a:xfrm rot="-5400000">
                <a:off x="3829" y="1608"/>
                <a:ext cx="445" cy="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Helvetica" charset="0"/>
                  </a:rPr>
                  <a:t>Lightness</a:t>
                </a:r>
                <a:endParaRPr lang="en-US"/>
              </a:p>
            </p:txBody>
          </p:sp>
          <p:sp>
            <p:nvSpPr>
              <p:cNvPr id="41999" name="Rectangle 62"/>
              <p:cNvSpPr>
                <a:spLocks noChangeArrowheads="1"/>
              </p:cNvSpPr>
              <p:nvPr/>
            </p:nvSpPr>
            <p:spPr bwMode="auto">
              <a:xfrm>
                <a:off x="4969" y="2475"/>
                <a:ext cx="191" cy="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Helvetica" charset="0"/>
                  </a:rPr>
                  <a:t>Hue</a:t>
                </a:r>
                <a:endParaRPr lang="en-US"/>
              </a:p>
            </p:txBody>
          </p:sp>
          <p:grpSp>
            <p:nvGrpSpPr>
              <p:cNvPr id="42000" name="Group 63"/>
              <p:cNvGrpSpPr>
                <a:grpSpLocks/>
              </p:cNvGrpSpPr>
              <p:nvPr/>
            </p:nvGrpSpPr>
            <p:grpSpPr bwMode="auto">
              <a:xfrm>
                <a:off x="3541" y="2204"/>
                <a:ext cx="604" cy="113"/>
                <a:chOff x="3541" y="2204"/>
                <a:chExt cx="604" cy="113"/>
              </a:xfrm>
            </p:grpSpPr>
            <p:sp>
              <p:nvSpPr>
                <p:cNvPr id="42015" name="Freeform 64"/>
                <p:cNvSpPr>
                  <a:spLocks/>
                </p:cNvSpPr>
                <p:nvPr/>
              </p:nvSpPr>
              <p:spPr bwMode="auto">
                <a:xfrm>
                  <a:off x="3541" y="2230"/>
                  <a:ext cx="122" cy="87"/>
                </a:xfrm>
                <a:custGeom>
                  <a:avLst/>
                  <a:gdLst>
                    <a:gd name="T0" fmla="*/ 0 w 122"/>
                    <a:gd name="T1" fmla="*/ 61 h 87"/>
                    <a:gd name="T2" fmla="*/ 105 w 122"/>
                    <a:gd name="T3" fmla="*/ 0 h 87"/>
                    <a:gd name="T4" fmla="*/ 114 w 122"/>
                    <a:gd name="T5" fmla="*/ 44 h 87"/>
                    <a:gd name="T6" fmla="*/ 122 w 122"/>
                    <a:gd name="T7" fmla="*/ 87 h 87"/>
                    <a:gd name="T8" fmla="*/ 0 w 122"/>
                    <a:gd name="T9" fmla="*/ 61 h 87"/>
                    <a:gd name="T10" fmla="*/ 0 60000 65536"/>
                    <a:gd name="T11" fmla="*/ 0 60000 65536"/>
                    <a:gd name="T12" fmla="*/ 0 60000 65536"/>
                    <a:gd name="T13" fmla="*/ 0 60000 65536"/>
                    <a:gd name="T14" fmla="*/ 0 60000 65536"/>
                    <a:gd name="T15" fmla="*/ 0 w 122"/>
                    <a:gd name="T16" fmla="*/ 0 h 87"/>
                    <a:gd name="T17" fmla="*/ 122 w 122"/>
                    <a:gd name="T18" fmla="*/ 87 h 87"/>
                  </a:gdLst>
                  <a:ahLst/>
                  <a:cxnLst>
                    <a:cxn ang="T10">
                      <a:pos x="T0" y="T1"/>
                    </a:cxn>
                    <a:cxn ang="T11">
                      <a:pos x="T2" y="T3"/>
                    </a:cxn>
                    <a:cxn ang="T12">
                      <a:pos x="T4" y="T5"/>
                    </a:cxn>
                    <a:cxn ang="T13">
                      <a:pos x="T6" y="T7"/>
                    </a:cxn>
                    <a:cxn ang="T14">
                      <a:pos x="T8" y="T9"/>
                    </a:cxn>
                  </a:cxnLst>
                  <a:rect l="T15" t="T16" r="T17" b="T18"/>
                  <a:pathLst>
                    <a:path w="122" h="87">
                      <a:moveTo>
                        <a:pt x="0" y="61"/>
                      </a:moveTo>
                      <a:lnTo>
                        <a:pt x="105" y="0"/>
                      </a:lnTo>
                      <a:lnTo>
                        <a:pt x="114" y="44"/>
                      </a:lnTo>
                      <a:lnTo>
                        <a:pt x="122" y="87"/>
                      </a:lnTo>
                      <a:lnTo>
                        <a:pt x="0" y="61"/>
                      </a:lnTo>
                      <a:close/>
                    </a:path>
                  </a:pathLst>
                </a:custGeom>
                <a:solidFill>
                  <a:srgbClr val="000000"/>
                </a:solidFill>
                <a:ln w="14288">
                  <a:solidFill>
                    <a:srgbClr val="000000"/>
                  </a:solidFill>
                  <a:prstDash val="solid"/>
                  <a:round/>
                  <a:headEnd/>
                  <a:tailEnd/>
                </a:ln>
              </p:spPr>
              <p:txBody>
                <a:bodyPr/>
                <a:lstStyle/>
                <a:p>
                  <a:endParaRPr lang="en-US"/>
                </a:p>
              </p:txBody>
            </p:sp>
            <p:sp>
              <p:nvSpPr>
                <p:cNvPr id="42016" name="Line 65"/>
                <p:cNvSpPr>
                  <a:spLocks noChangeShapeType="1"/>
                </p:cNvSpPr>
                <p:nvPr/>
              </p:nvSpPr>
              <p:spPr bwMode="auto">
                <a:xfrm flipV="1">
                  <a:off x="3655" y="2204"/>
                  <a:ext cx="490" cy="70"/>
                </a:xfrm>
                <a:prstGeom prst="line">
                  <a:avLst/>
                </a:prstGeom>
                <a:noFill/>
                <a:ln w="14288">
                  <a:solidFill>
                    <a:srgbClr val="000000"/>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grpSp>
          <p:sp>
            <p:nvSpPr>
              <p:cNvPr id="42001" name="Rectangle 66"/>
              <p:cNvSpPr>
                <a:spLocks noChangeArrowheads="1"/>
              </p:cNvSpPr>
              <p:nvPr/>
            </p:nvSpPr>
            <p:spPr bwMode="auto">
              <a:xfrm>
                <a:off x="3663" y="2081"/>
                <a:ext cx="370" cy="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Helvetica" charset="0"/>
                  </a:rPr>
                  <a:t>Chroma</a:t>
                </a:r>
                <a:endParaRPr lang="en-US"/>
              </a:p>
            </p:txBody>
          </p:sp>
          <p:sp>
            <p:nvSpPr>
              <p:cNvPr id="42002" name="Line 67"/>
              <p:cNvSpPr>
                <a:spLocks noChangeShapeType="1"/>
              </p:cNvSpPr>
              <p:nvPr/>
            </p:nvSpPr>
            <p:spPr bwMode="auto">
              <a:xfrm flipV="1">
                <a:off x="4207" y="2493"/>
                <a:ext cx="1" cy="429"/>
              </a:xfrm>
              <a:prstGeom prst="line">
                <a:avLst/>
              </a:prstGeom>
              <a:noFill/>
              <a:ln w="14288">
                <a:solidFill>
                  <a:srgbClr val="000000"/>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sp>
            <p:nvSpPr>
              <p:cNvPr id="42003" name="Rectangle 68"/>
              <p:cNvSpPr>
                <a:spLocks noChangeArrowheads="1"/>
              </p:cNvSpPr>
              <p:nvPr/>
            </p:nvSpPr>
            <p:spPr bwMode="auto">
              <a:xfrm>
                <a:off x="4294" y="1459"/>
                <a:ext cx="243" cy="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Helvetica" charset="0"/>
                  </a:rPr>
                  <a:t>white</a:t>
                </a:r>
                <a:endParaRPr lang="en-US"/>
              </a:p>
            </p:txBody>
          </p:sp>
          <p:sp>
            <p:nvSpPr>
              <p:cNvPr id="42004" name="Rectangle 69"/>
              <p:cNvSpPr>
                <a:spLocks noChangeArrowheads="1"/>
              </p:cNvSpPr>
              <p:nvPr/>
            </p:nvSpPr>
            <p:spPr bwMode="auto">
              <a:xfrm>
                <a:off x="4268" y="2843"/>
                <a:ext cx="243" cy="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Helvetica" charset="0"/>
                  </a:rPr>
                  <a:t>black</a:t>
                </a:r>
                <a:endParaRPr lang="en-US"/>
              </a:p>
            </p:txBody>
          </p:sp>
          <p:sp>
            <p:nvSpPr>
              <p:cNvPr id="42005" name="Rectangle 70"/>
              <p:cNvSpPr>
                <a:spLocks noChangeArrowheads="1"/>
              </p:cNvSpPr>
              <p:nvPr/>
            </p:nvSpPr>
            <p:spPr bwMode="auto">
              <a:xfrm rot="-3252876">
                <a:off x="3360" y="2304"/>
                <a:ext cx="192" cy="288"/>
              </a:xfrm>
              <a:prstGeom prst="rect">
                <a:avLst/>
              </a:prstGeom>
              <a:solidFill>
                <a:schemeClr val="bg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nchor="ctr"/>
              <a:lstStyle/>
              <a:p>
                <a:endParaRPr lang="en-US"/>
              </a:p>
            </p:txBody>
          </p:sp>
          <p:sp>
            <p:nvSpPr>
              <p:cNvPr id="42006" name="Rectangle 71"/>
              <p:cNvSpPr>
                <a:spLocks noChangeArrowheads="1"/>
              </p:cNvSpPr>
              <p:nvPr/>
            </p:nvSpPr>
            <p:spPr bwMode="auto">
              <a:xfrm rot="-3875427">
                <a:off x="3456" y="2352"/>
                <a:ext cx="192" cy="288"/>
              </a:xfrm>
              <a:prstGeom prst="rect">
                <a:avLst/>
              </a:prstGeom>
              <a:solidFill>
                <a:schemeClr val="bg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nchor="ctr"/>
              <a:lstStyle/>
              <a:p>
                <a:endParaRPr lang="en-US"/>
              </a:p>
            </p:txBody>
          </p:sp>
          <p:sp>
            <p:nvSpPr>
              <p:cNvPr id="42007" name="Rectangle 72"/>
              <p:cNvSpPr>
                <a:spLocks noChangeArrowheads="1"/>
              </p:cNvSpPr>
              <p:nvPr/>
            </p:nvSpPr>
            <p:spPr bwMode="auto">
              <a:xfrm rot="4018608">
                <a:off x="3504" y="1776"/>
                <a:ext cx="192" cy="288"/>
              </a:xfrm>
              <a:prstGeom prst="rect">
                <a:avLst/>
              </a:prstGeom>
              <a:solidFill>
                <a:schemeClr val="bg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nchor="ctr"/>
              <a:lstStyle/>
              <a:p>
                <a:endParaRPr lang="en-US"/>
              </a:p>
            </p:txBody>
          </p:sp>
          <p:sp>
            <p:nvSpPr>
              <p:cNvPr id="42008" name="Rectangle 73"/>
              <p:cNvSpPr>
                <a:spLocks noChangeArrowheads="1"/>
              </p:cNvSpPr>
              <p:nvPr/>
            </p:nvSpPr>
            <p:spPr bwMode="auto">
              <a:xfrm rot="-2872463">
                <a:off x="4896" y="1920"/>
                <a:ext cx="192" cy="288"/>
              </a:xfrm>
              <a:prstGeom prst="rect">
                <a:avLst/>
              </a:prstGeom>
              <a:solidFill>
                <a:schemeClr val="bg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nchor="ctr"/>
              <a:lstStyle/>
              <a:p>
                <a:endParaRPr lang="en-US"/>
              </a:p>
            </p:txBody>
          </p:sp>
          <p:sp>
            <p:nvSpPr>
              <p:cNvPr id="42009" name="Rectangle 74"/>
              <p:cNvSpPr>
                <a:spLocks noChangeArrowheads="1"/>
              </p:cNvSpPr>
              <p:nvPr/>
            </p:nvSpPr>
            <p:spPr bwMode="auto">
              <a:xfrm rot="-4268525">
                <a:off x="4656" y="1776"/>
                <a:ext cx="192" cy="288"/>
              </a:xfrm>
              <a:prstGeom prst="rect">
                <a:avLst/>
              </a:prstGeom>
              <a:solidFill>
                <a:schemeClr val="bg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nchor="ctr"/>
              <a:lstStyle/>
              <a:p>
                <a:endParaRPr lang="en-US"/>
              </a:p>
            </p:txBody>
          </p:sp>
          <p:sp>
            <p:nvSpPr>
              <p:cNvPr id="42010" name="Rectangle 75"/>
              <p:cNvSpPr>
                <a:spLocks noChangeArrowheads="1"/>
              </p:cNvSpPr>
              <p:nvPr/>
            </p:nvSpPr>
            <p:spPr bwMode="auto">
              <a:xfrm rot="-3252876">
                <a:off x="4872" y="2280"/>
                <a:ext cx="144" cy="96"/>
              </a:xfrm>
              <a:prstGeom prst="rect">
                <a:avLst/>
              </a:prstGeom>
              <a:solidFill>
                <a:schemeClr val="bg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nchor="ctr"/>
              <a:lstStyle/>
              <a:p>
                <a:endParaRPr lang="en-US"/>
              </a:p>
            </p:txBody>
          </p:sp>
          <p:grpSp>
            <p:nvGrpSpPr>
              <p:cNvPr id="42011" name="Group 76"/>
              <p:cNvGrpSpPr>
                <a:grpSpLocks/>
              </p:cNvGrpSpPr>
              <p:nvPr/>
            </p:nvGrpSpPr>
            <p:grpSpPr bwMode="auto">
              <a:xfrm>
                <a:off x="4952" y="2300"/>
                <a:ext cx="87" cy="123"/>
                <a:chOff x="4952" y="2300"/>
                <a:chExt cx="87" cy="123"/>
              </a:xfrm>
            </p:grpSpPr>
            <p:sp>
              <p:nvSpPr>
                <p:cNvPr id="42013" name="Freeform 77"/>
                <p:cNvSpPr>
                  <a:spLocks/>
                </p:cNvSpPr>
                <p:nvPr/>
              </p:nvSpPr>
              <p:spPr bwMode="auto">
                <a:xfrm>
                  <a:off x="4952" y="2300"/>
                  <a:ext cx="87" cy="123"/>
                </a:xfrm>
                <a:custGeom>
                  <a:avLst/>
                  <a:gdLst>
                    <a:gd name="T0" fmla="*/ 87 w 87"/>
                    <a:gd name="T1" fmla="*/ 0 h 123"/>
                    <a:gd name="T2" fmla="*/ 78 w 87"/>
                    <a:gd name="T3" fmla="*/ 123 h 123"/>
                    <a:gd name="T4" fmla="*/ 35 w 87"/>
                    <a:gd name="T5" fmla="*/ 105 h 123"/>
                    <a:gd name="T6" fmla="*/ 0 w 87"/>
                    <a:gd name="T7" fmla="*/ 79 h 123"/>
                    <a:gd name="T8" fmla="*/ 87 w 87"/>
                    <a:gd name="T9" fmla="*/ 0 h 123"/>
                    <a:gd name="T10" fmla="*/ 0 60000 65536"/>
                    <a:gd name="T11" fmla="*/ 0 60000 65536"/>
                    <a:gd name="T12" fmla="*/ 0 60000 65536"/>
                    <a:gd name="T13" fmla="*/ 0 60000 65536"/>
                    <a:gd name="T14" fmla="*/ 0 60000 65536"/>
                    <a:gd name="T15" fmla="*/ 0 w 87"/>
                    <a:gd name="T16" fmla="*/ 0 h 123"/>
                    <a:gd name="T17" fmla="*/ 87 w 87"/>
                    <a:gd name="T18" fmla="*/ 123 h 123"/>
                  </a:gdLst>
                  <a:ahLst/>
                  <a:cxnLst>
                    <a:cxn ang="T10">
                      <a:pos x="T0" y="T1"/>
                    </a:cxn>
                    <a:cxn ang="T11">
                      <a:pos x="T2" y="T3"/>
                    </a:cxn>
                    <a:cxn ang="T12">
                      <a:pos x="T4" y="T5"/>
                    </a:cxn>
                    <a:cxn ang="T13">
                      <a:pos x="T6" y="T7"/>
                    </a:cxn>
                    <a:cxn ang="T14">
                      <a:pos x="T8" y="T9"/>
                    </a:cxn>
                  </a:cxnLst>
                  <a:rect l="T15" t="T16" r="T17" b="T18"/>
                  <a:pathLst>
                    <a:path w="87" h="123">
                      <a:moveTo>
                        <a:pt x="87" y="0"/>
                      </a:moveTo>
                      <a:lnTo>
                        <a:pt x="78" y="123"/>
                      </a:lnTo>
                      <a:lnTo>
                        <a:pt x="35" y="105"/>
                      </a:lnTo>
                      <a:lnTo>
                        <a:pt x="0" y="79"/>
                      </a:lnTo>
                      <a:lnTo>
                        <a:pt x="87" y="0"/>
                      </a:lnTo>
                      <a:close/>
                    </a:path>
                  </a:pathLst>
                </a:custGeom>
                <a:solidFill>
                  <a:srgbClr val="000000"/>
                </a:solidFill>
                <a:ln w="14288">
                  <a:solidFill>
                    <a:srgbClr val="000000"/>
                  </a:solidFill>
                  <a:prstDash val="solid"/>
                  <a:round/>
                  <a:headEnd/>
                  <a:tailEnd/>
                </a:ln>
              </p:spPr>
              <p:txBody>
                <a:bodyPr/>
                <a:lstStyle/>
                <a:p>
                  <a:endParaRPr lang="en-US"/>
                </a:p>
              </p:txBody>
            </p:sp>
            <p:sp>
              <p:nvSpPr>
                <p:cNvPr id="42014" name="Line 78"/>
                <p:cNvSpPr>
                  <a:spLocks noChangeShapeType="1"/>
                </p:cNvSpPr>
                <p:nvPr/>
              </p:nvSpPr>
              <p:spPr bwMode="auto">
                <a:xfrm flipH="1">
                  <a:off x="4987" y="2335"/>
                  <a:ext cx="35" cy="70"/>
                </a:xfrm>
                <a:prstGeom prst="line">
                  <a:avLst/>
                </a:prstGeom>
                <a:noFill/>
                <a:ln w="14288">
                  <a:solidFill>
                    <a:srgbClr val="000000"/>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grpSp>
          <p:sp>
            <p:nvSpPr>
              <p:cNvPr id="42012" name="Oval 79"/>
              <p:cNvSpPr>
                <a:spLocks noChangeArrowheads="1"/>
              </p:cNvSpPr>
              <p:nvPr/>
            </p:nvSpPr>
            <p:spPr bwMode="auto">
              <a:xfrm>
                <a:off x="3405" y="1936"/>
                <a:ext cx="1534" cy="553"/>
              </a:xfrm>
              <a:prstGeom prst="ellipse">
                <a:avLst/>
              </a:prstGeom>
              <a:noFill/>
              <a:ln w="25400">
                <a:solidFill>
                  <a:srgbClr val="000000"/>
                </a:solidFill>
                <a:round/>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a:lstStyle/>
              <a:p>
                <a:endParaRPr lang="en-US"/>
              </a:p>
            </p:txBody>
          </p:sp>
        </p:grpSp>
        <p:sp>
          <p:nvSpPr>
            <p:cNvPr id="41993" name="Rectangle 80"/>
            <p:cNvSpPr>
              <a:spLocks noChangeArrowheads="1"/>
            </p:cNvSpPr>
            <p:nvPr/>
          </p:nvSpPr>
          <p:spPr bwMode="auto">
            <a:xfrm rot="2637925">
              <a:off x="3264" y="1920"/>
              <a:ext cx="192" cy="288"/>
            </a:xfrm>
            <a:prstGeom prst="rect">
              <a:avLst/>
            </a:prstGeom>
            <a:solidFill>
              <a:schemeClr val="bg1"/>
            </a:solidFill>
            <a:ln>
              <a:noFill/>
            </a:ln>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nchor="ctr"/>
            <a:lstStyle/>
            <a:p>
              <a:endParaRPr lang="en-US"/>
            </a:p>
          </p:txBody>
        </p:sp>
      </p:gr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103853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Text Box 5"/>
          <p:cNvSpPr txBox="1">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a:t>Opponent-Color Theory</a:t>
            </a:r>
          </a:p>
        </p:txBody>
      </p:sp>
      <p:sp>
        <p:nvSpPr>
          <p:cNvPr id="33796" name="Text Box 15"/>
          <p:cNvSpPr txBox="1">
            <a:spLocks noChangeArrowheads="1"/>
          </p:cNvSpPr>
          <p:nvPr/>
        </p:nvSpPr>
        <p:spPr bwMode="auto">
          <a:xfrm>
            <a:off x="533400" y="1295400"/>
            <a:ext cx="4191000" cy="410845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u="sng" dirty="0"/>
              <a:t>Three opponent channels:  </a:t>
            </a:r>
          </a:p>
          <a:p>
            <a:pPr eaLnBrk="1" hangingPunct="1">
              <a:spcBef>
                <a:spcPct val="50000"/>
              </a:spcBef>
            </a:pPr>
            <a:r>
              <a:rPr lang="en-US" sz="2400" dirty="0"/>
              <a:t>black vs. white (luminance)</a:t>
            </a:r>
          </a:p>
          <a:p>
            <a:pPr eaLnBrk="1" hangingPunct="1">
              <a:spcBef>
                <a:spcPct val="50000"/>
              </a:spcBef>
            </a:pPr>
            <a:r>
              <a:rPr lang="en-US" sz="2400" dirty="0"/>
              <a:t>red vs. green</a:t>
            </a:r>
          </a:p>
          <a:p>
            <a:pPr eaLnBrk="1" hangingPunct="1">
              <a:spcBef>
                <a:spcPct val="50000"/>
              </a:spcBef>
            </a:pPr>
            <a:r>
              <a:rPr lang="en-US" sz="2400" dirty="0"/>
              <a:t>blue vs. yellow</a:t>
            </a:r>
          </a:p>
          <a:p>
            <a:pPr eaLnBrk="1" hangingPunct="1">
              <a:spcBef>
                <a:spcPct val="50000"/>
              </a:spcBef>
            </a:pPr>
            <a:endParaRPr lang="en-US" sz="2400" dirty="0"/>
          </a:p>
          <a:p>
            <a:pPr eaLnBrk="1" hangingPunct="1">
              <a:spcBef>
                <a:spcPct val="50000"/>
              </a:spcBef>
            </a:pPr>
            <a:r>
              <a:rPr lang="en-US" sz="2400" dirty="0"/>
              <a:t>-no perception of reddish-green or bluish-yellow</a:t>
            </a:r>
          </a:p>
          <a:p>
            <a:pPr eaLnBrk="1" hangingPunct="1">
              <a:spcBef>
                <a:spcPct val="50000"/>
              </a:spcBef>
            </a:pPr>
            <a:r>
              <a:rPr lang="en-US" sz="2400" dirty="0"/>
              <a:t>-opponent afterimages</a:t>
            </a:r>
          </a:p>
        </p:txBody>
      </p:sp>
      <p:pic>
        <p:nvPicPr>
          <p:cNvPr id="33797" name="Picture 17" descr="800px-Opponent_colors">
            <a:hlinkClick r:id="rId3"/>
          </p:cNvPr>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4800600" y="2287588"/>
            <a:ext cx="3875088" cy="2741612"/>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507891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ontrst1.gif"/>
          <p:cNvPicPr>
            <a:picLocks noChangeAspect="1"/>
          </p:cNvPicPr>
          <p:nvPr/>
        </p:nvPicPr>
        <p:blipFill>
          <a:blip r:embed="rId3" cstate="print"/>
          <a:stretch>
            <a:fillRect/>
          </a:stretch>
        </p:blipFill>
        <p:spPr>
          <a:xfrm>
            <a:off x="1371600" y="2209800"/>
            <a:ext cx="6389370" cy="2457450"/>
          </a:xfrm>
          <a:prstGeom prst="rect">
            <a:avLst/>
          </a:prstGeom>
        </p:spPr>
      </p:pic>
      <p:sp>
        <p:nvSpPr>
          <p:cNvPr id="3" name="TextBox 2"/>
          <p:cNvSpPr txBox="1"/>
          <p:nvPr/>
        </p:nvSpPr>
        <p:spPr>
          <a:xfrm>
            <a:off x="1851435" y="0"/>
            <a:ext cx="5387565" cy="646331"/>
          </a:xfrm>
          <a:prstGeom prst="rect">
            <a:avLst/>
          </a:prstGeom>
          <a:noFill/>
        </p:spPr>
        <p:txBody>
          <a:bodyPr wrap="none" rtlCol="0">
            <a:spAutoFit/>
          </a:bodyPr>
          <a:lstStyle/>
          <a:p>
            <a:r>
              <a:rPr lang="en-US" sz="3600" dirty="0" smtClean="0"/>
              <a:t>Complementary Afterimage</a:t>
            </a:r>
            <a:endParaRPr 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ftest.gif"/>
          <p:cNvPicPr>
            <a:picLocks noChangeAspect="1"/>
          </p:cNvPicPr>
          <p:nvPr/>
        </p:nvPicPr>
        <p:blipFill>
          <a:blip r:embed="rId3" cstate="print"/>
          <a:stretch>
            <a:fillRect/>
          </a:stretch>
        </p:blipFill>
        <p:spPr>
          <a:xfrm>
            <a:off x="2743200" y="1905000"/>
            <a:ext cx="3771900" cy="379076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descr="flag"/>
          <p:cNvPicPr>
            <a:picLocks noChangeAspect="1" noChangeArrowheads="1"/>
          </p:cNvPicPr>
          <p:nvPr/>
        </p:nvPicPr>
        <p:blipFill>
          <a:blip r:embed="rId3" cstate="print"/>
          <a:srcRect/>
          <a:stretch>
            <a:fillRect/>
          </a:stretch>
        </p:blipFill>
        <p:spPr bwMode="auto">
          <a:xfrm>
            <a:off x="533400" y="1981200"/>
            <a:ext cx="4211498" cy="2819400"/>
          </a:xfrm>
          <a:prstGeom prst="rect">
            <a:avLst/>
          </a:prstGeom>
          <a:noFill/>
          <a:ln w="9525">
            <a:noFill/>
            <a:miter lim="800000"/>
            <a:headEnd/>
            <a:tailEnd/>
          </a:ln>
        </p:spPr>
      </p:pic>
      <p:sp>
        <p:nvSpPr>
          <p:cNvPr id="3" name="Text Box 6"/>
          <p:cNvSpPr txBox="1">
            <a:spLocks noChangeArrowheads="1"/>
          </p:cNvSpPr>
          <p:nvPr/>
        </p:nvSpPr>
        <p:spPr bwMode="auto">
          <a:xfrm>
            <a:off x="609600" y="6324600"/>
            <a:ext cx="5486400" cy="553998"/>
          </a:xfrm>
          <a:prstGeom prst="rect">
            <a:avLst/>
          </a:prstGeom>
          <a:noFill/>
          <a:ln w="9525">
            <a:noFill/>
            <a:miter lim="800000"/>
            <a:headEnd/>
            <a:tailEnd/>
          </a:ln>
        </p:spPr>
        <p:txBody>
          <a:bodyPr wrap="square">
            <a:spAutoFit/>
          </a:bodyPr>
          <a:lstStyle/>
          <a:p>
            <a:pPr algn="ctr" eaLnBrk="0" hangingPunct="0">
              <a:spcBef>
                <a:spcPct val="50000"/>
              </a:spcBef>
            </a:pPr>
            <a:r>
              <a:rPr lang="en-US" sz="1200" dirty="0"/>
              <a:t>Image from </a:t>
            </a:r>
            <a:r>
              <a:rPr lang="en-US" sz="1200" dirty="0">
                <a:hlinkClick r:id="rId4"/>
              </a:rPr>
              <a:t>http://www.cybersisman.com/psych1a/unit6/</a:t>
            </a:r>
            <a:r>
              <a:rPr lang="en-US" sz="1200" dirty="0" smtClean="0">
                <a:hlinkClick r:id="rId4"/>
              </a:rPr>
              <a:t>unit6notes.html</a:t>
            </a:r>
            <a:endParaRPr lang="en-US" sz="1200" dirty="0" smtClean="0"/>
          </a:p>
          <a:p>
            <a:pPr algn="ctr" eaLnBrk="0" hangingPunct="0">
              <a:spcBef>
                <a:spcPct val="50000"/>
              </a:spcBef>
            </a:pPr>
            <a:endParaRPr lang="en-US" sz="1200" dirty="0"/>
          </a:p>
        </p:txBody>
      </p:sp>
      <p:sp>
        <p:nvSpPr>
          <p:cNvPr id="4" name="TextBox 3"/>
          <p:cNvSpPr txBox="1"/>
          <p:nvPr/>
        </p:nvSpPr>
        <p:spPr>
          <a:xfrm>
            <a:off x="2404101" y="76200"/>
            <a:ext cx="4301499" cy="646331"/>
          </a:xfrm>
          <a:prstGeom prst="rect">
            <a:avLst/>
          </a:prstGeom>
          <a:noFill/>
        </p:spPr>
        <p:txBody>
          <a:bodyPr wrap="none" rtlCol="0">
            <a:spAutoFit/>
          </a:bodyPr>
          <a:lstStyle/>
          <a:p>
            <a:r>
              <a:rPr lang="en-US" sz="3600" dirty="0" smtClean="0"/>
              <a:t>Chromatic Afterimage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3000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spcBef>
                <a:spcPct val="50000"/>
              </a:spcBef>
            </a:pPr>
            <a:r>
              <a:rPr lang="en-US" sz="3600" b="1" dirty="0"/>
              <a:t>Visible</a:t>
            </a:r>
            <a:r>
              <a:rPr lang="en-US" sz="3000" b="1" dirty="0"/>
              <a:t> </a:t>
            </a:r>
            <a:r>
              <a:rPr lang="en-US" sz="3600" b="1" dirty="0"/>
              <a:t>Light</a:t>
            </a:r>
          </a:p>
        </p:txBody>
      </p:sp>
      <p:pic>
        <p:nvPicPr>
          <p:cNvPr id="7172" name="Picture 5" descr="spectrum"/>
          <p:cNvPicPr>
            <a:picLocks noChangeAspect="1" noChangeArrowheads="1"/>
          </p:cNvPicPr>
          <p:nvPr/>
        </p:nvPicPr>
        <p:blipFill>
          <a:blip r:embed="rId3" cstate="print"/>
          <a:srcRect/>
          <a:stretch>
            <a:fillRect/>
          </a:stretch>
        </p:blipFill>
        <p:spPr bwMode="auto">
          <a:xfrm>
            <a:off x="893763" y="857250"/>
            <a:ext cx="7239000" cy="546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800" y="1371600"/>
            <a:ext cx="8532995" cy="51435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2" name="Rectangle 1"/>
          <p:cNvSpPr/>
          <p:nvPr/>
        </p:nvSpPr>
        <p:spPr>
          <a:xfrm>
            <a:off x="304800" y="448270"/>
            <a:ext cx="5943600" cy="646331"/>
          </a:xfrm>
          <a:prstGeom prst="rect">
            <a:avLst/>
          </a:prstGeom>
        </p:spPr>
        <p:txBody>
          <a:bodyPr wrap="square">
            <a:spAutoFit/>
          </a:bodyPr>
          <a:lstStyle/>
          <a:p>
            <a:r>
              <a:rPr lang="en-US" dirty="0"/>
              <a:t>Hinton’s lilac chaser</a:t>
            </a:r>
          </a:p>
          <a:p>
            <a:r>
              <a:rPr lang="en-US" dirty="0">
                <a:hlinkClick r:id="rId3"/>
              </a:rPr>
              <a:t>http://www.michaelbach.de/ot/col_lilacChaser/index.html</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5905052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744434" y="1600200"/>
            <a:ext cx="7826061" cy="2778251"/>
          </a:xfrm>
          <a:prstGeom prst="rect">
            <a:avLst/>
          </a:prstGeom>
        </p:spPr>
      </p:pic>
      <p:sp>
        <p:nvSpPr>
          <p:cNvPr id="3" name="Rectangle 2"/>
          <p:cNvSpPr/>
          <p:nvPr/>
        </p:nvSpPr>
        <p:spPr>
          <a:xfrm>
            <a:off x="744434" y="4572000"/>
            <a:ext cx="4245536" cy="646331"/>
          </a:xfrm>
          <a:prstGeom prst="rect">
            <a:avLst/>
          </a:prstGeom>
        </p:spPr>
        <p:txBody>
          <a:bodyPr wrap="none">
            <a:spAutoFit/>
          </a:bodyPr>
          <a:lstStyle/>
          <a:p>
            <a:r>
              <a:rPr lang="en-US" dirty="0">
                <a:hlinkClick r:id="rId4"/>
              </a:rPr>
              <a:t>http://www.huevaluechroma.com/033.</a:t>
            </a:r>
            <a:r>
              <a:rPr lang="en-US" dirty="0" smtClean="0">
                <a:hlinkClick r:id="rId4"/>
              </a:rPr>
              <a:t>php</a:t>
            </a:r>
            <a:endParaRPr lang="en-US" dirty="0" smtClean="0"/>
          </a:p>
          <a:p>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34289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hrmadpt.jpg"/>
          <p:cNvPicPr>
            <a:picLocks noChangeAspect="1"/>
          </p:cNvPicPr>
          <p:nvPr/>
        </p:nvPicPr>
        <p:blipFill>
          <a:blip r:embed="rId3" cstate="print"/>
          <a:stretch>
            <a:fillRect/>
          </a:stretch>
        </p:blipFill>
        <p:spPr>
          <a:xfrm>
            <a:off x="2133600" y="-1143000"/>
            <a:ext cx="4718218" cy="6858000"/>
          </a:xfrm>
          <a:prstGeom prst="rect">
            <a:avLst/>
          </a:prstGeom>
        </p:spPr>
      </p:pic>
      <p:sp>
        <p:nvSpPr>
          <p:cNvPr id="3" name="Rectangle 2"/>
          <p:cNvSpPr/>
          <p:nvPr/>
        </p:nvSpPr>
        <p:spPr>
          <a:xfrm>
            <a:off x="1143000" y="-1143000"/>
            <a:ext cx="6477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Chromatic Adaptation</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hrmadpt.jpg"/>
          <p:cNvPicPr>
            <a:picLocks noChangeAspect="1"/>
          </p:cNvPicPr>
          <p:nvPr/>
        </p:nvPicPr>
        <p:blipFill>
          <a:blip r:embed="rId3" cstate="print"/>
          <a:stretch>
            <a:fillRect/>
          </a:stretch>
        </p:blipFill>
        <p:spPr>
          <a:xfrm>
            <a:off x="2133600" y="0"/>
            <a:ext cx="4718218" cy="68580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228600"/>
            <a:ext cx="9144000" cy="625475"/>
          </a:xfrm>
          <a:prstGeom prst="rect">
            <a:avLst/>
          </a:prstGeom>
          <a:noFill/>
          <a:ln w="9525">
            <a:noFill/>
            <a:miter lim="800000"/>
            <a:headEnd/>
            <a:tailEnd/>
          </a:ln>
        </p:spPr>
        <p:txBody>
          <a:bodyPr>
            <a:spAutoFit/>
          </a:bodyPr>
          <a:lstStyle/>
          <a:p>
            <a:pPr algn="ctr" eaLnBrk="0" hangingPunct="0">
              <a:spcBef>
                <a:spcPct val="50000"/>
              </a:spcBef>
            </a:pPr>
            <a:r>
              <a:rPr lang="en-US" sz="3500" dirty="0" smtClean="0"/>
              <a:t>Chromatic Contrast</a:t>
            </a:r>
            <a:endParaRPr lang="en-US" sz="3500" dirty="0"/>
          </a:p>
        </p:txBody>
      </p:sp>
      <p:sp>
        <p:nvSpPr>
          <p:cNvPr id="15364" name="Rectangle 4"/>
          <p:cNvSpPr>
            <a:spLocks noChangeArrowheads="1"/>
          </p:cNvSpPr>
          <p:nvPr/>
        </p:nvSpPr>
        <p:spPr bwMode="auto">
          <a:xfrm>
            <a:off x="2133600" y="2209800"/>
            <a:ext cx="5105400" cy="2438400"/>
          </a:xfrm>
          <a:prstGeom prst="rect">
            <a:avLst/>
          </a:prstGeom>
          <a:solidFill>
            <a:srgbClr val="6464FF"/>
          </a:solidFill>
          <a:ln w="9525">
            <a:noFill/>
            <a:miter lim="800000"/>
            <a:headEnd/>
            <a:tailEnd/>
          </a:ln>
        </p:spPr>
        <p:txBody>
          <a:bodyPr wrap="none" anchor="ctr"/>
          <a:lstStyle/>
          <a:p>
            <a:endParaRPr lang="en-US"/>
          </a:p>
        </p:txBody>
      </p:sp>
      <p:grpSp>
        <p:nvGrpSpPr>
          <p:cNvPr id="2" name="Group 5"/>
          <p:cNvGrpSpPr>
            <a:grpSpLocks/>
          </p:cNvGrpSpPr>
          <p:nvPr/>
        </p:nvGrpSpPr>
        <p:grpSpPr bwMode="auto">
          <a:xfrm>
            <a:off x="2133600" y="2209800"/>
            <a:ext cx="5105400" cy="2438400"/>
            <a:chOff x="2160" y="2688"/>
            <a:chExt cx="3216" cy="1536"/>
          </a:xfrm>
        </p:grpSpPr>
        <p:sp>
          <p:nvSpPr>
            <p:cNvPr id="15367" name="Rectangle 6"/>
            <p:cNvSpPr>
              <a:spLocks noChangeArrowheads="1"/>
            </p:cNvSpPr>
            <p:nvPr/>
          </p:nvSpPr>
          <p:spPr bwMode="auto">
            <a:xfrm>
              <a:off x="2160" y="2688"/>
              <a:ext cx="576" cy="1536"/>
            </a:xfrm>
            <a:prstGeom prst="rect">
              <a:avLst/>
            </a:prstGeom>
            <a:solidFill>
              <a:srgbClr val="0000FF"/>
            </a:solidFill>
            <a:ln w="9525">
              <a:noFill/>
              <a:miter lim="800000"/>
              <a:headEnd/>
              <a:tailEnd/>
            </a:ln>
          </p:spPr>
          <p:txBody>
            <a:bodyPr wrap="none" anchor="ctr"/>
            <a:lstStyle/>
            <a:p>
              <a:endParaRPr lang="en-US"/>
            </a:p>
          </p:txBody>
        </p:sp>
        <p:sp>
          <p:nvSpPr>
            <p:cNvPr id="15368" name="Rectangle 7"/>
            <p:cNvSpPr>
              <a:spLocks noChangeArrowheads="1"/>
            </p:cNvSpPr>
            <p:nvPr/>
          </p:nvSpPr>
          <p:spPr bwMode="auto">
            <a:xfrm>
              <a:off x="3792" y="2688"/>
              <a:ext cx="576" cy="1536"/>
            </a:xfrm>
            <a:prstGeom prst="rect">
              <a:avLst/>
            </a:prstGeom>
            <a:solidFill>
              <a:srgbClr val="C8C8FF"/>
            </a:solidFill>
            <a:ln w="9525">
              <a:noFill/>
              <a:miter lim="800000"/>
              <a:headEnd/>
              <a:tailEnd/>
            </a:ln>
          </p:spPr>
          <p:txBody>
            <a:bodyPr wrap="none" anchor="ctr"/>
            <a:lstStyle/>
            <a:p>
              <a:endParaRPr lang="en-US"/>
            </a:p>
          </p:txBody>
        </p:sp>
        <p:sp>
          <p:nvSpPr>
            <p:cNvPr id="15369" name="Rectangle 8"/>
            <p:cNvSpPr>
              <a:spLocks noChangeArrowheads="1"/>
            </p:cNvSpPr>
            <p:nvPr/>
          </p:nvSpPr>
          <p:spPr bwMode="auto">
            <a:xfrm rot="5400000">
              <a:off x="2736" y="2208"/>
              <a:ext cx="576" cy="1536"/>
            </a:xfrm>
            <a:prstGeom prst="rect">
              <a:avLst/>
            </a:prstGeom>
            <a:solidFill>
              <a:srgbClr val="0000FF"/>
            </a:solidFill>
            <a:ln w="9525">
              <a:noFill/>
              <a:miter lim="800000"/>
              <a:headEnd/>
              <a:tailEnd/>
            </a:ln>
          </p:spPr>
          <p:txBody>
            <a:bodyPr wrap="none" anchor="ctr"/>
            <a:lstStyle/>
            <a:p>
              <a:endParaRPr lang="en-US"/>
            </a:p>
          </p:txBody>
        </p:sp>
        <p:sp>
          <p:nvSpPr>
            <p:cNvPr id="15370" name="Rectangle 9"/>
            <p:cNvSpPr>
              <a:spLocks noChangeArrowheads="1"/>
            </p:cNvSpPr>
            <p:nvPr/>
          </p:nvSpPr>
          <p:spPr bwMode="auto">
            <a:xfrm>
              <a:off x="3216" y="2688"/>
              <a:ext cx="576" cy="1536"/>
            </a:xfrm>
            <a:prstGeom prst="rect">
              <a:avLst/>
            </a:prstGeom>
            <a:solidFill>
              <a:srgbClr val="0000FF"/>
            </a:solidFill>
            <a:ln w="9525">
              <a:noFill/>
              <a:miter lim="800000"/>
              <a:headEnd/>
              <a:tailEnd/>
            </a:ln>
          </p:spPr>
          <p:txBody>
            <a:bodyPr wrap="none" anchor="ctr"/>
            <a:lstStyle/>
            <a:p>
              <a:endParaRPr lang="en-US"/>
            </a:p>
          </p:txBody>
        </p:sp>
        <p:sp>
          <p:nvSpPr>
            <p:cNvPr id="15371" name="Rectangle 10"/>
            <p:cNvSpPr>
              <a:spLocks noChangeArrowheads="1"/>
            </p:cNvSpPr>
            <p:nvPr/>
          </p:nvSpPr>
          <p:spPr bwMode="auto">
            <a:xfrm rot="5400000">
              <a:off x="2688" y="3168"/>
              <a:ext cx="576" cy="1536"/>
            </a:xfrm>
            <a:prstGeom prst="rect">
              <a:avLst/>
            </a:prstGeom>
            <a:solidFill>
              <a:srgbClr val="0000FF"/>
            </a:solidFill>
            <a:ln w="9525">
              <a:noFill/>
              <a:miter lim="800000"/>
              <a:headEnd/>
              <a:tailEnd/>
            </a:ln>
          </p:spPr>
          <p:txBody>
            <a:bodyPr wrap="none" anchor="ctr"/>
            <a:lstStyle/>
            <a:p>
              <a:endParaRPr lang="en-US"/>
            </a:p>
          </p:txBody>
        </p:sp>
        <p:sp>
          <p:nvSpPr>
            <p:cNvPr id="15372" name="Rectangle 11"/>
            <p:cNvSpPr>
              <a:spLocks noChangeArrowheads="1"/>
            </p:cNvSpPr>
            <p:nvPr/>
          </p:nvSpPr>
          <p:spPr bwMode="auto">
            <a:xfrm>
              <a:off x="4800" y="2688"/>
              <a:ext cx="576" cy="1536"/>
            </a:xfrm>
            <a:prstGeom prst="rect">
              <a:avLst/>
            </a:prstGeom>
            <a:solidFill>
              <a:srgbClr val="C8C8FF"/>
            </a:solidFill>
            <a:ln w="9525">
              <a:noFill/>
              <a:miter lim="800000"/>
              <a:headEnd/>
              <a:tailEnd/>
            </a:ln>
          </p:spPr>
          <p:txBody>
            <a:bodyPr wrap="none" anchor="ctr"/>
            <a:lstStyle/>
            <a:p>
              <a:endParaRPr lang="en-US"/>
            </a:p>
          </p:txBody>
        </p:sp>
        <p:sp>
          <p:nvSpPr>
            <p:cNvPr id="15373" name="Rectangle 12"/>
            <p:cNvSpPr>
              <a:spLocks noChangeArrowheads="1"/>
            </p:cNvSpPr>
            <p:nvPr/>
          </p:nvSpPr>
          <p:spPr bwMode="auto">
            <a:xfrm rot="5400000">
              <a:off x="4272" y="2208"/>
              <a:ext cx="576" cy="1536"/>
            </a:xfrm>
            <a:prstGeom prst="rect">
              <a:avLst/>
            </a:prstGeom>
            <a:solidFill>
              <a:srgbClr val="C8C8FF"/>
            </a:solidFill>
            <a:ln w="9525">
              <a:noFill/>
              <a:miter lim="800000"/>
              <a:headEnd/>
              <a:tailEnd/>
            </a:ln>
          </p:spPr>
          <p:txBody>
            <a:bodyPr wrap="none" anchor="ctr"/>
            <a:lstStyle/>
            <a:p>
              <a:endParaRPr lang="en-US"/>
            </a:p>
          </p:txBody>
        </p:sp>
        <p:sp>
          <p:nvSpPr>
            <p:cNvPr id="15374" name="Rectangle 13"/>
            <p:cNvSpPr>
              <a:spLocks noChangeArrowheads="1"/>
            </p:cNvSpPr>
            <p:nvPr/>
          </p:nvSpPr>
          <p:spPr bwMode="auto">
            <a:xfrm rot="5400000">
              <a:off x="4320" y="3168"/>
              <a:ext cx="576" cy="1536"/>
            </a:xfrm>
            <a:prstGeom prst="rect">
              <a:avLst/>
            </a:prstGeom>
            <a:solidFill>
              <a:srgbClr val="C8C8FF"/>
            </a:solidFill>
            <a:ln w="9525">
              <a:noFill/>
              <a:miter lim="800000"/>
              <a:headEnd/>
              <a:tailEnd/>
            </a:ln>
          </p:spPr>
          <p:txBody>
            <a:bodyPr wrap="none" anchor="ctr"/>
            <a:lstStyle/>
            <a:p>
              <a:endParaRPr lang="en-US"/>
            </a:p>
          </p:txBody>
        </p:sp>
      </p:grpSp>
      <p:sp>
        <p:nvSpPr>
          <p:cNvPr id="15366" name="Line 14"/>
          <p:cNvSpPr>
            <a:spLocks noChangeShapeType="1"/>
          </p:cNvSpPr>
          <p:nvPr/>
        </p:nvSpPr>
        <p:spPr bwMode="auto">
          <a:xfrm>
            <a:off x="0" y="838200"/>
            <a:ext cx="9144000" cy="0"/>
          </a:xfrm>
          <a:prstGeom prst="line">
            <a:avLst/>
          </a:prstGeom>
          <a:noFill/>
          <a:ln w="2540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ontrast.gif"/>
          <p:cNvPicPr>
            <a:picLocks noChangeAspect="1"/>
          </p:cNvPicPr>
          <p:nvPr/>
        </p:nvPicPr>
        <p:blipFill>
          <a:blip r:embed="rId3" cstate="print"/>
          <a:stretch>
            <a:fillRect/>
          </a:stretch>
        </p:blipFill>
        <p:spPr>
          <a:xfrm>
            <a:off x="1981200" y="1905000"/>
            <a:ext cx="5564604" cy="264318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228600"/>
            <a:ext cx="9144000" cy="625475"/>
          </a:xfrm>
          <a:prstGeom prst="rect">
            <a:avLst/>
          </a:prstGeom>
          <a:noFill/>
          <a:ln w="9525">
            <a:noFill/>
            <a:miter lim="800000"/>
            <a:headEnd/>
            <a:tailEnd/>
          </a:ln>
        </p:spPr>
        <p:txBody>
          <a:bodyPr>
            <a:spAutoFit/>
          </a:bodyPr>
          <a:lstStyle/>
          <a:p>
            <a:pPr algn="ctr" eaLnBrk="0" hangingPunct="0">
              <a:spcBef>
                <a:spcPct val="50000"/>
              </a:spcBef>
            </a:pPr>
            <a:r>
              <a:rPr lang="en-US" sz="3500" dirty="0" smtClean="0"/>
              <a:t>Luminance Contrast </a:t>
            </a:r>
            <a:endParaRPr lang="en-US" sz="3500" dirty="0"/>
          </a:p>
        </p:txBody>
      </p:sp>
      <p:grpSp>
        <p:nvGrpSpPr>
          <p:cNvPr id="2" name="Group 4"/>
          <p:cNvGrpSpPr>
            <a:grpSpLocks/>
          </p:cNvGrpSpPr>
          <p:nvPr/>
        </p:nvGrpSpPr>
        <p:grpSpPr bwMode="auto">
          <a:xfrm>
            <a:off x="2438400" y="2665413"/>
            <a:ext cx="4267200" cy="2744787"/>
            <a:chOff x="1536" y="1679"/>
            <a:chExt cx="2688" cy="1729"/>
          </a:xfrm>
        </p:grpSpPr>
        <p:grpSp>
          <p:nvGrpSpPr>
            <p:cNvPr id="3" name="Group 5"/>
            <p:cNvGrpSpPr>
              <a:grpSpLocks noChangeAspect="1"/>
            </p:cNvGrpSpPr>
            <p:nvPr/>
          </p:nvGrpSpPr>
          <p:grpSpPr bwMode="auto">
            <a:xfrm>
              <a:off x="1536" y="1679"/>
              <a:ext cx="1152" cy="1729"/>
              <a:chOff x="624" y="1440"/>
              <a:chExt cx="576" cy="864"/>
            </a:xfrm>
          </p:grpSpPr>
          <p:sp>
            <p:nvSpPr>
              <p:cNvPr id="16416" name="Rectangle 6"/>
              <p:cNvSpPr>
                <a:spLocks noChangeAspect="1" noChangeArrowheads="1"/>
              </p:cNvSpPr>
              <p:nvPr/>
            </p:nvSpPr>
            <p:spPr bwMode="auto">
              <a:xfrm>
                <a:off x="624" y="1440"/>
                <a:ext cx="288" cy="288"/>
              </a:xfrm>
              <a:prstGeom prst="rect">
                <a:avLst/>
              </a:prstGeom>
              <a:solidFill>
                <a:srgbClr val="FF0000"/>
              </a:solidFill>
              <a:ln w="9525">
                <a:noFill/>
                <a:miter lim="800000"/>
                <a:headEnd/>
                <a:tailEnd/>
              </a:ln>
            </p:spPr>
            <p:txBody>
              <a:bodyPr wrap="none" anchor="ctr"/>
              <a:lstStyle/>
              <a:p>
                <a:endParaRPr lang="en-US"/>
              </a:p>
            </p:txBody>
          </p:sp>
          <p:sp>
            <p:nvSpPr>
              <p:cNvPr id="16417" name="Rectangle 7"/>
              <p:cNvSpPr>
                <a:spLocks noChangeAspect="1" noChangeArrowheads="1"/>
              </p:cNvSpPr>
              <p:nvPr/>
            </p:nvSpPr>
            <p:spPr bwMode="auto">
              <a:xfrm>
                <a:off x="912" y="1440"/>
                <a:ext cx="288" cy="288"/>
              </a:xfrm>
              <a:prstGeom prst="rect">
                <a:avLst/>
              </a:prstGeom>
              <a:solidFill>
                <a:srgbClr val="3366FF"/>
              </a:solidFill>
              <a:ln w="9525">
                <a:noFill/>
                <a:miter lim="800000"/>
                <a:headEnd/>
                <a:tailEnd/>
              </a:ln>
            </p:spPr>
            <p:txBody>
              <a:bodyPr wrap="none" anchor="ctr"/>
              <a:lstStyle/>
              <a:p>
                <a:endParaRPr lang="en-US"/>
              </a:p>
            </p:txBody>
          </p:sp>
          <p:sp>
            <p:nvSpPr>
              <p:cNvPr id="16418" name="Rectangle 8"/>
              <p:cNvSpPr>
                <a:spLocks noChangeAspect="1" noChangeArrowheads="1"/>
              </p:cNvSpPr>
              <p:nvPr/>
            </p:nvSpPr>
            <p:spPr bwMode="auto">
              <a:xfrm>
                <a:off x="624" y="1728"/>
                <a:ext cx="288" cy="288"/>
              </a:xfrm>
              <a:prstGeom prst="rect">
                <a:avLst/>
              </a:prstGeom>
              <a:solidFill>
                <a:srgbClr val="00FF00"/>
              </a:solidFill>
              <a:ln w="9525">
                <a:noFill/>
                <a:miter lim="800000"/>
                <a:headEnd/>
                <a:tailEnd/>
              </a:ln>
            </p:spPr>
            <p:txBody>
              <a:bodyPr wrap="none" anchor="ctr"/>
              <a:lstStyle/>
              <a:p>
                <a:endParaRPr lang="en-US"/>
              </a:p>
            </p:txBody>
          </p:sp>
          <p:sp>
            <p:nvSpPr>
              <p:cNvPr id="16419" name="Rectangle 9"/>
              <p:cNvSpPr>
                <a:spLocks noChangeAspect="1" noChangeArrowheads="1"/>
              </p:cNvSpPr>
              <p:nvPr/>
            </p:nvSpPr>
            <p:spPr bwMode="auto">
              <a:xfrm>
                <a:off x="912" y="1728"/>
                <a:ext cx="288" cy="288"/>
              </a:xfrm>
              <a:prstGeom prst="rect">
                <a:avLst/>
              </a:prstGeom>
              <a:solidFill>
                <a:srgbClr val="FF9900"/>
              </a:solidFill>
              <a:ln w="9525">
                <a:noFill/>
                <a:miter lim="800000"/>
                <a:headEnd/>
                <a:tailEnd/>
              </a:ln>
            </p:spPr>
            <p:txBody>
              <a:bodyPr wrap="none" anchor="ctr"/>
              <a:lstStyle/>
              <a:p>
                <a:endParaRPr lang="en-US"/>
              </a:p>
            </p:txBody>
          </p:sp>
          <p:sp>
            <p:nvSpPr>
              <p:cNvPr id="16420" name="Rectangle 10"/>
              <p:cNvSpPr>
                <a:spLocks noChangeAspect="1" noChangeArrowheads="1"/>
              </p:cNvSpPr>
              <p:nvPr/>
            </p:nvSpPr>
            <p:spPr bwMode="auto">
              <a:xfrm>
                <a:off x="912" y="2016"/>
                <a:ext cx="288" cy="288"/>
              </a:xfrm>
              <a:prstGeom prst="rect">
                <a:avLst/>
              </a:prstGeom>
              <a:solidFill>
                <a:srgbClr val="800080"/>
              </a:solidFill>
              <a:ln w="9525">
                <a:noFill/>
                <a:miter lim="800000"/>
                <a:headEnd/>
                <a:tailEnd/>
              </a:ln>
            </p:spPr>
            <p:txBody>
              <a:bodyPr wrap="none" anchor="ctr"/>
              <a:lstStyle/>
              <a:p>
                <a:endParaRPr lang="en-US"/>
              </a:p>
            </p:txBody>
          </p:sp>
          <p:sp>
            <p:nvSpPr>
              <p:cNvPr id="16421" name="Rectangle 11"/>
              <p:cNvSpPr>
                <a:spLocks noChangeAspect="1" noChangeArrowheads="1"/>
              </p:cNvSpPr>
              <p:nvPr/>
            </p:nvSpPr>
            <p:spPr bwMode="auto">
              <a:xfrm>
                <a:off x="624" y="2016"/>
                <a:ext cx="288" cy="288"/>
              </a:xfrm>
              <a:prstGeom prst="rect">
                <a:avLst/>
              </a:prstGeom>
              <a:solidFill>
                <a:srgbClr val="33CCCC"/>
              </a:solidFill>
              <a:ln w="9525">
                <a:noFill/>
                <a:miter lim="800000"/>
                <a:headEnd/>
                <a:tailEnd/>
              </a:ln>
            </p:spPr>
            <p:txBody>
              <a:bodyPr wrap="none" anchor="ctr"/>
              <a:lstStyle/>
              <a:p>
                <a:endParaRPr lang="en-US"/>
              </a:p>
            </p:txBody>
          </p:sp>
        </p:grpSp>
        <p:grpSp>
          <p:nvGrpSpPr>
            <p:cNvPr id="4" name="Group 12"/>
            <p:cNvGrpSpPr>
              <a:grpSpLocks/>
            </p:cNvGrpSpPr>
            <p:nvPr/>
          </p:nvGrpSpPr>
          <p:grpSpPr bwMode="auto">
            <a:xfrm>
              <a:off x="3072" y="1679"/>
              <a:ext cx="1152" cy="1729"/>
              <a:chOff x="2160" y="1440"/>
              <a:chExt cx="1152" cy="1729"/>
            </a:xfrm>
          </p:grpSpPr>
          <p:grpSp>
            <p:nvGrpSpPr>
              <p:cNvPr id="5" name="Group 13"/>
              <p:cNvGrpSpPr>
                <a:grpSpLocks noChangeAspect="1"/>
              </p:cNvGrpSpPr>
              <p:nvPr/>
            </p:nvGrpSpPr>
            <p:grpSpPr bwMode="auto">
              <a:xfrm>
                <a:off x="2160" y="1440"/>
                <a:ext cx="1152" cy="1729"/>
                <a:chOff x="624" y="1440"/>
                <a:chExt cx="576" cy="864"/>
              </a:xfrm>
            </p:grpSpPr>
            <p:sp>
              <p:nvSpPr>
                <p:cNvPr id="16410" name="Rectangle 14"/>
                <p:cNvSpPr>
                  <a:spLocks noChangeAspect="1" noChangeArrowheads="1"/>
                </p:cNvSpPr>
                <p:nvPr/>
              </p:nvSpPr>
              <p:spPr bwMode="auto">
                <a:xfrm>
                  <a:off x="624" y="1440"/>
                  <a:ext cx="288" cy="288"/>
                </a:xfrm>
                <a:prstGeom prst="rect">
                  <a:avLst/>
                </a:prstGeom>
                <a:solidFill>
                  <a:srgbClr val="FF0000"/>
                </a:solidFill>
                <a:ln w="9525">
                  <a:noFill/>
                  <a:miter lim="800000"/>
                  <a:headEnd/>
                  <a:tailEnd/>
                </a:ln>
              </p:spPr>
              <p:txBody>
                <a:bodyPr wrap="none" anchor="ctr"/>
                <a:lstStyle/>
                <a:p>
                  <a:endParaRPr lang="en-US"/>
                </a:p>
              </p:txBody>
            </p:sp>
            <p:sp>
              <p:nvSpPr>
                <p:cNvPr id="16411" name="Rectangle 15"/>
                <p:cNvSpPr>
                  <a:spLocks noChangeAspect="1" noChangeArrowheads="1"/>
                </p:cNvSpPr>
                <p:nvPr/>
              </p:nvSpPr>
              <p:spPr bwMode="auto">
                <a:xfrm>
                  <a:off x="912" y="1440"/>
                  <a:ext cx="288" cy="288"/>
                </a:xfrm>
                <a:prstGeom prst="rect">
                  <a:avLst/>
                </a:prstGeom>
                <a:solidFill>
                  <a:srgbClr val="3366FF"/>
                </a:solidFill>
                <a:ln w="9525">
                  <a:noFill/>
                  <a:miter lim="800000"/>
                  <a:headEnd/>
                  <a:tailEnd/>
                </a:ln>
              </p:spPr>
              <p:txBody>
                <a:bodyPr wrap="none" anchor="ctr"/>
                <a:lstStyle/>
                <a:p>
                  <a:endParaRPr lang="en-US"/>
                </a:p>
              </p:txBody>
            </p:sp>
            <p:sp>
              <p:nvSpPr>
                <p:cNvPr id="16412" name="Rectangle 16"/>
                <p:cNvSpPr>
                  <a:spLocks noChangeAspect="1" noChangeArrowheads="1"/>
                </p:cNvSpPr>
                <p:nvPr/>
              </p:nvSpPr>
              <p:spPr bwMode="auto">
                <a:xfrm>
                  <a:off x="624" y="1728"/>
                  <a:ext cx="288" cy="288"/>
                </a:xfrm>
                <a:prstGeom prst="rect">
                  <a:avLst/>
                </a:prstGeom>
                <a:solidFill>
                  <a:srgbClr val="00FF00"/>
                </a:solidFill>
                <a:ln w="9525">
                  <a:noFill/>
                  <a:miter lim="800000"/>
                  <a:headEnd/>
                  <a:tailEnd/>
                </a:ln>
              </p:spPr>
              <p:txBody>
                <a:bodyPr wrap="none" anchor="ctr"/>
                <a:lstStyle/>
                <a:p>
                  <a:endParaRPr lang="en-US"/>
                </a:p>
              </p:txBody>
            </p:sp>
            <p:sp>
              <p:nvSpPr>
                <p:cNvPr id="16413" name="Rectangle 17"/>
                <p:cNvSpPr>
                  <a:spLocks noChangeAspect="1" noChangeArrowheads="1"/>
                </p:cNvSpPr>
                <p:nvPr/>
              </p:nvSpPr>
              <p:spPr bwMode="auto">
                <a:xfrm>
                  <a:off x="912" y="1728"/>
                  <a:ext cx="288" cy="288"/>
                </a:xfrm>
                <a:prstGeom prst="rect">
                  <a:avLst/>
                </a:prstGeom>
                <a:solidFill>
                  <a:srgbClr val="FF9900"/>
                </a:solidFill>
                <a:ln w="9525">
                  <a:noFill/>
                  <a:miter lim="800000"/>
                  <a:headEnd/>
                  <a:tailEnd/>
                </a:ln>
              </p:spPr>
              <p:txBody>
                <a:bodyPr wrap="none" anchor="ctr"/>
                <a:lstStyle/>
                <a:p>
                  <a:endParaRPr lang="en-US"/>
                </a:p>
              </p:txBody>
            </p:sp>
            <p:sp>
              <p:nvSpPr>
                <p:cNvPr id="16414" name="Rectangle 18"/>
                <p:cNvSpPr>
                  <a:spLocks noChangeAspect="1" noChangeArrowheads="1"/>
                </p:cNvSpPr>
                <p:nvPr/>
              </p:nvSpPr>
              <p:spPr bwMode="auto">
                <a:xfrm>
                  <a:off x="912" y="2016"/>
                  <a:ext cx="288" cy="288"/>
                </a:xfrm>
                <a:prstGeom prst="rect">
                  <a:avLst/>
                </a:prstGeom>
                <a:solidFill>
                  <a:srgbClr val="800080"/>
                </a:solidFill>
                <a:ln w="9525">
                  <a:noFill/>
                  <a:miter lim="800000"/>
                  <a:headEnd/>
                  <a:tailEnd/>
                </a:ln>
              </p:spPr>
              <p:txBody>
                <a:bodyPr wrap="none" anchor="ctr"/>
                <a:lstStyle/>
                <a:p>
                  <a:endParaRPr lang="en-US"/>
                </a:p>
              </p:txBody>
            </p:sp>
            <p:sp>
              <p:nvSpPr>
                <p:cNvPr id="16415" name="Rectangle 19"/>
                <p:cNvSpPr>
                  <a:spLocks noChangeAspect="1" noChangeArrowheads="1"/>
                </p:cNvSpPr>
                <p:nvPr/>
              </p:nvSpPr>
              <p:spPr bwMode="auto">
                <a:xfrm>
                  <a:off x="624" y="2016"/>
                  <a:ext cx="288" cy="288"/>
                </a:xfrm>
                <a:prstGeom prst="rect">
                  <a:avLst/>
                </a:prstGeom>
                <a:solidFill>
                  <a:srgbClr val="33CCCC"/>
                </a:solidFill>
                <a:ln w="9525">
                  <a:noFill/>
                  <a:miter lim="800000"/>
                  <a:headEnd/>
                  <a:tailEnd/>
                </a:ln>
              </p:spPr>
              <p:txBody>
                <a:bodyPr wrap="none" anchor="ctr"/>
                <a:lstStyle/>
                <a:p>
                  <a:endParaRPr lang="en-US"/>
                </a:p>
              </p:txBody>
            </p:sp>
          </p:grpSp>
          <p:sp>
            <p:nvSpPr>
              <p:cNvPr id="16403" name="Line 20"/>
              <p:cNvSpPr>
                <a:spLocks noChangeShapeType="1"/>
              </p:cNvSpPr>
              <p:nvPr/>
            </p:nvSpPr>
            <p:spPr bwMode="auto">
              <a:xfrm>
                <a:off x="2160" y="1440"/>
                <a:ext cx="0" cy="1728"/>
              </a:xfrm>
              <a:prstGeom prst="line">
                <a:avLst/>
              </a:prstGeom>
              <a:noFill/>
              <a:ln w="25400">
                <a:solidFill>
                  <a:schemeClr val="tx1"/>
                </a:solidFill>
                <a:round/>
                <a:headEnd/>
                <a:tailEnd/>
              </a:ln>
            </p:spPr>
            <p:txBody>
              <a:bodyPr/>
              <a:lstStyle/>
              <a:p>
                <a:endParaRPr lang="en-US"/>
              </a:p>
            </p:txBody>
          </p:sp>
          <p:sp>
            <p:nvSpPr>
              <p:cNvPr id="16404" name="Line 21"/>
              <p:cNvSpPr>
                <a:spLocks noChangeShapeType="1"/>
              </p:cNvSpPr>
              <p:nvPr/>
            </p:nvSpPr>
            <p:spPr bwMode="auto">
              <a:xfrm>
                <a:off x="2736" y="1440"/>
                <a:ext cx="0" cy="1728"/>
              </a:xfrm>
              <a:prstGeom prst="line">
                <a:avLst/>
              </a:prstGeom>
              <a:noFill/>
              <a:ln w="25400">
                <a:solidFill>
                  <a:schemeClr val="tx1"/>
                </a:solidFill>
                <a:round/>
                <a:headEnd/>
                <a:tailEnd/>
              </a:ln>
            </p:spPr>
            <p:txBody>
              <a:bodyPr/>
              <a:lstStyle/>
              <a:p>
                <a:endParaRPr lang="en-US"/>
              </a:p>
            </p:txBody>
          </p:sp>
          <p:sp>
            <p:nvSpPr>
              <p:cNvPr id="16405" name="Line 22"/>
              <p:cNvSpPr>
                <a:spLocks noChangeShapeType="1"/>
              </p:cNvSpPr>
              <p:nvPr/>
            </p:nvSpPr>
            <p:spPr bwMode="auto">
              <a:xfrm>
                <a:off x="3312" y="1440"/>
                <a:ext cx="0" cy="1728"/>
              </a:xfrm>
              <a:prstGeom prst="line">
                <a:avLst/>
              </a:prstGeom>
              <a:noFill/>
              <a:ln w="25400">
                <a:solidFill>
                  <a:schemeClr val="tx1"/>
                </a:solidFill>
                <a:round/>
                <a:headEnd/>
                <a:tailEnd/>
              </a:ln>
            </p:spPr>
            <p:txBody>
              <a:bodyPr/>
              <a:lstStyle/>
              <a:p>
                <a:endParaRPr lang="en-US"/>
              </a:p>
            </p:txBody>
          </p:sp>
          <p:sp>
            <p:nvSpPr>
              <p:cNvPr id="16406" name="Line 23"/>
              <p:cNvSpPr>
                <a:spLocks noChangeShapeType="1"/>
              </p:cNvSpPr>
              <p:nvPr/>
            </p:nvSpPr>
            <p:spPr bwMode="auto">
              <a:xfrm>
                <a:off x="2160" y="1440"/>
                <a:ext cx="1152" cy="0"/>
              </a:xfrm>
              <a:prstGeom prst="line">
                <a:avLst/>
              </a:prstGeom>
              <a:noFill/>
              <a:ln w="25400">
                <a:solidFill>
                  <a:schemeClr val="tx1"/>
                </a:solidFill>
                <a:round/>
                <a:headEnd/>
                <a:tailEnd/>
              </a:ln>
            </p:spPr>
            <p:txBody>
              <a:bodyPr/>
              <a:lstStyle/>
              <a:p>
                <a:endParaRPr lang="en-US"/>
              </a:p>
            </p:txBody>
          </p:sp>
          <p:sp>
            <p:nvSpPr>
              <p:cNvPr id="16407" name="Line 24"/>
              <p:cNvSpPr>
                <a:spLocks noChangeShapeType="1"/>
              </p:cNvSpPr>
              <p:nvPr/>
            </p:nvSpPr>
            <p:spPr bwMode="auto">
              <a:xfrm>
                <a:off x="2160" y="2016"/>
                <a:ext cx="1152" cy="0"/>
              </a:xfrm>
              <a:prstGeom prst="line">
                <a:avLst/>
              </a:prstGeom>
              <a:noFill/>
              <a:ln w="25400">
                <a:solidFill>
                  <a:schemeClr val="tx1"/>
                </a:solidFill>
                <a:round/>
                <a:headEnd/>
                <a:tailEnd/>
              </a:ln>
            </p:spPr>
            <p:txBody>
              <a:bodyPr/>
              <a:lstStyle/>
              <a:p>
                <a:endParaRPr lang="en-US"/>
              </a:p>
            </p:txBody>
          </p:sp>
          <p:sp>
            <p:nvSpPr>
              <p:cNvPr id="16408" name="Line 25"/>
              <p:cNvSpPr>
                <a:spLocks noChangeShapeType="1"/>
              </p:cNvSpPr>
              <p:nvPr/>
            </p:nvSpPr>
            <p:spPr bwMode="auto">
              <a:xfrm>
                <a:off x="2160" y="2592"/>
                <a:ext cx="1152" cy="0"/>
              </a:xfrm>
              <a:prstGeom prst="line">
                <a:avLst/>
              </a:prstGeom>
              <a:noFill/>
              <a:ln w="25400">
                <a:solidFill>
                  <a:schemeClr val="tx1"/>
                </a:solidFill>
                <a:round/>
                <a:headEnd/>
                <a:tailEnd/>
              </a:ln>
            </p:spPr>
            <p:txBody>
              <a:bodyPr/>
              <a:lstStyle/>
              <a:p>
                <a:endParaRPr lang="en-US"/>
              </a:p>
            </p:txBody>
          </p:sp>
          <p:sp>
            <p:nvSpPr>
              <p:cNvPr id="16409" name="Line 26"/>
              <p:cNvSpPr>
                <a:spLocks noChangeShapeType="1"/>
              </p:cNvSpPr>
              <p:nvPr/>
            </p:nvSpPr>
            <p:spPr bwMode="auto">
              <a:xfrm>
                <a:off x="2160" y="3168"/>
                <a:ext cx="1152" cy="0"/>
              </a:xfrm>
              <a:prstGeom prst="line">
                <a:avLst/>
              </a:prstGeom>
              <a:noFill/>
              <a:ln w="25400">
                <a:solidFill>
                  <a:schemeClr val="tx1"/>
                </a:solidFill>
                <a:round/>
                <a:headEnd/>
                <a:tailEnd/>
              </a:ln>
            </p:spPr>
            <p:txBody>
              <a:bodyPr/>
              <a:lstStyle/>
              <a:p>
                <a:endParaRPr lang="en-US"/>
              </a:p>
            </p:txBody>
          </p:sp>
        </p:grpSp>
      </p:grpSp>
      <p:sp>
        <p:nvSpPr>
          <p:cNvPr id="16389" name="Line 27"/>
          <p:cNvSpPr>
            <a:spLocks noChangeShapeType="1"/>
          </p:cNvSpPr>
          <p:nvPr/>
        </p:nvSpPr>
        <p:spPr bwMode="auto">
          <a:xfrm>
            <a:off x="0" y="838200"/>
            <a:ext cx="9144000" cy="0"/>
          </a:xfrm>
          <a:prstGeom prst="line">
            <a:avLst/>
          </a:prstGeom>
          <a:noFill/>
          <a:ln w="25400">
            <a:solidFill>
              <a:schemeClr val="tx1"/>
            </a:solidFill>
            <a:round/>
            <a:headEnd/>
            <a:tailEnd/>
          </a:ln>
        </p:spPr>
        <p:txBody>
          <a:bodyPr/>
          <a:lstStyle/>
          <a:p>
            <a:endParaRPr lang="en-US"/>
          </a:p>
        </p:txBody>
      </p:sp>
      <p:sp>
        <p:nvSpPr>
          <p:cNvPr id="57372" name="Rectangle 28"/>
          <p:cNvSpPr>
            <a:spLocks noChangeArrowheads="1"/>
          </p:cNvSpPr>
          <p:nvPr/>
        </p:nvSpPr>
        <p:spPr bwMode="auto">
          <a:xfrm>
            <a:off x="1981200" y="2819400"/>
            <a:ext cx="5105400" cy="2438400"/>
          </a:xfrm>
          <a:prstGeom prst="rect">
            <a:avLst/>
          </a:prstGeom>
          <a:solidFill>
            <a:srgbClr val="FF99CC"/>
          </a:solidFill>
          <a:ln w="9525">
            <a:noFill/>
            <a:miter lim="800000"/>
            <a:headEnd/>
            <a:tailEnd/>
          </a:ln>
        </p:spPr>
        <p:txBody>
          <a:bodyPr wrap="none" anchor="ctr"/>
          <a:lstStyle/>
          <a:p>
            <a:endParaRPr lang="en-US"/>
          </a:p>
        </p:txBody>
      </p:sp>
      <p:grpSp>
        <p:nvGrpSpPr>
          <p:cNvPr id="6" name="Group 29"/>
          <p:cNvGrpSpPr>
            <a:grpSpLocks/>
          </p:cNvGrpSpPr>
          <p:nvPr/>
        </p:nvGrpSpPr>
        <p:grpSpPr bwMode="auto">
          <a:xfrm>
            <a:off x="1981200" y="2819400"/>
            <a:ext cx="5105400" cy="2438400"/>
            <a:chOff x="2256" y="2784"/>
            <a:chExt cx="3216" cy="1536"/>
          </a:xfrm>
        </p:grpSpPr>
        <p:sp>
          <p:nvSpPr>
            <p:cNvPr id="16392" name="Rectangle 30"/>
            <p:cNvSpPr>
              <a:spLocks noChangeArrowheads="1"/>
            </p:cNvSpPr>
            <p:nvPr/>
          </p:nvSpPr>
          <p:spPr bwMode="auto">
            <a:xfrm>
              <a:off x="2256" y="2784"/>
              <a:ext cx="576" cy="1536"/>
            </a:xfrm>
            <a:prstGeom prst="rect">
              <a:avLst/>
            </a:prstGeom>
            <a:solidFill>
              <a:srgbClr val="646464"/>
            </a:solidFill>
            <a:ln w="9525">
              <a:noFill/>
              <a:miter lim="800000"/>
              <a:headEnd/>
              <a:tailEnd/>
            </a:ln>
          </p:spPr>
          <p:txBody>
            <a:bodyPr wrap="none" anchor="ctr"/>
            <a:lstStyle/>
            <a:p>
              <a:endParaRPr lang="en-US"/>
            </a:p>
          </p:txBody>
        </p:sp>
        <p:sp>
          <p:nvSpPr>
            <p:cNvPr id="16393" name="Rectangle 31"/>
            <p:cNvSpPr>
              <a:spLocks noChangeArrowheads="1"/>
            </p:cNvSpPr>
            <p:nvPr/>
          </p:nvSpPr>
          <p:spPr bwMode="auto">
            <a:xfrm>
              <a:off x="3888" y="2784"/>
              <a:ext cx="576" cy="1536"/>
            </a:xfrm>
            <a:prstGeom prst="rect">
              <a:avLst/>
            </a:prstGeom>
            <a:solidFill>
              <a:srgbClr val="D7D7D7"/>
            </a:solidFill>
            <a:ln w="9525">
              <a:noFill/>
              <a:miter lim="800000"/>
              <a:headEnd/>
              <a:tailEnd/>
            </a:ln>
          </p:spPr>
          <p:txBody>
            <a:bodyPr wrap="none" anchor="ctr"/>
            <a:lstStyle/>
            <a:p>
              <a:endParaRPr lang="en-US"/>
            </a:p>
          </p:txBody>
        </p:sp>
        <p:sp>
          <p:nvSpPr>
            <p:cNvPr id="16394" name="Rectangle 32"/>
            <p:cNvSpPr>
              <a:spLocks noChangeArrowheads="1"/>
            </p:cNvSpPr>
            <p:nvPr/>
          </p:nvSpPr>
          <p:spPr bwMode="auto">
            <a:xfrm rot="5400000">
              <a:off x="2832" y="2304"/>
              <a:ext cx="576" cy="1536"/>
            </a:xfrm>
            <a:prstGeom prst="rect">
              <a:avLst/>
            </a:prstGeom>
            <a:solidFill>
              <a:srgbClr val="646464"/>
            </a:solidFill>
            <a:ln w="9525">
              <a:noFill/>
              <a:miter lim="800000"/>
              <a:headEnd/>
              <a:tailEnd/>
            </a:ln>
          </p:spPr>
          <p:txBody>
            <a:bodyPr wrap="none" anchor="ctr"/>
            <a:lstStyle/>
            <a:p>
              <a:endParaRPr lang="en-US"/>
            </a:p>
          </p:txBody>
        </p:sp>
        <p:sp>
          <p:nvSpPr>
            <p:cNvPr id="16395" name="Rectangle 33"/>
            <p:cNvSpPr>
              <a:spLocks noChangeArrowheads="1"/>
            </p:cNvSpPr>
            <p:nvPr/>
          </p:nvSpPr>
          <p:spPr bwMode="auto">
            <a:xfrm>
              <a:off x="3312" y="2784"/>
              <a:ext cx="576" cy="1536"/>
            </a:xfrm>
            <a:prstGeom prst="rect">
              <a:avLst/>
            </a:prstGeom>
            <a:solidFill>
              <a:srgbClr val="646464"/>
            </a:solidFill>
            <a:ln w="9525">
              <a:noFill/>
              <a:miter lim="800000"/>
              <a:headEnd/>
              <a:tailEnd/>
            </a:ln>
          </p:spPr>
          <p:txBody>
            <a:bodyPr wrap="none" anchor="ctr"/>
            <a:lstStyle/>
            <a:p>
              <a:endParaRPr lang="en-US"/>
            </a:p>
          </p:txBody>
        </p:sp>
        <p:sp>
          <p:nvSpPr>
            <p:cNvPr id="16396" name="Rectangle 34"/>
            <p:cNvSpPr>
              <a:spLocks noChangeArrowheads="1"/>
            </p:cNvSpPr>
            <p:nvPr/>
          </p:nvSpPr>
          <p:spPr bwMode="auto">
            <a:xfrm rot="5400000">
              <a:off x="2784" y="3264"/>
              <a:ext cx="576" cy="1536"/>
            </a:xfrm>
            <a:prstGeom prst="rect">
              <a:avLst/>
            </a:prstGeom>
            <a:solidFill>
              <a:srgbClr val="646464"/>
            </a:solidFill>
            <a:ln w="9525">
              <a:noFill/>
              <a:miter lim="800000"/>
              <a:headEnd/>
              <a:tailEnd/>
            </a:ln>
          </p:spPr>
          <p:txBody>
            <a:bodyPr wrap="none" anchor="ctr"/>
            <a:lstStyle/>
            <a:p>
              <a:endParaRPr lang="en-US"/>
            </a:p>
          </p:txBody>
        </p:sp>
        <p:sp>
          <p:nvSpPr>
            <p:cNvPr id="16397" name="Rectangle 35"/>
            <p:cNvSpPr>
              <a:spLocks noChangeArrowheads="1"/>
            </p:cNvSpPr>
            <p:nvPr/>
          </p:nvSpPr>
          <p:spPr bwMode="auto">
            <a:xfrm>
              <a:off x="4896" y="2784"/>
              <a:ext cx="576" cy="1536"/>
            </a:xfrm>
            <a:prstGeom prst="rect">
              <a:avLst/>
            </a:prstGeom>
            <a:solidFill>
              <a:srgbClr val="D7D7D7"/>
            </a:solidFill>
            <a:ln w="9525">
              <a:noFill/>
              <a:miter lim="800000"/>
              <a:headEnd/>
              <a:tailEnd/>
            </a:ln>
          </p:spPr>
          <p:txBody>
            <a:bodyPr wrap="none" anchor="ctr"/>
            <a:lstStyle/>
            <a:p>
              <a:endParaRPr lang="en-US"/>
            </a:p>
          </p:txBody>
        </p:sp>
        <p:sp>
          <p:nvSpPr>
            <p:cNvPr id="16398" name="Rectangle 36"/>
            <p:cNvSpPr>
              <a:spLocks noChangeArrowheads="1"/>
            </p:cNvSpPr>
            <p:nvPr/>
          </p:nvSpPr>
          <p:spPr bwMode="auto">
            <a:xfrm rot="5400000">
              <a:off x="4368" y="2304"/>
              <a:ext cx="576" cy="1536"/>
            </a:xfrm>
            <a:prstGeom prst="rect">
              <a:avLst/>
            </a:prstGeom>
            <a:solidFill>
              <a:srgbClr val="D7D7D7"/>
            </a:solidFill>
            <a:ln w="9525">
              <a:noFill/>
              <a:miter lim="800000"/>
              <a:headEnd/>
              <a:tailEnd/>
            </a:ln>
          </p:spPr>
          <p:txBody>
            <a:bodyPr wrap="none" anchor="ctr"/>
            <a:lstStyle/>
            <a:p>
              <a:endParaRPr lang="en-US"/>
            </a:p>
          </p:txBody>
        </p:sp>
        <p:sp>
          <p:nvSpPr>
            <p:cNvPr id="16399" name="Rectangle 37"/>
            <p:cNvSpPr>
              <a:spLocks noChangeArrowheads="1"/>
            </p:cNvSpPr>
            <p:nvPr/>
          </p:nvSpPr>
          <p:spPr bwMode="auto">
            <a:xfrm rot="5400000">
              <a:off x="4416" y="3264"/>
              <a:ext cx="576" cy="1536"/>
            </a:xfrm>
            <a:prstGeom prst="rect">
              <a:avLst/>
            </a:prstGeom>
            <a:solidFill>
              <a:srgbClr val="D7D7D7"/>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7372"/>
                                        </p:tgtEl>
                                        <p:attrNameLst>
                                          <p:attrName>style.visibility</p:attrName>
                                        </p:attrNameLst>
                                      </p:cBhvr>
                                      <p:to>
                                        <p:strVal val="visible"/>
                                      </p:to>
                                    </p:set>
                                    <p:animEffect transition="in" filter="fade">
                                      <p:cBhvr>
                                        <p:cTn id="10" dur="500"/>
                                        <p:tgtEl>
                                          <p:spTgt spid="5737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nodeType="clickEffect">
                                  <p:stCondLst>
                                    <p:cond delay="0"/>
                                  </p:stCondLst>
                                  <p:childTnLst>
                                    <p:animEffect transition="out" filter="slide(fromBottom)">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2" grpId="0" animBg="1"/>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38200" y="611165"/>
            <a:ext cx="6553200" cy="646331"/>
          </a:xfrm>
          <a:prstGeom prst="rect">
            <a:avLst/>
          </a:prstGeom>
          <a:noFill/>
        </p:spPr>
        <p:txBody>
          <a:bodyPr wrap="square" rtlCol="0">
            <a:spAutoFit/>
          </a:bodyPr>
          <a:lstStyle/>
          <a:p>
            <a:r>
              <a:rPr lang="en-US" dirty="0" smtClean="0"/>
              <a:t>Check out the</a:t>
            </a:r>
            <a:r>
              <a:rPr lang="en-US" dirty="0" smtClean="0"/>
              <a:t> </a:t>
            </a:r>
            <a:r>
              <a:rPr lang="en-US" dirty="0" smtClean="0">
                <a:hlinkClick r:id="rId3"/>
              </a:rPr>
              <a:t>http://</a:t>
            </a:r>
            <a:r>
              <a:rPr lang="en-US" dirty="0" smtClean="0">
                <a:hlinkClick r:id="rId3"/>
              </a:rPr>
              <a:t>www.webexhibits.org/</a:t>
            </a:r>
            <a:endParaRPr lang="en-US" dirty="0" smtClean="0"/>
          </a:p>
          <a:p>
            <a:r>
              <a:rPr lang="en-US" dirty="0" smtClean="0"/>
              <a:t>Chapter </a:t>
            </a:r>
            <a:r>
              <a:rPr lang="en-US" dirty="0" smtClean="0"/>
              <a:t>on Color Vision and Art for various exhibits on contrast</a:t>
            </a:r>
            <a:endParaRPr lang="en-US" dirty="0"/>
          </a:p>
        </p:txBody>
      </p:sp>
      <p:pic>
        <p:nvPicPr>
          <p:cNvPr id="43011" name="Picture 3"/>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838200" y="1359814"/>
            <a:ext cx="7162800" cy="5095125"/>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644524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990600" y="1066800"/>
            <a:ext cx="2292590" cy="646331"/>
          </a:xfrm>
          <a:prstGeom prst="rect">
            <a:avLst/>
          </a:prstGeom>
        </p:spPr>
        <p:txBody>
          <a:bodyPr wrap="none">
            <a:spAutoFit/>
          </a:bodyPr>
          <a:lstStyle/>
          <a:p>
            <a:r>
              <a:rPr lang="en-US" dirty="0" smtClean="0">
                <a:hlinkClick r:id="rId3"/>
              </a:rPr>
              <a:t>http://www.art-si.org</a:t>
            </a:r>
            <a:r>
              <a:rPr lang="en-US" dirty="0" smtClean="0">
                <a:hlinkClick r:id="rId3"/>
              </a:rPr>
              <a:t>/</a:t>
            </a:r>
            <a:endParaRPr lang="en-US" dirty="0" smtClean="0"/>
          </a:p>
          <a:p>
            <a:endParaRPr lang="en-US" dirty="0"/>
          </a:p>
        </p:txBody>
      </p:sp>
      <p:sp>
        <p:nvSpPr>
          <p:cNvPr id="3" name="TextBox 2"/>
          <p:cNvSpPr txBox="1"/>
          <p:nvPr/>
        </p:nvSpPr>
        <p:spPr>
          <a:xfrm>
            <a:off x="2502877" y="5863"/>
            <a:ext cx="4948919" cy="646331"/>
          </a:xfrm>
          <a:prstGeom prst="rect">
            <a:avLst/>
          </a:prstGeom>
          <a:noFill/>
        </p:spPr>
        <p:txBody>
          <a:bodyPr wrap="none" rtlCol="0">
            <a:spAutoFit/>
          </a:bodyPr>
          <a:lstStyle/>
          <a:p>
            <a:r>
              <a:rPr lang="en-US" sz="3600" dirty="0" smtClean="0"/>
              <a:t>Object Color and Spectra </a:t>
            </a:r>
            <a:endParaRPr lang="en-US" sz="3600" dirty="0"/>
          </a:p>
        </p:txBody>
      </p:sp>
      <p:pic>
        <p:nvPicPr>
          <p:cNvPr id="5" name="Picture 4" descr="Matisse1.jpg"/>
          <p:cNvPicPr>
            <a:picLocks noChangeAspect="1"/>
          </p:cNvPicPr>
          <p:nvPr/>
        </p:nvPicPr>
        <p:blipFill>
          <a:blip r:embed="rId4" cstate="print"/>
          <a:stretch>
            <a:fillRect/>
          </a:stretch>
        </p:blipFill>
        <p:spPr>
          <a:xfrm>
            <a:off x="914400" y="1600200"/>
            <a:ext cx="3100388" cy="4532731"/>
          </a:xfrm>
          <a:prstGeom prst="rect">
            <a:avLst/>
          </a:prstGeom>
        </p:spPr>
      </p:pic>
      <p:sp>
        <p:nvSpPr>
          <p:cNvPr id="6" name="TextBox 5"/>
          <p:cNvSpPr txBox="1"/>
          <p:nvPr/>
        </p:nvSpPr>
        <p:spPr>
          <a:xfrm>
            <a:off x="4343400" y="1143000"/>
            <a:ext cx="3962400" cy="369332"/>
          </a:xfrm>
          <a:prstGeom prst="rect">
            <a:avLst/>
          </a:prstGeom>
          <a:noFill/>
        </p:spPr>
        <p:txBody>
          <a:bodyPr wrap="square" rtlCol="0">
            <a:spAutoFit/>
          </a:bodyPr>
          <a:lstStyle/>
          <a:p>
            <a:r>
              <a:rPr lang="en-US" dirty="0" smtClean="0"/>
              <a:t>Demonstration of multispectral imaging</a:t>
            </a:r>
            <a:endParaRPr lang="en-US" dirty="0"/>
          </a:p>
        </p:txBody>
      </p:sp>
      <p:sp>
        <p:nvSpPr>
          <p:cNvPr id="7" name="TextBox 6"/>
          <p:cNvSpPr txBox="1"/>
          <p:nvPr/>
        </p:nvSpPr>
        <p:spPr>
          <a:xfrm>
            <a:off x="4419600" y="1981200"/>
            <a:ext cx="4343400" cy="2031325"/>
          </a:xfrm>
          <a:prstGeom prst="rect">
            <a:avLst/>
          </a:prstGeom>
          <a:noFill/>
        </p:spPr>
        <p:txBody>
          <a:bodyPr wrap="square" rtlCol="0">
            <a:spAutoFit/>
          </a:bodyPr>
          <a:lstStyle/>
          <a:p>
            <a:r>
              <a:rPr lang="en-US" dirty="0" smtClean="0"/>
              <a:t>Light reflected from the painting is separated into bands using a liquid crystal tunable filter</a:t>
            </a:r>
          </a:p>
          <a:p>
            <a:endParaRPr lang="en-US" dirty="0" smtClean="0"/>
          </a:p>
          <a:p>
            <a:r>
              <a:rPr lang="en-US" dirty="0" smtClean="0"/>
              <a:t>Instead of conventional single point spectroscopy, one can see spectra of each pixel of the whole image</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00563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2000d421g130001.jpg"/>
          <p:cNvPicPr>
            <a:picLocks noChangeAspect="1"/>
          </p:cNvPicPr>
          <p:nvPr/>
        </p:nvPicPr>
        <p:blipFill>
          <a:blip r:embed="rId3" cstate="print"/>
          <a:stretch>
            <a:fillRect/>
          </a:stretch>
        </p:blipFill>
        <p:spPr>
          <a:xfrm>
            <a:off x="609600" y="838200"/>
            <a:ext cx="4343400" cy="2620484"/>
          </a:xfrm>
          <a:prstGeom prst="rect">
            <a:avLst/>
          </a:prstGeom>
        </p:spPr>
      </p:pic>
      <p:sp>
        <p:nvSpPr>
          <p:cNvPr id="4" name="TextBox 3"/>
          <p:cNvSpPr txBox="1"/>
          <p:nvPr/>
        </p:nvSpPr>
        <p:spPr>
          <a:xfrm>
            <a:off x="1852246" y="0"/>
            <a:ext cx="5399363" cy="646331"/>
          </a:xfrm>
          <a:prstGeom prst="rect">
            <a:avLst/>
          </a:prstGeom>
          <a:noFill/>
        </p:spPr>
        <p:txBody>
          <a:bodyPr wrap="none" rtlCol="0">
            <a:spAutoFit/>
          </a:bodyPr>
          <a:lstStyle/>
          <a:p>
            <a:r>
              <a:rPr lang="en-US" sz="3600" dirty="0" smtClean="0"/>
              <a:t>Multispectral Imaging in Art</a:t>
            </a:r>
            <a:endParaRPr lang="en-US" sz="3600" dirty="0"/>
          </a:p>
        </p:txBody>
      </p:sp>
      <p:sp>
        <p:nvSpPr>
          <p:cNvPr id="5" name="TextBox 4"/>
          <p:cNvSpPr txBox="1"/>
          <p:nvPr/>
        </p:nvSpPr>
        <p:spPr>
          <a:xfrm>
            <a:off x="609600" y="3505200"/>
            <a:ext cx="1425070" cy="369332"/>
          </a:xfrm>
          <a:prstGeom prst="rect">
            <a:avLst/>
          </a:prstGeom>
          <a:noFill/>
        </p:spPr>
        <p:txBody>
          <a:bodyPr wrap="none" rtlCol="0">
            <a:spAutoFit/>
          </a:bodyPr>
          <a:lstStyle/>
          <a:p>
            <a:r>
              <a:rPr lang="en-US" dirty="0" smtClean="0"/>
              <a:t>Visible image</a:t>
            </a:r>
            <a:endParaRPr lang="en-US" dirty="0"/>
          </a:p>
        </p:txBody>
      </p:sp>
      <p:sp>
        <p:nvSpPr>
          <p:cNvPr id="6" name="TextBox 5"/>
          <p:cNvSpPr txBox="1"/>
          <p:nvPr/>
        </p:nvSpPr>
        <p:spPr>
          <a:xfrm>
            <a:off x="2743200" y="3505200"/>
            <a:ext cx="2651239" cy="369332"/>
          </a:xfrm>
          <a:prstGeom prst="rect">
            <a:avLst/>
          </a:prstGeom>
          <a:noFill/>
        </p:spPr>
        <p:txBody>
          <a:bodyPr wrap="none" rtlCol="0">
            <a:spAutoFit/>
          </a:bodyPr>
          <a:lstStyle/>
          <a:p>
            <a:r>
              <a:rPr lang="en-US" dirty="0" smtClean="0"/>
              <a:t>Short wave infrared image</a:t>
            </a:r>
            <a:endParaRPr lang="en-US" dirty="0"/>
          </a:p>
        </p:txBody>
      </p:sp>
      <p:pic>
        <p:nvPicPr>
          <p:cNvPr id="7" name="Picture 6" descr="p2000d421g131001.jpg"/>
          <p:cNvPicPr>
            <a:picLocks noChangeAspect="1"/>
          </p:cNvPicPr>
          <p:nvPr/>
        </p:nvPicPr>
        <p:blipFill>
          <a:blip r:embed="rId4" cstate="print"/>
          <a:stretch>
            <a:fillRect/>
          </a:stretch>
        </p:blipFill>
        <p:spPr>
          <a:xfrm>
            <a:off x="4267200" y="3810000"/>
            <a:ext cx="4114800" cy="2792186"/>
          </a:xfrm>
          <a:prstGeom prst="rect">
            <a:avLst/>
          </a:prstGeom>
        </p:spPr>
      </p:pic>
      <p:sp>
        <p:nvSpPr>
          <p:cNvPr id="8" name="Rectangle 7"/>
          <p:cNvSpPr/>
          <p:nvPr/>
        </p:nvSpPr>
        <p:spPr>
          <a:xfrm>
            <a:off x="457200" y="4343400"/>
            <a:ext cx="3733800" cy="1015663"/>
          </a:xfrm>
          <a:prstGeom prst="rect">
            <a:avLst/>
          </a:prstGeom>
        </p:spPr>
        <p:txBody>
          <a:bodyPr wrap="square">
            <a:spAutoFit/>
          </a:bodyPr>
          <a:lstStyle/>
          <a:p>
            <a:r>
              <a:rPr lang="en-US" sz="1200" b="1" dirty="0" smtClean="0">
                <a:hlinkClick r:id="rId5"/>
              </a:rPr>
              <a:t>(</a:t>
            </a:r>
            <a:r>
              <a:rPr lang="en-US" sz="1200" b="1" dirty="0" err="1" smtClean="0">
                <a:hlinkClick r:id="rId5"/>
              </a:rPr>
              <a:t>Sackler</a:t>
            </a:r>
            <a:r>
              <a:rPr lang="en-US" sz="1200" b="1" dirty="0" smtClean="0">
                <a:hlinkClick r:id="rId5"/>
              </a:rPr>
              <a:t> NAS Colloquium) Scientific Examination of Art: Modern Techniques in Conservation and Analysis</a:t>
            </a:r>
            <a:r>
              <a:rPr lang="en-US" sz="1200" b="1" dirty="0" smtClean="0"/>
              <a:t> (2005) </a:t>
            </a:r>
            <a:br>
              <a:rPr lang="en-US" sz="1200" b="1" dirty="0" smtClean="0"/>
            </a:br>
            <a:r>
              <a:rPr lang="en-US" sz="1200" b="1" dirty="0" smtClean="0"/>
              <a:t>Proceedings of the National Academy of Sciences (</a:t>
            </a:r>
            <a:r>
              <a:rPr lang="en-US" sz="1200" b="1" dirty="0" smtClean="0">
                <a:hlinkClick r:id="rId6"/>
              </a:rPr>
              <a:t>PNAS</a:t>
            </a:r>
            <a:r>
              <a:rPr lang="en-US" sz="1200" b="1" dirty="0" smtClean="0"/>
              <a:t>)</a:t>
            </a:r>
            <a:br>
              <a:rPr lang="en-US" sz="1200" b="1" dirty="0" smtClean="0"/>
            </a:br>
            <a:endParaRPr lang="en-US" sz="1200" b="1" dirty="0"/>
          </a:p>
        </p:txBody>
      </p:sp>
      <p:sp>
        <p:nvSpPr>
          <p:cNvPr id="9" name="Rectangle 8"/>
          <p:cNvSpPr/>
          <p:nvPr/>
        </p:nvSpPr>
        <p:spPr>
          <a:xfrm>
            <a:off x="4953000" y="914400"/>
            <a:ext cx="4191000" cy="830997"/>
          </a:xfrm>
          <a:prstGeom prst="rect">
            <a:avLst/>
          </a:prstGeom>
        </p:spPr>
        <p:txBody>
          <a:bodyPr wrap="square">
            <a:spAutoFit/>
          </a:bodyPr>
          <a:lstStyle/>
          <a:p>
            <a:r>
              <a:rPr lang="en-US" sz="1600" b="1" dirty="0" smtClean="0"/>
              <a:t>Multispectral Imaging of Paintings in the Infrared to Detect and Map Blue Pigments</a:t>
            </a:r>
          </a:p>
          <a:p>
            <a:r>
              <a:rPr lang="en-US" sz="1600" i="1" dirty="0" smtClean="0"/>
              <a:t>Delaney, J.K. et al.</a:t>
            </a:r>
            <a:endParaRPr lang="en-US" sz="1600" i="1"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579415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ile:Electromagnetic-Spectrum.png"/>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800" y="914400"/>
            <a:ext cx="2485449" cy="4648200"/>
          </a:xfrm>
          <a:prstGeom prst="rect">
            <a:avLst/>
          </a:prstGeom>
          <a:noFill/>
          <a:ln>
            <a:solidFill>
              <a:schemeClr val="tx1"/>
            </a:solid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sp>
        <p:nvSpPr>
          <p:cNvPr id="5" name="TextBox 4"/>
          <p:cNvSpPr txBox="1"/>
          <p:nvPr/>
        </p:nvSpPr>
        <p:spPr>
          <a:xfrm>
            <a:off x="533400" y="0"/>
            <a:ext cx="8001000" cy="646331"/>
          </a:xfrm>
          <a:prstGeom prst="rect">
            <a:avLst/>
          </a:prstGeom>
          <a:noFill/>
        </p:spPr>
        <p:txBody>
          <a:bodyPr wrap="square" rtlCol="0">
            <a:spAutoFit/>
          </a:bodyPr>
          <a:lstStyle/>
          <a:p>
            <a:pPr algn="ctr"/>
            <a:r>
              <a:rPr lang="en-US" sz="3600" dirty="0" smtClean="0"/>
              <a:t>The electromagnetic spectrum</a:t>
            </a:r>
            <a:endParaRPr lang="en-US" sz="3600" dirty="0"/>
          </a:p>
        </p:txBody>
      </p:sp>
      <p:sp>
        <p:nvSpPr>
          <p:cNvPr id="7" name="Rectangle 6"/>
          <p:cNvSpPr/>
          <p:nvPr/>
        </p:nvSpPr>
        <p:spPr>
          <a:xfrm>
            <a:off x="304800" y="5638800"/>
            <a:ext cx="3810000" cy="246221"/>
          </a:xfrm>
          <a:prstGeom prst="rect">
            <a:avLst/>
          </a:prstGeom>
        </p:spPr>
        <p:txBody>
          <a:bodyPr wrap="square">
            <a:spAutoFit/>
          </a:bodyPr>
          <a:lstStyle/>
          <a:p>
            <a:r>
              <a:rPr lang="en-US" sz="1000" dirty="0"/>
              <a:t>http://en.wikipedia.org/wiki/Electromagnetic_spectrum</a:t>
            </a:r>
          </a:p>
        </p:txBody>
      </p:sp>
      <p:pic>
        <p:nvPicPr>
          <p:cNvPr id="14" name="Picture 13" descr="electromagnetic spectrum.jpg"/>
          <p:cNvPicPr>
            <a:picLocks noChangeAspect="1"/>
          </p:cNvPicPr>
          <p:nvPr/>
        </p:nvPicPr>
        <p:blipFill>
          <a:blip r:embed="rId4" cstate="print"/>
          <a:stretch>
            <a:fillRect/>
          </a:stretch>
        </p:blipFill>
        <p:spPr>
          <a:xfrm>
            <a:off x="2898728" y="903849"/>
            <a:ext cx="5943600" cy="2286000"/>
          </a:xfrm>
          <a:prstGeom prst="rect">
            <a:avLst/>
          </a:prstGeom>
        </p:spPr>
      </p:pic>
      <p:sp>
        <p:nvSpPr>
          <p:cNvPr id="15" name="TextBox 14"/>
          <p:cNvSpPr txBox="1"/>
          <p:nvPr/>
        </p:nvSpPr>
        <p:spPr>
          <a:xfrm>
            <a:off x="2819400" y="4648200"/>
            <a:ext cx="6089744" cy="369332"/>
          </a:xfrm>
          <a:prstGeom prst="rect">
            <a:avLst/>
          </a:prstGeom>
          <a:noFill/>
        </p:spPr>
        <p:txBody>
          <a:bodyPr wrap="none" rtlCol="0">
            <a:spAutoFit/>
          </a:bodyPr>
          <a:lstStyle/>
          <a:p>
            <a:r>
              <a:rPr lang="en-US" dirty="0" smtClean="0">
                <a:solidFill>
                  <a:srgbClr val="FF0000"/>
                </a:solidFill>
              </a:rPr>
              <a:t>The “optical or visible light spectrum” is the range 380-720 nm</a:t>
            </a:r>
            <a:endParaRPr lang="en-US" dirty="0">
              <a:solidFill>
                <a:srgbClr val="FF0000"/>
              </a:solidFill>
            </a:endParaRPr>
          </a:p>
        </p:txBody>
      </p:sp>
      <p:sp>
        <p:nvSpPr>
          <p:cNvPr id="8" name="Rectangle 7"/>
          <p:cNvSpPr/>
          <p:nvPr/>
        </p:nvSpPr>
        <p:spPr>
          <a:xfrm>
            <a:off x="3124200" y="3200400"/>
            <a:ext cx="5638800" cy="276999"/>
          </a:xfrm>
          <a:prstGeom prst="rect">
            <a:avLst/>
          </a:prstGeom>
        </p:spPr>
        <p:txBody>
          <a:bodyPr wrap="square">
            <a:spAutoFit/>
          </a:bodyPr>
          <a:lstStyle/>
          <a:p>
            <a:r>
              <a:rPr lang="en-US" sz="1200" dirty="0" smtClean="0"/>
              <a:t>http://www.webexhibits.org/causesofcolor/1.html</a:t>
            </a:r>
            <a:endParaRPr lang="en-US" sz="1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838200" y="6248400"/>
            <a:ext cx="7162800" cy="646331"/>
          </a:xfrm>
          <a:prstGeom prst="rect">
            <a:avLst/>
          </a:prstGeom>
        </p:spPr>
        <p:txBody>
          <a:bodyPr wrap="square">
            <a:spAutoFit/>
          </a:bodyPr>
          <a:lstStyle/>
          <a:p>
            <a:r>
              <a:rPr lang="en-US" dirty="0" smtClean="0">
                <a:hlinkClick r:id="rId3"/>
              </a:rPr>
              <a:t>http://www.nga.gov/resources/scienceresearch/</a:t>
            </a:r>
            <a:r>
              <a:rPr lang="en-US" dirty="0" smtClean="0">
                <a:hlinkClick r:id="rId3"/>
              </a:rPr>
              <a:t>analyticalimg.shtm</a:t>
            </a:r>
            <a:endParaRPr lang="en-US" dirty="0" smtClean="0"/>
          </a:p>
          <a:p>
            <a:endParaRPr lang="en-US" dirty="0"/>
          </a:p>
        </p:txBody>
      </p:sp>
      <p:pic>
        <p:nvPicPr>
          <p:cNvPr id="3" name="Picture 2" descr="a0003a00.jpg"/>
          <p:cNvPicPr>
            <a:picLocks noChangeAspect="1"/>
          </p:cNvPicPr>
          <p:nvPr/>
        </p:nvPicPr>
        <p:blipFill>
          <a:blip r:embed="rId4" cstate="print"/>
          <a:stretch>
            <a:fillRect/>
          </a:stretch>
        </p:blipFill>
        <p:spPr>
          <a:xfrm>
            <a:off x="990600" y="1143000"/>
            <a:ext cx="2705100" cy="3714750"/>
          </a:xfrm>
          <a:prstGeom prst="rect">
            <a:avLst/>
          </a:prstGeom>
        </p:spPr>
      </p:pic>
      <p:sp>
        <p:nvSpPr>
          <p:cNvPr id="4" name="TextBox 3"/>
          <p:cNvSpPr txBox="1"/>
          <p:nvPr/>
        </p:nvSpPr>
        <p:spPr>
          <a:xfrm>
            <a:off x="1852246" y="0"/>
            <a:ext cx="5399363" cy="646331"/>
          </a:xfrm>
          <a:prstGeom prst="rect">
            <a:avLst/>
          </a:prstGeom>
          <a:noFill/>
        </p:spPr>
        <p:txBody>
          <a:bodyPr wrap="none" rtlCol="0">
            <a:spAutoFit/>
          </a:bodyPr>
          <a:lstStyle/>
          <a:p>
            <a:r>
              <a:rPr lang="en-US" sz="3600" dirty="0" smtClean="0"/>
              <a:t>Multispectral Imaging in Art</a:t>
            </a:r>
            <a:endParaRPr lang="en-US" sz="3600" dirty="0"/>
          </a:p>
        </p:txBody>
      </p:sp>
      <p:sp>
        <p:nvSpPr>
          <p:cNvPr id="5" name="Rectangle 4"/>
          <p:cNvSpPr/>
          <p:nvPr/>
        </p:nvSpPr>
        <p:spPr>
          <a:xfrm>
            <a:off x="838200" y="4953000"/>
            <a:ext cx="4572000" cy="1200329"/>
          </a:xfrm>
          <a:prstGeom prst="rect">
            <a:avLst/>
          </a:prstGeom>
        </p:spPr>
        <p:txBody>
          <a:bodyPr>
            <a:spAutoFit/>
          </a:bodyPr>
          <a:lstStyle/>
          <a:p>
            <a:r>
              <a:rPr lang="en-US" b="1" dirty="0" smtClean="0"/>
              <a:t>Pablo Picasso</a:t>
            </a:r>
            <a:r>
              <a:rPr lang="en-US" dirty="0" smtClean="0"/>
              <a:t/>
            </a:r>
            <a:br>
              <a:rPr lang="en-US" dirty="0" smtClean="0"/>
            </a:br>
            <a:r>
              <a:rPr lang="en-US" i="1" dirty="0" smtClean="0"/>
              <a:t>Le Gourmet</a:t>
            </a:r>
            <a:r>
              <a:rPr lang="en-US" dirty="0" smtClean="0"/>
              <a:t>, 1901</a:t>
            </a:r>
            <a:br>
              <a:rPr lang="en-US" dirty="0" smtClean="0"/>
            </a:br>
            <a:r>
              <a:rPr lang="en-US" dirty="0" smtClean="0"/>
              <a:t>Chester Dale Collection</a:t>
            </a:r>
            <a:br>
              <a:rPr lang="en-US" dirty="0" smtClean="0"/>
            </a:br>
            <a:r>
              <a:rPr lang="en-US" dirty="0" smtClean="0"/>
              <a:t>1963.10.52 </a:t>
            </a:r>
            <a:endParaRPr lang="en-US" dirty="0"/>
          </a:p>
        </p:txBody>
      </p:sp>
      <p:sp>
        <p:nvSpPr>
          <p:cNvPr id="6" name="TextBox 5"/>
          <p:cNvSpPr txBox="1"/>
          <p:nvPr/>
        </p:nvSpPr>
        <p:spPr>
          <a:xfrm>
            <a:off x="3886200" y="1066800"/>
            <a:ext cx="4495800" cy="923330"/>
          </a:xfrm>
          <a:prstGeom prst="rect">
            <a:avLst/>
          </a:prstGeom>
          <a:noFill/>
        </p:spPr>
        <p:txBody>
          <a:bodyPr wrap="square" rtlCol="0">
            <a:spAutoFit/>
          </a:bodyPr>
          <a:lstStyle/>
          <a:p>
            <a:r>
              <a:rPr lang="en-US" dirty="0" smtClean="0"/>
              <a:t>Through multispectral imaging, scientists uncover hidden drawings underneath what’s visible</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7471114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165225"/>
          </a:xfrm>
        </p:spPr>
        <p:txBody>
          <a:bodyPr>
            <a:normAutofit/>
          </a:bodyPr>
          <a:lstStyle/>
          <a:p>
            <a:r>
              <a:rPr lang="en-US" sz="3600" dirty="0" smtClean="0"/>
              <a:t>Links and References</a:t>
            </a:r>
            <a:endParaRPr lang="en-US" sz="3600" dirty="0"/>
          </a:p>
        </p:txBody>
      </p:sp>
      <p:sp>
        <p:nvSpPr>
          <p:cNvPr id="3" name="Subtitle 2"/>
          <p:cNvSpPr>
            <a:spLocks noGrp="1"/>
          </p:cNvSpPr>
          <p:nvPr>
            <p:ph type="subTitle" idx="1"/>
          </p:nvPr>
        </p:nvSpPr>
        <p:spPr>
          <a:xfrm>
            <a:off x="609600" y="1371600"/>
            <a:ext cx="8153400" cy="4114800"/>
          </a:xfrm>
        </p:spPr>
        <p:txBody>
          <a:bodyPr>
            <a:normAutofit fontScale="47500" lnSpcReduction="20000"/>
          </a:bodyPr>
          <a:lstStyle/>
          <a:p>
            <a:r>
              <a:rPr lang="en-US" dirty="0">
                <a:ea typeface="ＭＳ Ｐゴシック" charset="-128"/>
              </a:rPr>
              <a:t>G. </a:t>
            </a:r>
            <a:r>
              <a:rPr lang="en-US" dirty="0" err="1">
                <a:ea typeface="ＭＳ Ｐゴシック" charset="-128"/>
              </a:rPr>
              <a:t>Wyszecki</a:t>
            </a:r>
            <a:r>
              <a:rPr lang="en-US" dirty="0">
                <a:ea typeface="ＭＳ Ｐゴシック" charset="-128"/>
              </a:rPr>
              <a:t> and W. S. Stiles, “Color Science:  Concepts and Methods, Quantitative Data and Formulae,” John Wiley and Sons, New York, 1982</a:t>
            </a:r>
            <a:r>
              <a:rPr lang="en-US" dirty="0" smtClean="0">
                <a:ea typeface="ＭＳ Ｐゴシック" charset="-128"/>
              </a:rPr>
              <a:t>.</a:t>
            </a:r>
            <a:endParaRPr lang="en-US" dirty="0" smtClean="0">
              <a:hlinkClick r:id="rId3"/>
            </a:endParaRPr>
          </a:p>
          <a:p>
            <a:r>
              <a:rPr lang="en-US" dirty="0" smtClean="0">
                <a:hlinkClick r:id="rId3"/>
              </a:rPr>
              <a:t>http://www.yorku.ca/eye/thejoy.htm</a:t>
            </a:r>
            <a:endParaRPr lang="en-US" dirty="0" smtClean="0"/>
          </a:p>
          <a:p>
            <a:r>
              <a:rPr lang="en-US" dirty="0" smtClean="0">
                <a:hlinkClick r:id="rId4"/>
              </a:rPr>
              <a:t>http://www.imaging.org/ist/resources/tutorials.cfm</a:t>
            </a:r>
            <a:endParaRPr lang="en-US" dirty="0" smtClean="0"/>
          </a:p>
          <a:p>
            <a:r>
              <a:rPr lang="en-US" dirty="0" smtClean="0">
                <a:hlinkClick r:id="rId5"/>
              </a:rPr>
              <a:t>http</a:t>
            </a:r>
            <a:r>
              <a:rPr lang="en-US" dirty="0" smtClean="0">
                <a:hlinkClick r:id="rId5"/>
              </a:rPr>
              <a:t>://www.michaelbach.de/ot/</a:t>
            </a:r>
            <a:endParaRPr lang="en-US" dirty="0" smtClean="0"/>
          </a:p>
          <a:p>
            <a:r>
              <a:rPr lang="en-US" dirty="0" smtClean="0">
                <a:hlinkClick r:id="rId6"/>
              </a:rPr>
              <a:t>http://www.acnr.co.uk/pdfs/volume6issue2/v6i2visual.pdf</a:t>
            </a:r>
            <a:endParaRPr lang="en-US" dirty="0" smtClean="0"/>
          </a:p>
          <a:p>
            <a:r>
              <a:rPr lang="en-US" dirty="0" smtClean="0">
                <a:hlinkClick r:id="rId7"/>
              </a:rPr>
              <a:t>http://www.cis.rit.edu/mcsl/</a:t>
            </a:r>
            <a:endParaRPr lang="en-US" dirty="0" smtClean="0"/>
          </a:p>
          <a:p>
            <a:r>
              <a:rPr lang="en-US" dirty="0" smtClean="0">
                <a:hlinkClick r:id="rId8"/>
              </a:rPr>
              <a:t>http://www.webexhibits.org/about/about.html</a:t>
            </a:r>
            <a:endParaRPr lang="en-US" dirty="0" smtClean="0"/>
          </a:p>
          <a:p>
            <a:r>
              <a:rPr lang="en-US" dirty="0" smtClean="0">
                <a:hlinkClick r:id="rId9"/>
              </a:rPr>
              <a:t>http://faculty.washington.edu/chudler/eyecol.html</a:t>
            </a:r>
            <a:endParaRPr lang="en-US" dirty="0" smtClean="0"/>
          </a:p>
          <a:p>
            <a:r>
              <a:rPr lang="en-US" dirty="0" smtClean="0">
                <a:hlinkClick r:id="rId10"/>
              </a:rPr>
              <a:t>http://www.chemistry.wustl.edu/~edudev/LabTutorials/Vision/Vision.html</a:t>
            </a:r>
            <a:endParaRPr lang="en-US" dirty="0" smtClean="0"/>
          </a:p>
          <a:p>
            <a:r>
              <a:rPr lang="en-US" dirty="0" smtClean="0">
                <a:hlinkClick r:id="rId11"/>
              </a:rPr>
              <a:t>http://brainconnection.positscience.com/topics/?main=anat/vision-work</a:t>
            </a:r>
            <a:endParaRPr lang="en-US" dirty="0" smtClean="0"/>
          </a:p>
          <a:p>
            <a:r>
              <a:rPr lang="en-US" dirty="0">
                <a:hlinkClick r:id="rId12"/>
              </a:rPr>
              <a:t>http://</a:t>
            </a:r>
            <a:r>
              <a:rPr lang="en-US" dirty="0" smtClean="0">
                <a:hlinkClick r:id="rId12"/>
              </a:rPr>
              <a:t>www.nytimes.com/2011/08/11/garden/almost-time-to-change-the-light-bulb.html?pagewanted=all</a:t>
            </a:r>
            <a:endParaRPr lang="en-US" dirty="0" smtClean="0"/>
          </a:p>
          <a:p>
            <a:r>
              <a:rPr lang="en-US" dirty="0" smtClean="0">
                <a:hlinkClick r:id="rId13"/>
              </a:rPr>
              <a:t>http://handprint.com/HP/WCL/color1.html#spectrum</a:t>
            </a:r>
            <a:r>
              <a:rPr lang="en-US" dirty="0" smtClean="0"/>
              <a:t> </a:t>
            </a:r>
          </a:p>
          <a:p>
            <a:r>
              <a:rPr lang="en-US" dirty="0">
                <a:hlinkClick r:id="rId14"/>
              </a:rPr>
              <a:t>http://</a:t>
            </a:r>
            <a:r>
              <a:rPr lang="en-US" dirty="0" smtClean="0">
                <a:hlinkClick r:id="rId14"/>
              </a:rPr>
              <a:t>www.huevaluechroma.com/061.php</a:t>
            </a:r>
            <a:endParaRPr lang="en-US" dirty="0" smtClean="0"/>
          </a:p>
          <a:p>
            <a:r>
              <a:rPr lang="en-US" dirty="0">
                <a:hlinkClick r:id="rId15"/>
              </a:rPr>
              <a:t>http://webvision.med.utah.edu</a:t>
            </a:r>
            <a:r>
              <a:rPr lang="en-US" dirty="0" smtClean="0">
                <a:hlinkClick r:id="rId15"/>
              </a:rPr>
              <a:t>/</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Introducing the topic of color</a:t>
            </a:r>
            <a:endParaRPr lang="en-US" dirty="0"/>
          </a:p>
        </p:txBody>
      </p:sp>
      <p:sp>
        <p:nvSpPr>
          <p:cNvPr id="3" name="Content Placeholder 2"/>
          <p:cNvSpPr>
            <a:spLocks noGrp="1"/>
          </p:cNvSpPr>
          <p:nvPr>
            <p:ph idx="1"/>
          </p:nvPr>
        </p:nvSpPr>
        <p:spPr>
          <a:xfrm>
            <a:off x="533400" y="1295400"/>
            <a:ext cx="8229600" cy="5181600"/>
          </a:xfrm>
        </p:spPr>
        <p:txBody>
          <a:bodyPr>
            <a:normAutofit fontScale="70000" lnSpcReduction="20000"/>
          </a:bodyPr>
          <a:lstStyle/>
          <a:p>
            <a:r>
              <a:rPr lang="en-US" dirty="0" smtClean="0">
                <a:solidFill>
                  <a:srgbClr val="FF0000"/>
                </a:solidFill>
              </a:rPr>
              <a:t>Start with art images (science of visual perception)</a:t>
            </a:r>
          </a:p>
          <a:p>
            <a:pPr>
              <a:buNone/>
            </a:pPr>
            <a:r>
              <a:rPr lang="en-US" dirty="0"/>
              <a:t>	</a:t>
            </a:r>
            <a:r>
              <a:rPr lang="en-US" dirty="0" smtClean="0"/>
              <a:t>artwork, graphics, advertisements</a:t>
            </a:r>
          </a:p>
          <a:p>
            <a:pPr>
              <a:buNone/>
            </a:pPr>
            <a:r>
              <a:rPr lang="en-US" dirty="0" smtClean="0"/>
              <a:t>	concept of color wheel and color theory</a:t>
            </a:r>
          </a:p>
          <a:p>
            <a:pPr>
              <a:buNone/>
            </a:pPr>
            <a:r>
              <a:rPr lang="en-US" dirty="0" smtClean="0"/>
              <a:t>	history of pigments, artist’s views on color</a:t>
            </a:r>
          </a:p>
          <a:p>
            <a:pPr>
              <a:buNone/>
            </a:pPr>
            <a:r>
              <a:rPr lang="en-US" dirty="0"/>
              <a:t>	</a:t>
            </a:r>
            <a:r>
              <a:rPr lang="en-US" dirty="0" smtClean="0"/>
              <a:t>	</a:t>
            </a:r>
            <a:r>
              <a:rPr lang="en-US" dirty="0" smtClean="0">
                <a:solidFill>
                  <a:srgbClr val="0000FF"/>
                </a:solidFill>
                <a:hlinkClick r:id="rId3"/>
              </a:rPr>
              <a:t>http://www.art-si.org</a:t>
            </a:r>
            <a:r>
              <a:rPr lang="en-US" dirty="0" smtClean="0">
                <a:solidFill>
                  <a:srgbClr val="0000FF"/>
                </a:solidFill>
                <a:hlinkClick r:id="rId3"/>
              </a:rPr>
              <a:t>/</a:t>
            </a:r>
            <a:endParaRPr lang="en-US" dirty="0" smtClean="0">
              <a:solidFill>
                <a:srgbClr val="0000FF"/>
              </a:solidFill>
            </a:endParaRPr>
          </a:p>
          <a:p>
            <a:pPr>
              <a:buNone/>
            </a:pPr>
            <a:endParaRPr lang="en-US" dirty="0" smtClean="0"/>
          </a:p>
          <a:p>
            <a:r>
              <a:rPr lang="en-US" dirty="0" smtClean="0">
                <a:solidFill>
                  <a:srgbClr val="FF0000"/>
                </a:solidFill>
              </a:rPr>
              <a:t>Start with “How Stuff Works” (physical science)</a:t>
            </a:r>
          </a:p>
          <a:p>
            <a:pPr>
              <a:buNone/>
            </a:pPr>
            <a:r>
              <a:rPr lang="en-US" dirty="0" smtClean="0"/>
              <a:t>	cameras and digital photographs</a:t>
            </a:r>
          </a:p>
          <a:p>
            <a:pPr>
              <a:buNone/>
            </a:pPr>
            <a:r>
              <a:rPr lang="en-US" dirty="0"/>
              <a:t>	</a:t>
            </a:r>
            <a:r>
              <a:rPr lang="en-US" dirty="0" smtClean="0"/>
              <a:t>computer displays</a:t>
            </a:r>
          </a:p>
          <a:p>
            <a:pPr>
              <a:buNone/>
            </a:pPr>
            <a:r>
              <a:rPr lang="en-US" dirty="0"/>
              <a:t>	</a:t>
            </a:r>
            <a:r>
              <a:rPr lang="en-US" dirty="0" smtClean="0"/>
              <a:t>color printers</a:t>
            </a:r>
          </a:p>
          <a:p>
            <a:pPr>
              <a:buNone/>
            </a:pPr>
            <a:r>
              <a:rPr lang="en-US" dirty="0"/>
              <a:t>	</a:t>
            </a:r>
            <a:r>
              <a:rPr lang="en-US" dirty="0" smtClean="0"/>
              <a:t>how consumer products always have the same color (standards)</a:t>
            </a:r>
          </a:p>
          <a:p>
            <a:pPr>
              <a:buNone/>
            </a:pPr>
            <a:r>
              <a:rPr lang="en-US" dirty="0"/>
              <a:t>	</a:t>
            </a:r>
            <a:r>
              <a:rPr lang="en-US" dirty="0" smtClean="0"/>
              <a:t>(e.g., buying paint to match what you want at Home Depot)</a:t>
            </a:r>
          </a:p>
          <a:p>
            <a:pPr>
              <a:buNone/>
            </a:pPr>
            <a:endParaRPr lang="en-US" dirty="0" smtClean="0"/>
          </a:p>
          <a:p>
            <a:r>
              <a:rPr lang="en-US" dirty="0" smtClean="0">
                <a:solidFill>
                  <a:srgbClr val="FF0000"/>
                </a:solidFill>
              </a:rPr>
              <a:t>Start with Optical Illusions  (bit of both)</a:t>
            </a:r>
          </a:p>
          <a:p>
            <a:pPr lvl="1">
              <a:buNone/>
            </a:pPr>
            <a:r>
              <a:rPr lang="en-US" dirty="0" smtClean="0">
                <a:hlinkClick r:id="rId4"/>
              </a:rPr>
              <a:t>http://www.michaelbach.de/ot/</a:t>
            </a:r>
            <a:endParaRPr lang="en-US" dirty="0" smtClean="0"/>
          </a:p>
          <a:p>
            <a:pPr>
              <a:buNone/>
            </a:pPr>
            <a:endParaRPr lang="en-US" dirty="0" smtClean="0"/>
          </a:p>
          <a:p>
            <a:pPr>
              <a:buNone/>
            </a:pPr>
            <a:endParaRPr lang="en-US" dirty="0" smtClean="0"/>
          </a:p>
          <a:p>
            <a:endParaRPr lang="en-US" dirty="0" smtClean="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49514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green-flash-stages.jpg"/>
          <p:cNvPicPr>
            <a:picLocks noChangeAspect="1"/>
          </p:cNvPicPr>
          <p:nvPr/>
        </p:nvPicPr>
        <p:blipFill>
          <a:blip r:embed="rId3" cstate="print"/>
          <a:stretch>
            <a:fillRect/>
          </a:stretch>
        </p:blipFill>
        <p:spPr>
          <a:xfrm>
            <a:off x="914400" y="990600"/>
            <a:ext cx="7457327" cy="4953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evised-graph-curves.gif"/>
          <p:cNvPicPr>
            <a:picLocks noChangeAspect="1"/>
          </p:cNvPicPr>
          <p:nvPr/>
        </p:nvPicPr>
        <p:blipFill>
          <a:blip r:embed="rId3" cstate="print"/>
          <a:stretch>
            <a:fillRect/>
          </a:stretch>
        </p:blipFill>
        <p:spPr>
          <a:xfrm>
            <a:off x="1143000" y="1295400"/>
            <a:ext cx="6933743" cy="4591050"/>
          </a:xfrm>
          <a:prstGeom prst="rect">
            <a:avLst/>
          </a:prstGeom>
        </p:spPr>
      </p:pic>
      <p:sp>
        <p:nvSpPr>
          <p:cNvPr id="5" name="TextBox 4"/>
          <p:cNvSpPr txBox="1"/>
          <p:nvPr/>
        </p:nvSpPr>
        <p:spPr>
          <a:xfrm>
            <a:off x="2754923" y="2"/>
            <a:ext cx="3614900" cy="646331"/>
          </a:xfrm>
          <a:prstGeom prst="rect">
            <a:avLst/>
          </a:prstGeom>
          <a:noFill/>
        </p:spPr>
        <p:txBody>
          <a:bodyPr wrap="none" rtlCol="0">
            <a:spAutoFit/>
          </a:bodyPr>
          <a:lstStyle/>
          <a:p>
            <a:r>
              <a:rPr lang="en-US" sz="3600" dirty="0" smtClean="0"/>
              <a:t>Why Water is Blue</a:t>
            </a:r>
            <a:endParaRPr lang="en-US" sz="3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stock000003101354small.jpg"/>
          <p:cNvPicPr>
            <a:picLocks noChangeAspect="1"/>
          </p:cNvPicPr>
          <p:nvPr/>
        </p:nvPicPr>
        <p:blipFill>
          <a:blip r:embed="rId3" cstate="print"/>
          <a:stretch>
            <a:fillRect/>
          </a:stretch>
        </p:blipFill>
        <p:spPr>
          <a:xfrm>
            <a:off x="3244" y="0"/>
            <a:ext cx="9192638"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89612" y="4912"/>
            <a:ext cx="5305363" cy="646331"/>
          </a:xfrm>
          <a:prstGeom prst="rect">
            <a:avLst/>
          </a:prstGeom>
          <a:noFill/>
        </p:spPr>
        <p:txBody>
          <a:bodyPr wrap="none" rtlCol="0">
            <a:spAutoFit/>
          </a:bodyPr>
          <a:lstStyle/>
          <a:p>
            <a:r>
              <a:rPr lang="en-US" sz="3600" dirty="0" smtClean="0"/>
              <a:t>Spectral Power Distribution</a:t>
            </a:r>
            <a:endParaRPr lang="en-US" sz="3600" dirty="0"/>
          </a:p>
        </p:txBody>
      </p:sp>
      <p:pic>
        <p:nvPicPr>
          <p:cNvPr id="4" name="Picture 3" descr="light sources.gif"/>
          <p:cNvPicPr>
            <a:picLocks noChangeAspect="1"/>
          </p:cNvPicPr>
          <p:nvPr/>
        </p:nvPicPr>
        <p:blipFill>
          <a:blip r:embed="rId3" cstate="print"/>
          <a:stretch>
            <a:fillRect/>
          </a:stretch>
        </p:blipFill>
        <p:spPr>
          <a:xfrm>
            <a:off x="2226752" y="732246"/>
            <a:ext cx="4687353" cy="4835136"/>
          </a:xfrm>
          <a:prstGeom prst="rect">
            <a:avLst/>
          </a:prstGeom>
          <a:ln>
            <a:solidFill>
              <a:schemeClr val="tx1"/>
            </a:solidFill>
          </a:ln>
        </p:spPr>
      </p:pic>
      <p:sp>
        <p:nvSpPr>
          <p:cNvPr id="5" name="TextBox 4"/>
          <p:cNvSpPr txBox="1"/>
          <p:nvPr/>
        </p:nvSpPr>
        <p:spPr>
          <a:xfrm>
            <a:off x="1752600" y="5715000"/>
            <a:ext cx="6114434" cy="830997"/>
          </a:xfrm>
          <a:prstGeom prst="rect">
            <a:avLst/>
          </a:prstGeom>
          <a:noFill/>
        </p:spPr>
        <p:txBody>
          <a:bodyPr wrap="square" rtlCol="0">
            <a:spAutoFit/>
          </a:bodyPr>
          <a:lstStyle/>
          <a:p>
            <a:pPr algn="ctr"/>
            <a:r>
              <a:rPr lang="en-US" sz="2400" dirty="0" smtClean="0"/>
              <a:t>How light varies with wavelength is called spectral power distribution</a:t>
            </a:r>
            <a:endParaRPr lang="en-US" sz="24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00380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olar_spectrum.jpg"/>
          <p:cNvPicPr>
            <a:picLocks noChangeAspect="1"/>
          </p:cNvPicPr>
          <p:nvPr/>
        </p:nvPicPr>
        <p:blipFill>
          <a:blip r:embed="rId3" cstate="print"/>
          <a:stretch>
            <a:fillRect/>
          </a:stretch>
        </p:blipFill>
        <p:spPr>
          <a:xfrm>
            <a:off x="381000" y="838200"/>
            <a:ext cx="3061080" cy="2338947"/>
          </a:xfrm>
          <a:prstGeom prst="rect">
            <a:avLst/>
          </a:prstGeom>
          <a:ln>
            <a:solidFill>
              <a:schemeClr val="tx1"/>
            </a:solidFill>
          </a:ln>
        </p:spPr>
      </p:pic>
      <p:sp>
        <p:nvSpPr>
          <p:cNvPr id="4" name="TextBox 3"/>
          <p:cNvSpPr txBox="1"/>
          <p:nvPr/>
        </p:nvSpPr>
        <p:spPr>
          <a:xfrm>
            <a:off x="381000" y="3200400"/>
            <a:ext cx="2613216" cy="246221"/>
          </a:xfrm>
          <a:prstGeom prst="rect">
            <a:avLst/>
          </a:prstGeom>
          <a:noFill/>
        </p:spPr>
        <p:txBody>
          <a:bodyPr wrap="none" rtlCol="0">
            <a:spAutoFit/>
          </a:bodyPr>
          <a:lstStyle/>
          <a:p>
            <a:r>
              <a:rPr lang="en-US" sz="1000" dirty="0"/>
              <a:t>nanopedia.case.edu/image/</a:t>
            </a:r>
            <a:r>
              <a:rPr lang="en-US" sz="1000" dirty="0" err="1"/>
              <a:t>solar.spectrum.jpg</a:t>
            </a:r>
            <a:endParaRPr lang="en-US" sz="1000" dirty="0"/>
          </a:p>
        </p:txBody>
      </p:sp>
      <p:sp>
        <p:nvSpPr>
          <p:cNvPr id="6" name="TextBox 5"/>
          <p:cNvSpPr txBox="1"/>
          <p:nvPr/>
        </p:nvSpPr>
        <p:spPr>
          <a:xfrm>
            <a:off x="2354631" y="33048"/>
            <a:ext cx="4419287" cy="646331"/>
          </a:xfrm>
          <a:prstGeom prst="rect">
            <a:avLst/>
          </a:prstGeom>
          <a:noFill/>
        </p:spPr>
        <p:txBody>
          <a:bodyPr wrap="none" rtlCol="0">
            <a:spAutoFit/>
          </a:bodyPr>
          <a:lstStyle/>
          <a:p>
            <a:r>
              <a:rPr lang="en-US" sz="3600" dirty="0" smtClean="0"/>
              <a:t>Different Light Sources</a:t>
            </a:r>
            <a:endParaRPr lang="en-US" sz="3600" dirty="0"/>
          </a:p>
        </p:txBody>
      </p:sp>
      <p:pic>
        <p:nvPicPr>
          <p:cNvPr id="10" name="Picture 9" descr="iStock_000006653247Medium.jpg"/>
          <p:cNvPicPr>
            <a:picLocks noChangeAspect="1"/>
          </p:cNvPicPr>
          <p:nvPr/>
        </p:nvPicPr>
        <p:blipFill>
          <a:blip r:embed="rId4" cstate="print"/>
          <a:stretch>
            <a:fillRect/>
          </a:stretch>
        </p:blipFill>
        <p:spPr>
          <a:xfrm>
            <a:off x="6400800" y="762000"/>
            <a:ext cx="1411178" cy="1927839"/>
          </a:xfrm>
          <a:prstGeom prst="rect">
            <a:avLst/>
          </a:prstGeom>
        </p:spPr>
      </p:pic>
      <p:pic>
        <p:nvPicPr>
          <p:cNvPr id="11" name="Picture 10" descr="3volcano.jpg"/>
          <p:cNvPicPr>
            <a:picLocks noChangeAspect="1"/>
          </p:cNvPicPr>
          <p:nvPr/>
        </p:nvPicPr>
        <p:blipFill>
          <a:blip r:embed="rId5" cstate="print"/>
          <a:stretch>
            <a:fillRect/>
          </a:stretch>
        </p:blipFill>
        <p:spPr>
          <a:xfrm>
            <a:off x="3657601" y="838201"/>
            <a:ext cx="2520902" cy="1676400"/>
          </a:xfrm>
          <a:prstGeom prst="rect">
            <a:avLst/>
          </a:prstGeom>
        </p:spPr>
      </p:pic>
      <p:sp>
        <p:nvSpPr>
          <p:cNvPr id="13" name="TextBox 12"/>
          <p:cNvSpPr txBox="1"/>
          <p:nvPr/>
        </p:nvSpPr>
        <p:spPr>
          <a:xfrm>
            <a:off x="556691" y="517995"/>
            <a:ext cx="936475" cy="369332"/>
          </a:xfrm>
          <a:prstGeom prst="rect">
            <a:avLst/>
          </a:prstGeom>
          <a:noFill/>
        </p:spPr>
        <p:txBody>
          <a:bodyPr wrap="none" rtlCol="0">
            <a:spAutoFit/>
          </a:bodyPr>
          <a:lstStyle/>
          <a:p>
            <a:r>
              <a:rPr lang="en-US" dirty="0" smtClean="0"/>
              <a:t>The Sun</a:t>
            </a:r>
            <a:endParaRPr lang="en-US" dirty="0"/>
          </a:p>
        </p:txBody>
      </p:sp>
      <p:sp>
        <p:nvSpPr>
          <p:cNvPr id="15" name="TextBox 14"/>
          <p:cNvSpPr txBox="1"/>
          <p:nvPr/>
        </p:nvSpPr>
        <p:spPr>
          <a:xfrm>
            <a:off x="564897" y="3533655"/>
            <a:ext cx="1737270" cy="369332"/>
          </a:xfrm>
          <a:prstGeom prst="rect">
            <a:avLst/>
          </a:prstGeom>
          <a:noFill/>
        </p:spPr>
        <p:txBody>
          <a:bodyPr wrap="none" rtlCol="0">
            <a:spAutoFit/>
          </a:bodyPr>
          <a:lstStyle/>
          <a:p>
            <a:r>
              <a:rPr lang="en-US" dirty="0" smtClean="0"/>
              <a:t>Edison light bulb</a:t>
            </a:r>
            <a:endParaRPr lang="en-US" dirty="0"/>
          </a:p>
        </p:txBody>
      </p:sp>
      <p:pic>
        <p:nvPicPr>
          <p:cNvPr id="17" name="Picture 16" descr="fluorescent lamp.jpg"/>
          <p:cNvPicPr>
            <a:picLocks noChangeAspect="1"/>
          </p:cNvPicPr>
          <p:nvPr/>
        </p:nvPicPr>
        <p:blipFill>
          <a:blip r:embed="rId6" cstate="print"/>
          <a:stretch>
            <a:fillRect/>
          </a:stretch>
        </p:blipFill>
        <p:spPr>
          <a:xfrm>
            <a:off x="3429000" y="3581400"/>
            <a:ext cx="1447800" cy="2041072"/>
          </a:xfrm>
          <a:prstGeom prst="rect">
            <a:avLst/>
          </a:prstGeom>
        </p:spPr>
      </p:pic>
      <p:pic>
        <p:nvPicPr>
          <p:cNvPr id="18" name="Picture 17" descr="ledx6.jpg"/>
          <p:cNvPicPr>
            <a:picLocks noChangeAspect="1"/>
          </p:cNvPicPr>
          <p:nvPr/>
        </p:nvPicPr>
        <p:blipFill>
          <a:blip r:embed="rId7" cstate="print"/>
          <a:stretch>
            <a:fillRect/>
          </a:stretch>
        </p:blipFill>
        <p:spPr>
          <a:xfrm>
            <a:off x="5943600" y="3581400"/>
            <a:ext cx="2429914" cy="2059732"/>
          </a:xfrm>
          <a:prstGeom prst="rect">
            <a:avLst/>
          </a:prstGeom>
        </p:spPr>
      </p:pic>
      <p:sp>
        <p:nvSpPr>
          <p:cNvPr id="7" name="TextBox 6"/>
          <p:cNvSpPr txBox="1"/>
          <p:nvPr/>
        </p:nvSpPr>
        <p:spPr>
          <a:xfrm>
            <a:off x="5943600" y="3200400"/>
            <a:ext cx="2704010" cy="369332"/>
          </a:xfrm>
          <a:prstGeom prst="rect">
            <a:avLst/>
          </a:prstGeom>
          <a:noFill/>
        </p:spPr>
        <p:txBody>
          <a:bodyPr wrap="none" rtlCol="0">
            <a:spAutoFit/>
          </a:bodyPr>
          <a:lstStyle/>
          <a:p>
            <a:r>
              <a:rPr lang="en-US" dirty="0" smtClean="0"/>
              <a:t>Light emitting diodes (LED)</a:t>
            </a:r>
            <a:endParaRPr lang="en-US" dirty="0"/>
          </a:p>
        </p:txBody>
      </p:sp>
      <p:sp>
        <p:nvSpPr>
          <p:cNvPr id="19" name="TextBox 18"/>
          <p:cNvSpPr txBox="1"/>
          <p:nvPr/>
        </p:nvSpPr>
        <p:spPr>
          <a:xfrm>
            <a:off x="3429000" y="3200400"/>
            <a:ext cx="1890389" cy="369332"/>
          </a:xfrm>
          <a:prstGeom prst="rect">
            <a:avLst/>
          </a:prstGeom>
          <a:noFill/>
        </p:spPr>
        <p:txBody>
          <a:bodyPr wrap="none" rtlCol="0">
            <a:spAutoFit/>
          </a:bodyPr>
          <a:lstStyle/>
          <a:p>
            <a:r>
              <a:rPr lang="en-US" dirty="0" smtClean="0"/>
              <a:t>Fluorescent lamps</a:t>
            </a:r>
            <a:endParaRPr lang="en-US" dirty="0"/>
          </a:p>
        </p:txBody>
      </p:sp>
      <p:sp>
        <p:nvSpPr>
          <p:cNvPr id="16" name="TextBox 15"/>
          <p:cNvSpPr txBox="1"/>
          <p:nvPr/>
        </p:nvSpPr>
        <p:spPr>
          <a:xfrm>
            <a:off x="3581400" y="2514600"/>
            <a:ext cx="2742546" cy="369332"/>
          </a:xfrm>
          <a:prstGeom prst="rect">
            <a:avLst/>
          </a:prstGeom>
          <a:noFill/>
        </p:spPr>
        <p:txBody>
          <a:bodyPr wrap="none" rtlCol="0">
            <a:spAutoFit/>
          </a:bodyPr>
          <a:lstStyle/>
          <a:p>
            <a:r>
              <a:rPr lang="en-US" dirty="0" smtClean="0"/>
              <a:t>Rocks at high temperatures</a:t>
            </a:r>
            <a:endParaRPr lang="en-US" dirty="0"/>
          </a:p>
        </p:txBody>
      </p:sp>
      <p:sp>
        <p:nvSpPr>
          <p:cNvPr id="20" name="TextBox 19"/>
          <p:cNvSpPr txBox="1"/>
          <p:nvPr/>
        </p:nvSpPr>
        <p:spPr>
          <a:xfrm>
            <a:off x="7848600" y="1066800"/>
            <a:ext cx="1120862" cy="646331"/>
          </a:xfrm>
          <a:prstGeom prst="rect">
            <a:avLst/>
          </a:prstGeom>
          <a:noFill/>
        </p:spPr>
        <p:txBody>
          <a:bodyPr wrap="square" rtlCol="0">
            <a:spAutoFit/>
          </a:bodyPr>
          <a:lstStyle/>
          <a:p>
            <a:r>
              <a:rPr lang="en-US" dirty="0" smtClean="0"/>
              <a:t>Chemical reactions</a:t>
            </a:r>
            <a:endParaRPr lang="en-US" dirty="0"/>
          </a:p>
        </p:txBody>
      </p:sp>
      <p:sp>
        <p:nvSpPr>
          <p:cNvPr id="21" name="TextBox 20"/>
          <p:cNvSpPr txBox="1"/>
          <p:nvPr/>
        </p:nvSpPr>
        <p:spPr>
          <a:xfrm>
            <a:off x="248819" y="5952193"/>
            <a:ext cx="2488694" cy="646331"/>
          </a:xfrm>
          <a:prstGeom prst="rect">
            <a:avLst/>
          </a:prstGeom>
          <a:noFill/>
        </p:spPr>
        <p:txBody>
          <a:bodyPr wrap="square" rtlCol="0">
            <a:spAutoFit/>
          </a:bodyPr>
          <a:lstStyle/>
          <a:p>
            <a:r>
              <a:rPr lang="en-US" dirty="0" smtClean="0"/>
              <a:t>Filament in vacuum emits light when heated</a:t>
            </a:r>
            <a:endParaRPr lang="en-US" dirty="0"/>
          </a:p>
        </p:txBody>
      </p:sp>
      <p:sp>
        <p:nvSpPr>
          <p:cNvPr id="22" name="TextBox 21"/>
          <p:cNvSpPr txBox="1"/>
          <p:nvPr/>
        </p:nvSpPr>
        <p:spPr>
          <a:xfrm>
            <a:off x="2819400" y="5688449"/>
            <a:ext cx="2971800" cy="954107"/>
          </a:xfrm>
          <a:prstGeom prst="rect">
            <a:avLst/>
          </a:prstGeom>
          <a:noFill/>
        </p:spPr>
        <p:txBody>
          <a:bodyPr wrap="square" rtlCol="0">
            <a:spAutoFit/>
          </a:bodyPr>
          <a:lstStyle/>
          <a:p>
            <a:r>
              <a:rPr lang="en-US" sz="1400" dirty="0" smtClean="0"/>
              <a:t>Electric field excites the gas inside the bulb.  Upon relaxation, </a:t>
            </a:r>
            <a:r>
              <a:rPr lang="en-US" sz="1400" dirty="0" err="1" smtClean="0"/>
              <a:t>photns</a:t>
            </a:r>
            <a:r>
              <a:rPr lang="en-US" sz="1400" dirty="0" smtClean="0"/>
              <a:t> are released.  These strike the fluorescent coating to produce white light</a:t>
            </a:r>
            <a:endParaRPr lang="en-US" sz="1400" dirty="0"/>
          </a:p>
        </p:txBody>
      </p:sp>
      <p:sp>
        <p:nvSpPr>
          <p:cNvPr id="23" name="TextBox 22"/>
          <p:cNvSpPr txBox="1"/>
          <p:nvPr/>
        </p:nvSpPr>
        <p:spPr>
          <a:xfrm>
            <a:off x="5791201" y="5715000"/>
            <a:ext cx="2971799" cy="738664"/>
          </a:xfrm>
          <a:prstGeom prst="rect">
            <a:avLst/>
          </a:prstGeom>
          <a:noFill/>
        </p:spPr>
        <p:txBody>
          <a:bodyPr wrap="square" rtlCol="0">
            <a:spAutoFit/>
          </a:bodyPr>
          <a:lstStyle/>
          <a:p>
            <a:r>
              <a:rPr lang="en-US" sz="1400" dirty="0" smtClean="0"/>
              <a:t>Electrons and holes created by an electric field in a semiconductor material recombine to produce light</a:t>
            </a:r>
            <a:endParaRPr lang="en-US" sz="1400" dirty="0"/>
          </a:p>
        </p:txBody>
      </p:sp>
      <p:pic>
        <p:nvPicPr>
          <p:cNvPr id="24" name="Picture 23" descr="edisonBulb2-01-01.jpg"/>
          <p:cNvPicPr>
            <a:picLocks noChangeAspect="1"/>
          </p:cNvPicPr>
          <p:nvPr/>
        </p:nvPicPr>
        <p:blipFill>
          <a:blip r:embed="rId8" cstate="print"/>
          <a:stretch>
            <a:fillRect/>
          </a:stretch>
        </p:blipFill>
        <p:spPr>
          <a:xfrm>
            <a:off x="457199" y="3962400"/>
            <a:ext cx="1605023" cy="1981200"/>
          </a:xfrm>
          <a:prstGeom prst="rect">
            <a:avLst/>
          </a:prstGeom>
        </p:spPr>
      </p:pic>
      <p:pic>
        <p:nvPicPr>
          <p:cNvPr id="25" name="Picture 24" descr="lightning.jpg"/>
          <p:cNvPicPr>
            <a:picLocks noChangeAspect="1"/>
          </p:cNvPicPr>
          <p:nvPr/>
        </p:nvPicPr>
        <p:blipFill>
          <a:blip r:embed="rId9" cstate="print"/>
          <a:stretch>
            <a:fillRect/>
          </a:stretch>
        </p:blipFill>
        <p:spPr>
          <a:xfrm>
            <a:off x="7620000" y="1905000"/>
            <a:ext cx="1320799" cy="914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lancks radiation curves.jpg"/>
          <p:cNvPicPr>
            <a:picLocks noChangeAspect="1"/>
          </p:cNvPicPr>
          <p:nvPr/>
        </p:nvPicPr>
        <p:blipFill>
          <a:blip r:embed="rId3" cstate="print"/>
          <a:stretch>
            <a:fillRect/>
          </a:stretch>
        </p:blipFill>
        <p:spPr>
          <a:xfrm>
            <a:off x="533399" y="3005797"/>
            <a:ext cx="3850617" cy="3276600"/>
          </a:xfrm>
          <a:prstGeom prst="rect">
            <a:avLst/>
          </a:prstGeom>
        </p:spPr>
      </p:pic>
      <p:sp>
        <p:nvSpPr>
          <p:cNvPr id="3" name="TextBox 2"/>
          <p:cNvSpPr txBox="1"/>
          <p:nvPr/>
        </p:nvSpPr>
        <p:spPr>
          <a:xfrm>
            <a:off x="499139" y="525855"/>
            <a:ext cx="7769756" cy="646331"/>
          </a:xfrm>
          <a:prstGeom prst="rect">
            <a:avLst/>
          </a:prstGeom>
          <a:noFill/>
        </p:spPr>
        <p:txBody>
          <a:bodyPr wrap="none" rtlCol="0">
            <a:spAutoFit/>
          </a:bodyPr>
          <a:lstStyle/>
          <a:p>
            <a:r>
              <a:rPr lang="en-US" dirty="0" smtClean="0"/>
              <a:t>Color Temperature—a numerical description of the light color (red-hot, blue-hot)</a:t>
            </a:r>
          </a:p>
          <a:p>
            <a:r>
              <a:rPr lang="en-US" dirty="0" smtClean="0"/>
              <a:t>Expressed in Kelvin units</a:t>
            </a:r>
            <a:endParaRPr lang="en-US" dirty="0"/>
          </a:p>
        </p:txBody>
      </p:sp>
      <p:pic>
        <p:nvPicPr>
          <p:cNvPr id="4" name="Picture 3" descr="blacksmith-windsor-01.jpg"/>
          <p:cNvPicPr>
            <a:picLocks noChangeAspect="1"/>
          </p:cNvPicPr>
          <p:nvPr/>
        </p:nvPicPr>
        <p:blipFill>
          <a:blip r:embed="rId4" cstate="print"/>
          <a:stretch>
            <a:fillRect/>
          </a:stretch>
        </p:blipFill>
        <p:spPr>
          <a:xfrm>
            <a:off x="533400" y="1172186"/>
            <a:ext cx="4090220" cy="1828800"/>
          </a:xfrm>
          <a:prstGeom prst="rect">
            <a:avLst/>
          </a:prstGeom>
        </p:spPr>
      </p:pic>
      <p:sp>
        <p:nvSpPr>
          <p:cNvPr id="5" name="TextBox 4"/>
          <p:cNvSpPr txBox="1"/>
          <p:nvPr/>
        </p:nvSpPr>
        <p:spPr>
          <a:xfrm>
            <a:off x="2715064" y="7254"/>
            <a:ext cx="3688830" cy="646331"/>
          </a:xfrm>
          <a:prstGeom prst="rect">
            <a:avLst/>
          </a:prstGeom>
          <a:noFill/>
        </p:spPr>
        <p:txBody>
          <a:bodyPr wrap="none" rtlCol="0">
            <a:spAutoFit/>
          </a:bodyPr>
          <a:lstStyle/>
          <a:p>
            <a:r>
              <a:rPr lang="en-US" sz="3600" dirty="0" smtClean="0"/>
              <a:t>Color Temperature</a:t>
            </a:r>
            <a:endParaRPr lang="en-US" sz="3600" dirty="0"/>
          </a:p>
        </p:txBody>
      </p:sp>
      <p:sp>
        <p:nvSpPr>
          <p:cNvPr id="6" name="TextBox 5"/>
          <p:cNvSpPr txBox="1"/>
          <p:nvPr/>
        </p:nvSpPr>
        <p:spPr>
          <a:xfrm>
            <a:off x="515551" y="6368534"/>
            <a:ext cx="2199513" cy="369332"/>
          </a:xfrm>
          <a:prstGeom prst="rect">
            <a:avLst/>
          </a:prstGeom>
          <a:noFill/>
        </p:spPr>
        <p:txBody>
          <a:bodyPr wrap="none" rtlCol="0">
            <a:spAutoFit/>
          </a:bodyPr>
          <a:lstStyle/>
          <a:p>
            <a:r>
              <a:rPr lang="en-US" dirty="0" smtClean="0"/>
              <a:t>Planck’s radiation law</a:t>
            </a:r>
            <a:endParaRPr lang="en-US" dirty="0"/>
          </a:p>
        </p:txBody>
      </p:sp>
      <p:sp>
        <p:nvSpPr>
          <p:cNvPr id="8" name="TextBox 7"/>
          <p:cNvSpPr txBox="1"/>
          <p:nvPr/>
        </p:nvSpPr>
        <p:spPr>
          <a:xfrm>
            <a:off x="4953000" y="5181600"/>
            <a:ext cx="3810000" cy="1200329"/>
          </a:xfrm>
          <a:prstGeom prst="rect">
            <a:avLst/>
          </a:prstGeom>
          <a:noFill/>
          <a:ln>
            <a:solidFill>
              <a:schemeClr val="accent2">
                <a:lumMod val="75000"/>
              </a:schemeClr>
            </a:solidFill>
          </a:ln>
        </p:spPr>
        <p:txBody>
          <a:bodyPr wrap="square" rtlCol="0">
            <a:spAutoFit/>
          </a:bodyPr>
          <a:lstStyle/>
          <a:p>
            <a:r>
              <a:rPr lang="en-US" dirty="0" smtClean="0"/>
              <a:t>Note that our everyday description:</a:t>
            </a:r>
          </a:p>
          <a:p>
            <a:r>
              <a:rPr lang="en-US" dirty="0" smtClean="0"/>
              <a:t>Warm lighting—tends towards red</a:t>
            </a:r>
          </a:p>
          <a:p>
            <a:r>
              <a:rPr lang="en-US" dirty="0" smtClean="0"/>
              <a:t>Cool lighting- tends towards blue</a:t>
            </a:r>
          </a:p>
          <a:p>
            <a:r>
              <a:rPr lang="en-US" dirty="0" smtClean="0"/>
              <a:t>…is opposite to the spectrum!</a:t>
            </a:r>
            <a:endParaRPr lang="en-US" dirty="0"/>
          </a:p>
        </p:txBody>
      </p:sp>
      <p:sp>
        <p:nvSpPr>
          <p:cNvPr id="9" name="TextBox 8"/>
          <p:cNvSpPr txBox="1"/>
          <p:nvPr/>
        </p:nvSpPr>
        <p:spPr>
          <a:xfrm>
            <a:off x="4953000" y="1082759"/>
            <a:ext cx="3810000" cy="2031325"/>
          </a:xfrm>
          <a:prstGeom prst="rect">
            <a:avLst/>
          </a:prstGeom>
          <a:noFill/>
          <a:ln>
            <a:solidFill>
              <a:schemeClr val="accent1"/>
            </a:solidFill>
          </a:ln>
        </p:spPr>
        <p:txBody>
          <a:bodyPr wrap="square" rtlCol="0">
            <a:spAutoFit/>
          </a:bodyPr>
          <a:lstStyle/>
          <a:p>
            <a:r>
              <a:rPr lang="en-US" dirty="0" smtClean="0"/>
              <a:t>Common labels: </a:t>
            </a:r>
          </a:p>
          <a:p>
            <a:r>
              <a:rPr lang="en-US" dirty="0" smtClean="0"/>
              <a:t>Color Temperature</a:t>
            </a:r>
          </a:p>
          <a:p>
            <a:r>
              <a:rPr lang="en-US" dirty="0" smtClean="0"/>
              <a:t>Color coordinated temperature</a:t>
            </a:r>
          </a:p>
          <a:p>
            <a:r>
              <a:rPr lang="en-US" dirty="0" smtClean="0"/>
              <a:t>CCT</a:t>
            </a:r>
          </a:p>
          <a:p>
            <a:endParaRPr lang="en-US" dirty="0"/>
          </a:p>
          <a:p>
            <a:r>
              <a:rPr lang="en-US" dirty="0" smtClean="0"/>
              <a:t>Incandescent light bulb: 2700 K </a:t>
            </a:r>
          </a:p>
          <a:p>
            <a:r>
              <a:rPr lang="en-US" dirty="0" smtClean="0"/>
              <a:t>LED lamps: 5000 K</a:t>
            </a:r>
            <a:endParaRPr lang="en-US" dirty="0"/>
          </a:p>
        </p:txBody>
      </p:sp>
      <p:pic>
        <p:nvPicPr>
          <p:cNvPr id="11" name="Picture 10" descr="flame.jpg"/>
          <p:cNvPicPr>
            <a:picLocks noChangeAspect="1"/>
          </p:cNvPicPr>
          <p:nvPr/>
        </p:nvPicPr>
        <p:blipFill>
          <a:blip r:embed="rId5" cstate="print"/>
          <a:stretch>
            <a:fillRect/>
          </a:stretch>
        </p:blipFill>
        <p:spPr>
          <a:xfrm>
            <a:off x="4648201" y="3429001"/>
            <a:ext cx="2180420" cy="1447799"/>
          </a:xfrm>
          <a:prstGeom prst="rect">
            <a:avLst/>
          </a:prstGeom>
        </p:spPr>
      </p:pic>
      <p:sp>
        <p:nvSpPr>
          <p:cNvPr id="12" name="TextBox 11"/>
          <p:cNvSpPr txBox="1"/>
          <p:nvPr/>
        </p:nvSpPr>
        <p:spPr>
          <a:xfrm>
            <a:off x="6858000" y="3429000"/>
            <a:ext cx="1905000" cy="923330"/>
          </a:xfrm>
          <a:prstGeom prst="rect">
            <a:avLst/>
          </a:prstGeom>
          <a:noFill/>
        </p:spPr>
        <p:txBody>
          <a:bodyPr wrap="square" rtlCol="0">
            <a:spAutoFit/>
          </a:bodyPr>
          <a:lstStyle/>
          <a:p>
            <a:r>
              <a:rPr lang="en-US" dirty="0" smtClean="0"/>
              <a:t>Oxyacetylene torch flame,</a:t>
            </a:r>
          </a:p>
          <a:p>
            <a:r>
              <a:rPr lang="en-US" dirty="0" smtClean="0"/>
              <a:t>&gt;3000 ° C</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478701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81000" y="990600"/>
            <a:ext cx="8357341" cy="3294185"/>
          </a:xfrm>
          <a:prstGeom prst="rect">
            <a:avLst/>
          </a:prstGeom>
        </p:spPr>
      </p:pic>
      <p:sp>
        <p:nvSpPr>
          <p:cNvPr id="3" name="TextBox 2"/>
          <p:cNvSpPr txBox="1"/>
          <p:nvPr/>
        </p:nvSpPr>
        <p:spPr>
          <a:xfrm>
            <a:off x="1081757" y="0"/>
            <a:ext cx="7110088" cy="646331"/>
          </a:xfrm>
          <a:prstGeom prst="rect">
            <a:avLst/>
          </a:prstGeom>
          <a:noFill/>
        </p:spPr>
        <p:txBody>
          <a:bodyPr wrap="none" rtlCol="0">
            <a:spAutoFit/>
          </a:bodyPr>
          <a:lstStyle/>
          <a:p>
            <a:pPr algn="ctr"/>
            <a:r>
              <a:rPr lang="en-US" sz="3600" dirty="0" smtClean="0"/>
              <a:t>Common Light Sources in the Market</a:t>
            </a:r>
            <a:endParaRPr lang="en-US" sz="3600" dirty="0"/>
          </a:p>
        </p:txBody>
      </p:sp>
      <p:sp>
        <p:nvSpPr>
          <p:cNvPr id="4" name="Rectangle 3"/>
          <p:cNvSpPr/>
          <p:nvPr/>
        </p:nvSpPr>
        <p:spPr>
          <a:xfrm>
            <a:off x="304800" y="5867400"/>
            <a:ext cx="8384306" cy="646331"/>
          </a:xfrm>
          <a:prstGeom prst="rect">
            <a:avLst/>
          </a:prstGeom>
        </p:spPr>
        <p:txBody>
          <a:bodyPr wrap="square">
            <a:spAutoFit/>
          </a:bodyPr>
          <a:lstStyle/>
          <a:p>
            <a:r>
              <a:rPr lang="en-US" dirty="0"/>
              <a:t>http://www.nytimes.com/2011/08/11/garden/almost-time-to-change-the-light-bulb.html?pagewanted=all</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982038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3596</TotalTime>
  <Words>5423</Words>
  <Application>Microsoft Macintosh PowerPoint</Application>
  <PresentationFormat>On-screen Show (4:3)</PresentationFormat>
  <Paragraphs>404</Paragraphs>
  <Slides>55</Slides>
  <Notes>53</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Office Theme</vt:lpstr>
      <vt:lpstr>Equation</vt:lpstr>
      <vt:lpstr>Chart</vt:lpstr>
      <vt:lpstr>The Science of Color</vt:lpstr>
      <vt:lpstr>What is Color?</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Links and References</vt:lpstr>
      <vt:lpstr>Introducing the topic of color</vt:lpstr>
      <vt:lpstr>Slide 53</vt:lpstr>
      <vt:lpstr>Slide 54</vt:lpstr>
      <vt:lpstr>Slide 55</vt:lpstr>
    </vt:vector>
  </TitlesOfParts>
  <Company>NIST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hsi</dc:creator>
  <cp:lastModifiedBy>Mary Satterfield</cp:lastModifiedBy>
  <cp:revision>135</cp:revision>
  <dcterms:created xsi:type="dcterms:W3CDTF">2011-11-16T18:32:04Z</dcterms:created>
  <dcterms:modified xsi:type="dcterms:W3CDTF">2011-11-16T19:02:11Z</dcterms:modified>
</cp:coreProperties>
</file>