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27"/>
  </p:notesMasterIdLst>
  <p:sldIdLst>
    <p:sldId id="256" r:id="rId3"/>
    <p:sldId id="257" r:id="rId4"/>
    <p:sldId id="274" r:id="rId5"/>
    <p:sldId id="314" r:id="rId6"/>
    <p:sldId id="258" r:id="rId7"/>
    <p:sldId id="315" r:id="rId8"/>
    <p:sldId id="306" r:id="rId9"/>
    <p:sldId id="259" r:id="rId10"/>
    <p:sldId id="308" r:id="rId11"/>
    <p:sldId id="261" r:id="rId12"/>
    <p:sldId id="298" r:id="rId13"/>
    <p:sldId id="309" r:id="rId14"/>
    <p:sldId id="299" r:id="rId15"/>
    <p:sldId id="300" r:id="rId16"/>
    <p:sldId id="310" r:id="rId17"/>
    <p:sldId id="301" r:id="rId18"/>
    <p:sldId id="317" r:id="rId19"/>
    <p:sldId id="297" r:id="rId20"/>
    <p:sldId id="296" r:id="rId21"/>
    <p:sldId id="318" r:id="rId22"/>
    <p:sldId id="320" r:id="rId23"/>
    <p:sldId id="291" r:id="rId24"/>
    <p:sldId id="319" r:id="rId25"/>
    <p:sldId id="31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2" autoAdjust="0"/>
    <p:restoredTop sz="95712" autoAdjust="0"/>
  </p:normalViewPr>
  <p:slideViewPr>
    <p:cSldViewPr snapToGrid="0">
      <p:cViewPr varScale="1">
        <p:scale>
          <a:sx n="94" d="100"/>
          <a:sy n="94" d="100"/>
        </p:scale>
        <p:origin x="1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68FB-6A8E-490B-96F7-F94821EF7824}" type="datetimeFigureOut">
              <a:rPr lang="en-US" smtClean="0"/>
              <a:t>2/17/2016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5D4B5-821F-4F0E-B451-546E63EB0993}" type="slidenum">
              <a:rPr lang="en-US" smtClean="0"/>
              <a:t>‹#›</a:t>
            </a:fld>
            <a:endParaRPr lang="en-US"/>
          </a:p>
        </p:txBody>
      </p:sp>
    </p:spTree>
    <p:extLst>
      <p:ext uri="{BB962C8B-B14F-4D97-AF65-F5344CB8AC3E}">
        <p14:creationId xmlns:p14="http://schemas.microsoft.com/office/powerpoint/2010/main" val="403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5D4B5-821F-4F0E-B451-546E63EB0993}" type="slidenum">
              <a:rPr lang="en-US" smtClean="0"/>
              <a:t>1</a:t>
            </a:fld>
            <a:endParaRPr lang="en-US"/>
          </a:p>
        </p:txBody>
      </p:sp>
    </p:spTree>
    <p:extLst>
      <p:ext uri="{BB962C8B-B14F-4D97-AF65-F5344CB8AC3E}">
        <p14:creationId xmlns:p14="http://schemas.microsoft.com/office/powerpoint/2010/main" val="174138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5D4B5-821F-4F0E-B451-546E63EB0993}" type="slidenum">
              <a:rPr lang="en-US" smtClean="0"/>
              <a:t>24</a:t>
            </a:fld>
            <a:endParaRPr lang="en-US"/>
          </a:p>
        </p:txBody>
      </p:sp>
    </p:spTree>
    <p:extLst>
      <p:ext uri="{BB962C8B-B14F-4D97-AF65-F5344CB8AC3E}">
        <p14:creationId xmlns:p14="http://schemas.microsoft.com/office/powerpoint/2010/main" val="174138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99721-290F-448F-9532-FD203A90F1DE}"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50627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AE26-AD36-43DB-8B5D-CF650303D2CF}"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0169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52AA9-333E-4A3A-A97B-3820F0C85A9A}"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31646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DECC3-CD4C-42DD-A221-9B81B0BCCA94}"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323513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482-2E15-4AE6-9F3D-4E25F34378D6}"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404208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7DB82-D4F6-40A5-8CEB-BD49488B8D86}"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9936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349C3-7D9F-47A0-B9FF-113A715E3C59}"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415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D0D31-4A14-4A3B-8E52-F8B4EC02A77A}" type="datetime1">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373904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07203-C6B4-4605-BA31-E3071C7CFCE5}" type="datetime1">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76573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6F7DE-BBFB-43A4-A09D-C633531C4BE0}" type="datetime1">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7987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95553-F7F3-4F88-9E3C-813554E3D381}"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8403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27" y="499405"/>
            <a:ext cx="7886700" cy="1325563"/>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7627" y="1986170"/>
            <a:ext cx="7886700" cy="35383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DFF698-4F3E-48E9-B01D-6A779E6C2D28}" type="datetime1">
              <a:rPr lang="en-US" smtClean="0"/>
              <a:t>2/17/2016</a:t>
            </a:fld>
            <a:endParaRPr lang="en-US"/>
          </a:p>
        </p:txBody>
      </p:sp>
      <p:sp>
        <p:nvSpPr>
          <p:cNvPr id="6" name="Slide Number Placeholder 5"/>
          <p:cNvSpPr>
            <a:spLocks noGrp="1"/>
          </p:cNvSpPr>
          <p:nvPr>
            <p:ph type="sldNum" sz="quarter" idx="12"/>
          </p:nvPr>
        </p:nvSpPr>
        <p:spPr>
          <a:xfrm>
            <a:off x="3311083" y="6443655"/>
            <a:ext cx="2057400" cy="365125"/>
          </a:xfrm>
        </p:spPr>
        <p:txBody>
          <a:bodyPr/>
          <a:lstStyle>
            <a:lvl1pPr algn="ctr">
              <a:defRPr sz="1200"/>
            </a:lvl1pPr>
          </a:lstStyle>
          <a:p>
            <a:fld id="{8A6BD0B9-3465-4E0F-AE7F-2EBD7D9D065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629" y="146008"/>
            <a:ext cx="1077396" cy="115297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 y="5877897"/>
            <a:ext cx="2041083" cy="937232"/>
          </a:xfrm>
          <a:prstGeom prst="rect">
            <a:avLst/>
          </a:prstGeom>
        </p:spPr>
      </p:pic>
      <p:pic>
        <p:nvPicPr>
          <p:cNvPr id="9" name="Picture 8"/>
          <p:cNvPicPr>
            <a:picLocks noChangeAspect="1"/>
          </p:cNvPicPr>
          <p:nvPr userDrawn="1"/>
        </p:nvPicPr>
        <p:blipFill>
          <a:blip r:embed="rId4"/>
          <a:stretch>
            <a:fillRect/>
          </a:stretch>
        </p:blipFill>
        <p:spPr>
          <a:xfrm>
            <a:off x="7722023" y="6529379"/>
            <a:ext cx="1371600" cy="285750"/>
          </a:xfrm>
          <a:prstGeom prst="rect">
            <a:avLst/>
          </a:prstGeom>
        </p:spPr>
      </p:pic>
    </p:spTree>
    <p:extLst>
      <p:ext uri="{BB962C8B-B14F-4D97-AF65-F5344CB8AC3E}">
        <p14:creationId xmlns:p14="http://schemas.microsoft.com/office/powerpoint/2010/main" val="354588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96C21-249C-4EA5-9CCD-FD0467696AED}"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57645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04505-F5F8-4740-A5C3-A3B341FA3DC0}"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44998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7CED4-4477-4EF2-8F58-94D728EFF4FD}"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57019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13D90-AF70-4F9D-BCC0-6D7EA6D0D84F}"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699947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FD696-AF75-408D-8CB0-7CD6E7EDACE0}"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9297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B4A57-3E4C-48C0-B16B-FFAF990251D7}" type="datetime1">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320500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47B6E-87D7-407B-9E3F-2812A31F680B}" type="datetime1">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78863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CF1CF-A603-4526-A39A-1749BF910AEE}" type="datetime1">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652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479CA-42F2-4F11-934F-859DC3F42E15}"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6495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F609-EEC0-498D-AAE4-823A08368FC6}"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96522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053C72-3206-4BDB-9F43-87319871A008}" type="datetime1">
              <a:rPr lang="en-US" smtClean="0"/>
              <a:t>2/17/2016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44C5D2-352A-48FE-9355-62285D06C76A}" type="slidenum">
              <a:rPr lang="en-US" smtClean="0"/>
              <a:t>‹#›</a:t>
            </a:fld>
            <a:endParaRPr lang="en-US"/>
          </a:p>
        </p:txBody>
      </p:sp>
    </p:spTree>
    <p:extLst>
      <p:ext uri="{BB962C8B-B14F-4D97-AF65-F5344CB8AC3E}">
        <p14:creationId xmlns:p14="http://schemas.microsoft.com/office/powerpoint/2010/main" val="1927578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1344-DBD8-4D2C-9F77-FECC3FE5F63F}" type="datetime1">
              <a:rPr lang="en-US" smtClean="0"/>
              <a:t>2/17/2016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341F-E75A-4C43-8285-43AAA61E932C}" type="slidenum">
              <a:rPr lang="en-US" smtClean="0"/>
              <a:t>‹#›</a:t>
            </a:fld>
            <a:endParaRPr lang="en-US"/>
          </a:p>
        </p:txBody>
      </p:sp>
    </p:spTree>
    <p:extLst>
      <p:ext uri="{BB962C8B-B14F-4D97-AF65-F5344CB8AC3E}">
        <p14:creationId xmlns:p14="http://schemas.microsoft.com/office/powerpoint/2010/main" val="40900804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57270"/>
            <a:ext cx="6858000" cy="926356"/>
          </a:xfrm>
        </p:spPr>
        <p:txBody>
          <a:bodyPr>
            <a:normAutofit/>
          </a:bodyPr>
          <a:lstStyle/>
          <a:p>
            <a:r>
              <a:rPr lang="en-US" dirty="0" smtClean="0">
                <a:latin typeface="+mn-lt"/>
              </a:rPr>
              <a:t>Priority Action Report</a:t>
            </a:r>
            <a:endParaRPr lang="en-US" dirty="0">
              <a:latin typeface="+mn-lt"/>
            </a:endParaRPr>
          </a:p>
        </p:txBody>
      </p:sp>
      <p:sp>
        <p:nvSpPr>
          <p:cNvPr id="3" name="Subtitle 2"/>
          <p:cNvSpPr>
            <a:spLocks noGrp="1"/>
          </p:cNvSpPr>
          <p:nvPr>
            <p:ph type="subTitle" idx="1"/>
          </p:nvPr>
        </p:nvSpPr>
        <p:spPr>
          <a:xfrm>
            <a:off x="1143000" y="4479481"/>
            <a:ext cx="6858000" cy="1655762"/>
          </a:xfrm>
        </p:spPr>
        <p:txBody>
          <a:bodyPr/>
          <a:lstStyle/>
          <a:p>
            <a:r>
              <a:rPr lang="en-US" sz="3200" b="1" dirty="0" smtClean="0">
                <a:latin typeface="Arial" panose="020B0604020202020204" pitchFamily="34" charset="0"/>
                <a:cs typeface="Arial" panose="020B0604020202020204" pitchFamily="34" charset="0"/>
              </a:rPr>
              <a:t>Seized Drugs Subcommittee</a:t>
            </a:r>
          </a:p>
          <a:p>
            <a:r>
              <a:rPr lang="en-US" dirty="0" smtClean="0">
                <a:latin typeface="Arial" panose="020B0604020202020204" pitchFamily="34" charset="0"/>
                <a:cs typeface="Arial" panose="020B0604020202020204" pitchFamily="34" charset="0"/>
              </a:rPr>
              <a:t>SAC Chemistry/Instrumental Analysis</a:t>
            </a:r>
          </a:p>
          <a:p>
            <a:r>
              <a:rPr lang="en-US" dirty="0" smtClean="0">
                <a:latin typeface="Arial" panose="020B0604020202020204" pitchFamily="34" charset="0"/>
                <a:cs typeface="Arial" panose="020B0604020202020204" pitchFamily="34" charset="0"/>
              </a:rPr>
              <a:t>Sandra E. Rodriguez-Cruz, Ph.D. – Chair</a:t>
            </a:r>
          </a:p>
          <a:p>
            <a:r>
              <a:rPr lang="en-US" dirty="0" smtClean="0">
                <a:latin typeface="Arial" panose="020B0604020202020204" pitchFamily="34" charset="0"/>
                <a:cs typeface="Arial" panose="020B0604020202020204" pitchFamily="34" charset="0"/>
              </a:rPr>
              <a:t>February 23, 2016</a:t>
            </a:r>
          </a:p>
          <a:p>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05" y="503598"/>
            <a:ext cx="2615590" cy="2799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5243"/>
            <a:ext cx="1493520" cy="685800"/>
          </a:xfrm>
          <a:prstGeom prst="rect">
            <a:avLst/>
          </a:prstGeom>
        </p:spPr>
      </p:pic>
      <p:pic>
        <p:nvPicPr>
          <p:cNvPr id="6" name="Picture 5"/>
          <p:cNvPicPr>
            <a:picLocks noChangeAspect="1"/>
          </p:cNvPicPr>
          <p:nvPr/>
        </p:nvPicPr>
        <p:blipFill>
          <a:blip r:embed="rId5"/>
          <a:stretch>
            <a:fillRect/>
          </a:stretch>
        </p:blipFill>
        <p:spPr>
          <a:xfrm>
            <a:off x="7702950" y="6535293"/>
            <a:ext cx="1371600" cy="285750"/>
          </a:xfrm>
          <a:prstGeom prst="rect">
            <a:avLst/>
          </a:prstGeom>
        </p:spPr>
      </p:pic>
    </p:spTree>
    <p:extLst>
      <p:ext uri="{BB962C8B-B14F-4D97-AF65-F5344CB8AC3E}">
        <p14:creationId xmlns:p14="http://schemas.microsoft.com/office/powerpoint/2010/main" val="1841035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20" y="847402"/>
            <a:ext cx="8312730" cy="1176765"/>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155300286"/>
              </p:ext>
            </p:extLst>
          </p:nvPr>
        </p:nvGraphicFramePr>
        <p:xfrm>
          <a:off x="712788" y="2024063"/>
          <a:ext cx="7477055" cy="2658105"/>
        </p:xfrm>
        <a:graphic>
          <a:graphicData uri="http://schemas.openxmlformats.org/drawingml/2006/table">
            <a:tbl>
              <a:tblPr firstRow="1" bandRow="1">
                <a:tableStyleId>{073A0DAA-6AF3-43AB-8588-CEC1D06C72B9}</a:tableStyleId>
              </a:tblPr>
              <a:tblGrid>
                <a:gridCol w="3374658"/>
                <a:gridCol w="1492739"/>
                <a:gridCol w="1023815"/>
                <a:gridCol w="1585843"/>
              </a:tblGrid>
              <a:tr h="611191">
                <a:tc>
                  <a:txBody>
                    <a:bodyPr/>
                    <a:lstStyle/>
                    <a:p>
                      <a:r>
                        <a:rPr lang="en-US" sz="1600" dirty="0" smtClean="0"/>
                        <a:t>Planned Actions</a:t>
                      </a:r>
                      <a:endParaRPr lang="en-US" sz="1600" dirty="0"/>
                    </a:p>
                  </a:txBody>
                  <a:tcPr anchor="ctr"/>
                </a:tc>
                <a:tc>
                  <a:txBody>
                    <a:bodyPr/>
                    <a:lstStyle/>
                    <a:p>
                      <a:pPr algn="ctr"/>
                      <a:r>
                        <a:rPr lang="en-US" sz="1600" dirty="0" smtClean="0"/>
                        <a:t>OSAC Process Stage</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Registry forms to FSSB</a:t>
                      </a:r>
                      <a:endParaRPr lang="en-US" sz="1600" dirty="0"/>
                    </a:p>
                  </a:txBody>
                  <a:tcPr anchor="ctr"/>
                </a:tc>
                <a:tc>
                  <a:txBody>
                    <a:bodyPr/>
                    <a:lstStyle/>
                    <a:p>
                      <a:pPr algn="ctr"/>
                      <a:r>
                        <a:rPr lang="en-US" sz="1600" dirty="0" smtClean="0"/>
                        <a:t>RA-1600</a:t>
                      </a:r>
                      <a:endParaRPr lang="en-US" sz="1600" dirty="0"/>
                    </a:p>
                  </a:txBody>
                  <a:tcPr anchor="ctr"/>
                </a:tc>
                <a:tc>
                  <a:txBody>
                    <a:bodyPr/>
                    <a:lstStyle/>
                    <a:p>
                      <a:pPr algn="ctr"/>
                      <a:r>
                        <a:rPr lang="en-US" sz="1600" dirty="0" smtClean="0"/>
                        <a:t>SAC</a:t>
                      </a:r>
                      <a:endParaRPr lang="en-US" sz="1600" dirty="0"/>
                    </a:p>
                  </a:txBody>
                  <a:tcPr anchor="ctr"/>
                </a:tc>
                <a:tc rowSpan="5">
                  <a:txBody>
                    <a:bodyPr/>
                    <a:lstStyle/>
                    <a:p>
                      <a:pPr algn="ctr"/>
                      <a:r>
                        <a:rPr lang="en-US" sz="1600" dirty="0" smtClean="0"/>
                        <a:t>Spring/Summer 2016</a:t>
                      </a:r>
                      <a:endParaRPr lang="en-US" sz="1600" dirty="0"/>
                    </a:p>
                  </a:txBody>
                  <a:tcPr anchor="ctr"/>
                </a:tc>
              </a:tr>
              <a:tr h="367029">
                <a:tc>
                  <a:txBody>
                    <a:bodyPr/>
                    <a:lstStyle/>
                    <a:p>
                      <a:r>
                        <a:rPr lang="en-US" sz="1600" dirty="0" smtClean="0"/>
                        <a:t>FSSB approval</a:t>
                      </a:r>
                      <a:endParaRPr lang="en-US" sz="1600" dirty="0"/>
                    </a:p>
                  </a:txBody>
                  <a:tcPr anchor="ctr"/>
                </a:tc>
                <a:tc>
                  <a:txBody>
                    <a:bodyPr/>
                    <a:lstStyle/>
                    <a:p>
                      <a:pPr algn="ctr"/>
                      <a:r>
                        <a:rPr lang="en-US" sz="1600" dirty="0" smtClean="0"/>
                        <a:t>RA-1700</a:t>
                      </a:r>
                      <a:endParaRPr lang="en-US" sz="1600" dirty="0"/>
                    </a:p>
                  </a:txBody>
                  <a:tcPr anchor="ctr"/>
                </a:tc>
                <a:tc rowSpan="3">
                  <a:txBody>
                    <a:bodyPr/>
                    <a:lstStyle/>
                    <a:p>
                      <a:pPr algn="ctr"/>
                      <a:r>
                        <a:rPr lang="en-US" sz="1600" dirty="0" smtClean="0"/>
                        <a:t>FSSB</a:t>
                      </a:r>
                      <a:endParaRPr lang="en-US" sz="1600" dirty="0"/>
                    </a:p>
                  </a:txBody>
                  <a:tcPr anchor="ctr"/>
                </a:tc>
                <a:tc vMerge="1">
                  <a:txBody>
                    <a:bodyPr/>
                    <a:lstStyle/>
                    <a:p>
                      <a:pPr algn="ctr"/>
                      <a:endParaRPr lang="en-US" sz="1600" dirty="0"/>
                    </a:p>
                  </a:txBody>
                  <a:tcPr/>
                </a:tc>
              </a:tr>
              <a:tr h="367029">
                <a:tc>
                  <a:txBody>
                    <a:bodyPr/>
                    <a:lstStyle/>
                    <a:p>
                      <a:r>
                        <a:rPr lang="en-US" sz="1600" dirty="0" smtClean="0"/>
                        <a:t>Public appeals</a:t>
                      </a:r>
                      <a:r>
                        <a:rPr lang="en-US" sz="1600" baseline="0" dirty="0" smtClean="0"/>
                        <a:t> process</a:t>
                      </a:r>
                      <a:endParaRPr lang="en-US" sz="1600" dirty="0"/>
                    </a:p>
                  </a:txBody>
                  <a:tcPr anchor="ctr"/>
                </a:tc>
                <a:tc>
                  <a:txBody>
                    <a:bodyPr/>
                    <a:lstStyle/>
                    <a:p>
                      <a:pPr algn="ctr"/>
                      <a:r>
                        <a:rPr lang="en-US" sz="1600" dirty="0" smtClean="0"/>
                        <a:t>RA-1800</a:t>
                      </a:r>
                      <a:endParaRPr lang="en-US" sz="1600" dirty="0"/>
                    </a:p>
                  </a:txBody>
                  <a:tcPr anchor="ctr"/>
                </a:tc>
                <a:tc vMerge="1">
                  <a:txBody>
                    <a:bodyPr/>
                    <a:lstStyle/>
                    <a:p>
                      <a:pPr algn="ctr"/>
                      <a:endParaRPr lang="en-US" sz="1600" dirty="0"/>
                    </a:p>
                  </a:txBody>
                  <a:tcPr/>
                </a:tc>
                <a:tc vMerge="1">
                  <a:txBody>
                    <a:bodyPr/>
                    <a:lstStyle/>
                    <a:p>
                      <a:pPr algn="ctr"/>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Registry forms &amp; approval to QIC</a:t>
                      </a:r>
                    </a:p>
                  </a:txBody>
                  <a:tcPr anchor="ctr"/>
                </a:tc>
                <a:tc>
                  <a:txBody>
                    <a:bodyPr/>
                    <a:lstStyle/>
                    <a:p>
                      <a:pPr algn="ctr"/>
                      <a:r>
                        <a:rPr lang="en-US" sz="1600" dirty="0" smtClean="0"/>
                        <a:t>RA-2000</a:t>
                      </a:r>
                      <a:endParaRPr lang="en-US" sz="1600" dirty="0"/>
                    </a:p>
                  </a:txBody>
                  <a:tcPr anchor="ctr"/>
                </a:tc>
                <a:tc vMerge="1">
                  <a:txBody>
                    <a:bodyPr/>
                    <a:lstStyle/>
                    <a:p>
                      <a:pPr algn="ctr"/>
                      <a:endParaRPr lang="en-US" sz="1600" dirty="0"/>
                    </a:p>
                  </a:txBody>
                  <a:tcPr/>
                </a:tc>
                <a:tc vMerge="1">
                  <a:txBody>
                    <a:bodyPr/>
                    <a:lstStyle/>
                    <a:p>
                      <a:pPr algn="ctr"/>
                      <a:endParaRPr lang="en-US" sz="1600" dirty="0"/>
                    </a:p>
                  </a:txBody>
                  <a:tcPr/>
                </a:tc>
              </a:tr>
              <a:tr h="367029">
                <a:tc>
                  <a:txBody>
                    <a:bodyPr/>
                    <a:lstStyle/>
                    <a:p>
                      <a:r>
                        <a:rPr lang="en-US" sz="1600" dirty="0" smtClean="0"/>
                        <a:t>OSAC</a:t>
                      </a:r>
                      <a:r>
                        <a:rPr lang="en-US" sz="1600" baseline="0" dirty="0" smtClean="0"/>
                        <a:t> Registry of Approved Standards</a:t>
                      </a:r>
                      <a:endParaRPr lang="en-US" sz="1600" dirty="0"/>
                    </a:p>
                  </a:txBody>
                  <a:tcPr anchor="ctr"/>
                </a:tc>
                <a:tc>
                  <a:txBody>
                    <a:bodyPr/>
                    <a:lstStyle/>
                    <a:p>
                      <a:pPr algn="ctr"/>
                      <a:r>
                        <a:rPr lang="en-US" sz="1600" dirty="0" smtClean="0"/>
                        <a:t>RA-2100</a:t>
                      </a:r>
                      <a:endParaRPr lang="en-US" sz="1600" dirty="0"/>
                    </a:p>
                  </a:txBody>
                  <a:tcPr anchor="ctr"/>
                </a:tc>
                <a:tc>
                  <a:txBody>
                    <a:bodyPr/>
                    <a:lstStyle/>
                    <a:p>
                      <a:pPr algn="ctr"/>
                      <a:r>
                        <a:rPr lang="en-US" sz="1600" dirty="0" smtClean="0"/>
                        <a:t>QIC</a:t>
                      </a:r>
                      <a:endParaRPr lang="en-US" sz="1600" dirty="0"/>
                    </a:p>
                  </a:txBody>
                  <a:tcPr anchor="ctr"/>
                </a:tc>
                <a:tc vMerge="1">
                  <a:txBody>
                    <a:bodyPr/>
                    <a:lstStyle/>
                    <a:p>
                      <a:pPr algn="ctr"/>
                      <a:endParaRPr lang="en-US" sz="1600" dirty="0"/>
                    </a:p>
                  </a:txBody>
                  <a:tcPr/>
                </a:tc>
              </a:tr>
            </a:tbl>
          </a:graphicData>
        </a:graphic>
      </p:graphicFrame>
      <p:sp>
        <p:nvSpPr>
          <p:cNvPr id="5" name="TextBox 4"/>
          <p:cNvSpPr txBox="1"/>
          <p:nvPr/>
        </p:nvSpPr>
        <p:spPr>
          <a:xfrm>
            <a:off x="234086" y="480055"/>
            <a:ext cx="7496580" cy="523220"/>
          </a:xfrm>
          <a:prstGeom prst="rect">
            <a:avLst/>
          </a:prstGeom>
          <a:noFill/>
        </p:spPr>
        <p:txBody>
          <a:bodyPr wrap="square" rtlCol="0">
            <a:spAutoFit/>
          </a:bodyPr>
          <a:lstStyle/>
          <a:p>
            <a:r>
              <a:rPr lang="en-US" sz="2800" i="1" dirty="0" smtClean="0"/>
              <a:t>Priority 1: </a:t>
            </a:r>
            <a:r>
              <a:rPr lang="en-US" sz="2800" dirty="0" smtClean="0">
                <a:solidFill>
                  <a:schemeClr val="accent5">
                    <a:lumMod val="75000"/>
                  </a:schemeClr>
                </a:solidFill>
              </a:rPr>
              <a:t>Sampling </a:t>
            </a:r>
            <a:r>
              <a:rPr lang="en-US" sz="2800" dirty="0">
                <a:solidFill>
                  <a:schemeClr val="accent5">
                    <a:lumMod val="75000"/>
                  </a:schemeClr>
                </a:solidFill>
              </a:rPr>
              <a:t>Seized </a:t>
            </a:r>
            <a:r>
              <a:rPr lang="en-US" sz="2800" dirty="0" smtClean="0">
                <a:solidFill>
                  <a:schemeClr val="accent5">
                    <a:lumMod val="75000"/>
                  </a:schemeClr>
                </a:solidFill>
              </a:rPr>
              <a:t>Drugs</a:t>
            </a:r>
            <a:endParaRPr lang="en-US" sz="28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10</a:t>
            </a:fld>
            <a:endParaRPr lang="en-US" dirty="0"/>
          </a:p>
        </p:txBody>
      </p:sp>
      <p:sp>
        <p:nvSpPr>
          <p:cNvPr id="3" name="TextBox 2"/>
          <p:cNvSpPr txBox="1"/>
          <p:nvPr/>
        </p:nvSpPr>
        <p:spPr>
          <a:xfrm>
            <a:off x="1421788" y="5035856"/>
            <a:ext cx="5979381" cy="369332"/>
          </a:xfrm>
          <a:prstGeom prst="rect">
            <a:avLst/>
          </a:prstGeom>
          <a:noFill/>
        </p:spPr>
        <p:txBody>
          <a:bodyPr wrap="square" rtlCol="0">
            <a:spAutoFit/>
          </a:bodyPr>
          <a:lstStyle/>
          <a:p>
            <a:r>
              <a:rPr lang="en-US" dirty="0" smtClean="0"/>
              <a:t>* A revised version of this document is pending SDO approval</a:t>
            </a:r>
            <a:endParaRPr lang="en-US" dirty="0"/>
          </a:p>
        </p:txBody>
      </p:sp>
    </p:spTree>
    <p:extLst>
      <p:ext uri="{BB962C8B-B14F-4D97-AF65-F5344CB8AC3E}">
        <p14:creationId xmlns:p14="http://schemas.microsoft.com/office/powerpoint/2010/main" val="419424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234359"/>
            <a:ext cx="7886700" cy="1325563"/>
          </a:xfrm>
        </p:spPr>
        <p:txBody>
          <a:bodyPr/>
          <a:lstStyle/>
          <a:p>
            <a:r>
              <a:rPr lang="en-US" dirty="0" smtClean="0"/>
              <a:t>Standards/Guidelines Development</a:t>
            </a:r>
            <a:br>
              <a:rPr lang="en-US" dirty="0" smtClean="0"/>
            </a:br>
            <a:r>
              <a:rPr lang="en-US" dirty="0" smtClean="0"/>
              <a:t>Priority 2 Document</a:t>
            </a:r>
            <a:endParaRPr lang="en-US" dirty="0"/>
          </a:p>
        </p:txBody>
      </p:sp>
      <p:sp>
        <p:nvSpPr>
          <p:cNvPr id="3" name="Content Placeholder 2"/>
          <p:cNvSpPr>
            <a:spLocks noGrp="1"/>
          </p:cNvSpPr>
          <p:nvPr>
            <p:ph idx="1"/>
          </p:nvPr>
        </p:nvSpPr>
        <p:spPr>
          <a:xfrm>
            <a:off x="344424" y="1681367"/>
            <a:ext cx="8330654" cy="3387344"/>
          </a:xfrm>
        </p:spPr>
        <p:txBody>
          <a:bodyPr>
            <a:noAutofit/>
          </a:bodyPr>
          <a:lstStyle/>
          <a:p>
            <a:pPr marL="2055813" indent="-2055813">
              <a:buNone/>
            </a:pPr>
            <a:r>
              <a:rPr lang="en-US" dirty="0" smtClean="0"/>
              <a:t>Document Title:	</a:t>
            </a:r>
            <a:r>
              <a:rPr lang="en-US" b="1" u="sng" dirty="0" smtClean="0">
                <a:solidFill>
                  <a:schemeClr val="accent5">
                    <a:lumMod val="75000"/>
                  </a:schemeClr>
                </a:solidFill>
              </a:rPr>
              <a:t>E2327-15</a:t>
            </a:r>
            <a:r>
              <a:rPr lang="en-US" dirty="0" smtClean="0"/>
              <a:t> </a:t>
            </a:r>
            <a:r>
              <a:rPr lang="en-US" dirty="0">
                <a:solidFill>
                  <a:schemeClr val="accent5">
                    <a:lumMod val="75000"/>
                  </a:schemeClr>
                </a:solidFill>
              </a:rPr>
              <a:t>Standard </a:t>
            </a:r>
            <a:r>
              <a:rPr lang="en-US" dirty="0" smtClean="0">
                <a:solidFill>
                  <a:schemeClr val="accent5">
                    <a:lumMod val="75000"/>
                  </a:schemeClr>
                </a:solidFill>
              </a:rPr>
              <a:t>Practice </a:t>
            </a:r>
            <a:r>
              <a:rPr lang="en-US" dirty="0">
                <a:solidFill>
                  <a:schemeClr val="accent5">
                    <a:lumMod val="75000"/>
                  </a:schemeClr>
                </a:solidFill>
              </a:rPr>
              <a:t>for </a:t>
            </a:r>
            <a:r>
              <a:rPr lang="en-US" dirty="0" smtClean="0">
                <a:solidFill>
                  <a:schemeClr val="accent5">
                    <a:lumMod val="75000"/>
                  </a:schemeClr>
                </a:solidFill>
              </a:rPr>
              <a:t>Quality Assurance of Laboratories Performing Seized-Drug Analysis</a:t>
            </a:r>
          </a:p>
          <a:p>
            <a:pPr marL="2055813" indent="-2055813">
              <a:buNone/>
            </a:pPr>
            <a:endParaRPr lang="en-US" sz="800" dirty="0" smtClean="0"/>
          </a:p>
          <a:p>
            <a:pPr marL="1027113" indent="-1027113">
              <a:buNone/>
            </a:pPr>
            <a:r>
              <a:rPr lang="en-US" dirty="0" smtClean="0"/>
              <a:t>Scope:	</a:t>
            </a:r>
            <a:r>
              <a:rPr lang="en-US" dirty="0" smtClean="0">
                <a:solidFill>
                  <a:schemeClr val="accent5">
                    <a:lumMod val="75000"/>
                  </a:schemeClr>
                </a:solidFill>
              </a:rPr>
              <a:t>Covers quality assurance issues in forensic laboratories performing drug analysis</a:t>
            </a:r>
          </a:p>
          <a:p>
            <a:pPr marL="1027113" indent="-1027113">
              <a:buNone/>
            </a:pPr>
            <a:endParaRPr lang="en-US" sz="800" dirty="0" smtClean="0">
              <a:solidFill>
                <a:schemeClr val="accent5">
                  <a:lumMod val="75000"/>
                </a:schemeClr>
              </a:solidFill>
            </a:endParaRPr>
          </a:p>
          <a:p>
            <a:pPr marL="1490663" indent="-1490663" defTabSz="142875">
              <a:buNone/>
            </a:pPr>
            <a:r>
              <a:rPr lang="en-US" dirty="0" smtClean="0"/>
              <a:t>Objective:	</a:t>
            </a:r>
            <a:r>
              <a:rPr lang="en-US" dirty="0" smtClean="0">
                <a:solidFill>
                  <a:schemeClr val="accent5">
                    <a:lumMod val="75000"/>
                  </a:schemeClr>
                </a:solidFill>
              </a:rPr>
              <a:t>To be used by forensic analysts and supported by laboratory management</a:t>
            </a:r>
          </a:p>
          <a:p>
            <a:pPr marL="0" indent="0">
              <a:buNone/>
            </a:pPr>
            <a:endParaRPr lang="en-US" sz="900" dirty="0"/>
          </a:p>
          <a:p>
            <a:pPr marL="857250" indent="-857250" defTabSz="171450">
              <a:buNone/>
            </a:pPr>
            <a:r>
              <a:rPr lang="en-US" dirty="0" smtClean="0"/>
              <a:t>Goal:	</a:t>
            </a:r>
            <a:r>
              <a:rPr lang="en-US" dirty="0" smtClean="0">
                <a:solidFill>
                  <a:schemeClr val="accent5">
                    <a:lumMod val="75000"/>
                  </a:schemeClr>
                </a:solidFill>
              </a:rPr>
              <a:t>To provide a framework of quality in the processing of drug evidence</a:t>
            </a:r>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2212431" y="5205990"/>
            <a:ext cx="6462646" cy="1200329"/>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Quality Assurance (QA)</a:t>
            </a:r>
          </a:p>
          <a:p>
            <a:r>
              <a:rPr lang="en-US" b="1" dirty="0" smtClean="0"/>
              <a:t>Technical Contact:  </a:t>
            </a:r>
            <a:r>
              <a:rPr lang="en-US" dirty="0" smtClean="0"/>
              <a:t>Tiffany Ribadeneyra</a:t>
            </a:r>
          </a:p>
          <a:p>
            <a:r>
              <a:rPr lang="en-US" b="1" dirty="0" smtClean="0"/>
              <a:t>Technical Contact Information: </a:t>
            </a:r>
            <a:r>
              <a:rPr lang="en-US" dirty="0" smtClean="0"/>
              <a:t>tribadeneyra@nassaucountyny.gov</a:t>
            </a:r>
            <a:endParaRPr lang="en-US" b="1" dirty="0" smtClean="0"/>
          </a:p>
          <a:p>
            <a:r>
              <a:rPr lang="en-US" b="1" dirty="0" smtClean="0"/>
              <a:t>Date of Last Task Group Meeting:  </a:t>
            </a:r>
            <a:r>
              <a:rPr lang="en-US" dirty="0" smtClean="0"/>
              <a:t>January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11</a:t>
            </a:fld>
            <a:endParaRPr lang="en-US" dirty="0"/>
          </a:p>
        </p:txBody>
      </p:sp>
    </p:spTree>
    <p:extLst>
      <p:ext uri="{BB962C8B-B14F-4D97-AF65-F5344CB8AC3E}">
        <p14:creationId xmlns:p14="http://schemas.microsoft.com/office/powerpoint/2010/main" val="94162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2 Document</a:t>
            </a:r>
            <a:endParaRPr lang="en-US" dirty="0"/>
          </a:p>
        </p:txBody>
      </p:sp>
      <p:sp>
        <p:nvSpPr>
          <p:cNvPr id="3" name="Content Placeholder 2"/>
          <p:cNvSpPr>
            <a:spLocks noGrp="1"/>
          </p:cNvSpPr>
          <p:nvPr>
            <p:ph idx="1"/>
          </p:nvPr>
        </p:nvSpPr>
        <p:spPr>
          <a:xfrm>
            <a:off x="841140" y="1986169"/>
            <a:ext cx="5751574" cy="4094199"/>
          </a:xfrm>
        </p:spPr>
        <p:txBody>
          <a:bodyPr>
            <a:noAutofit/>
          </a:bodyPr>
          <a:lstStyle/>
          <a:p>
            <a:pPr marL="0" indent="0">
              <a:buNone/>
            </a:pPr>
            <a:r>
              <a:rPr lang="en-US" dirty="0"/>
              <a:t>Key Components of Standard: </a:t>
            </a:r>
          </a:p>
          <a:p>
            <a:r>
              <a:rPr lang="en-US" dirty="0" smtClean="0">
                <a:solidFill>
                  <a:schemeClr val="accent5">
                    <a:lumMod val="75000"/>
                  </a:schemeClr>
                </a:solidFill>
              </a:rPr>
              <a:t>Evidence handling</a:t>
            </a:r>
          </a:p>
          <a:p>
            <a:r>
              <a:rPr lang="en-US" dirty="0" smtClean="0">
                <a:solidFill>
                  <a:schemeClr val="accent5">
                    <a:lumMod val="75000"/>
                  </a:schemeClr>
                </a:solidFill>
              </a:rPr>
              <a:t>Analytical procedures</a:t>
            </a:r>
          </a:p>
          <a:p>
            <a:r>
              <a:rPr lang="en-US" dirty="0" smtClean="0">
                <a:solidFill>
                  <a:schemeClr val="accent5">
                    <a:lumMod val="75000"/>
                  </a:schemeClr>
                </a:solidFill>
              </a:rPr>
              <a:t>Report writing</a:t>
            </a:r>
          </a:p>
          <a:p>
            <a:r>
              <a:rPr lang="en-US" dirty="0" smtClean="0">
                <a:solidFill>
                  <a:schemeClr val="accent5">
                    <a:lumMod val="75000"/>
                  </a:schemeClr>
                </a:solidFill>
              </a:rPr>
              <a:t>Method validation</a:t>
            </a:r>
          </a:p>
          <a:p>
            <a:r>
              <a:rPr lang="en-US" dirty="0" smtClean="0">
                <a:solidFill>
                  <a:schemeClr val="accent5">
                    <a:lumMod val="75000"/>
                  </a:schemeClr>
                </a:solidFill>
              </a:rPr>
              <a:t>Documentation</a:t>
            </a:r>
          </a:p>
          <a:p>
            <a:r>
              <a:rPr lang="en-US" dirty="0" smtClean="0">
                <a:solidFill>
                  <a:schemeClr val="accent5">
                    <a:lumMod val="75000"/>
                  </a:schemeClr>
                </a:solidFill>
              </a:rPr>
              <a:t>Proficiency testing</a:t>
            </a:r>
          </a:p>
          <a:p>
            <a:r>
              <a:rPr lang="en-US" dirty="0" smtClean="0">
                <a:solidFill>
                  <a:schemeClr val="accent5">
                    <a:lumMod val="75000"/>
                  </a:schemeClr>
                </a:solidFill>
              </a:rPr>
              <a:t>Audits</a:t>
            </a:r>
          </a:p>
          <a:p>
            <a:r>
              <a:rPr lang="en-US" dirty="0" smtClean="0">
                <a:solidFill>
                  <a:schemeClr val="accent5">
                    <a:lumMod val="75000"/>
                  </a:schemeClr>
                </a:solidFill>
              </a:rPr>
              <a:t>Health and safety</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12</a:t>
            </a:fld>
            <a:endParaRPr lang="en-US" dirty="0"/>
          </a:p>
        </p:txBody>
      </p:sp>
    </p:spTree>
    <p:extLst>
      <p:ext uri="{BB962C8B-B14F-4D97-AF65-F5344CB8AC3E}">
        <p14:creationId xmlns:p14="http://schemas.microsoft.com/office/powerpoint/2010/main" val="609219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3797698859"/>
              </p:ext>
            </p:extLst>
          </p:nvPr>
        </p:nvGraphicFramePr>
        <p:xfrm>
          <a:off x="712788" y="2024063"/>
          <a:ext cx="7477055" cy="2544568"/>
        </p:xfrm>
        <a:graphic>
          <a:graphicData uri="http://schemas.openxmlformats.org/drawingml/2006/table">
            <a:tbl>
              <a:tblPr firstRow="1" bandRow="1">
                <a:tableStyleId>{073A0DAA-6AF3-43AB-8588-CEC1D06C72B9}</a:tableStyleId>
              </a:tblPr>
              <a:tblGrid>
                <a:gridCol w="2483704"/>
                <a:gridCol w="1562261"/>
                <a:gridCol w="1715545"/>
                <a:gridCol w="1715545"/>
              </a:tblGrid>
              <a:tr h="611191">
                <a:tc>
                  <a:txBody>
                    <a:bodyPr/>
                    <a:lstStyle/>
                    <a:p>
                      <a:r>
                        <a:rPr lang="en-US" sz="1600" dirty="0" smtClean="0"/>
                        <a:t>Planned Actions</a:t>
                      </a:r>
                      <a:endParaRPr lang="en-US" sz="1600" dirty="0"/>
                    </a:p>
                  </a:txBody>
                  <a:tcPr anchor="ctr"/>
                </a:tc>
                <a:tc>
                  <a:txBody>
                    <a:bodyPr/>
                    <a:lstStyle/>
                    <a:p>
                      <a:pPr algn="ctr"/>
                      <a:r>
                        <a:rPr lang="en-US" sz="1600" dirty="0" smtClean="0"/>
                        <a:t>OSAC Process Stage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SAC Review &amp; Vote</a:t>
                      </a:r>
                      <a:endParaRPr lang="en-US" sz="1600" dirty="0"/>
                    </a:p>
                  </a:txBody>
                  <a:tcPr anchor="ctr"/>
                </a:tc>
                <a:tc>
                  <a:txBody>
                    <a:bodyPr/>
                    <a:lstStyle/>
                    <a:p>
                      <a:pPr algn="ctr"/>
                      <a:r>
                        <a:rPr lang="en-US" sz="1600" dirty="0" smtClean="0"/>
                        <a:t>RA-200/300</a:t>
                      </a:r>
                      <a:endParaRPr lang="en-US" sz="1600" dirty="0"/>
                    </a:p>
                  </a:txBody>
                  <a:tcPr anchor="ctr"/>
                </a:tc>
                <a:tc rowSpan="2">
                  <a:txBody>
                    <a:bodyPr/>
                    <a:lstStyle/>
                    <a:p>
                      <a:pPr algn="ctr"/>
                      <a:r>
                        <a:rPr lang="en-US" sz="1600" dirty="0" smtClean="0"/>
                        <a:t>SAC</a:t>
                      </a:r>
                      <a:endParaRPr lang="en-US" sz="1600" dirty="0"/>
                    </a:p>
                  </a:txBody>
                  <a:tcPr anchor="ctr"/>
                </a:tc>
                <a:tc rowSpan="3">
                  <a:txBody>
                    <a:bodyPr/>
                    <a:lstStyle/>
                    <a:p>
                      <a:pPr algn="ctr"/>
                      <a:r>
                        <a:rPr lang="en-US" sz="1600" dirty="0" smtClean="0"/>
                        <a:t>Spring</a:t>
                      </a:r>
                      <a:r>
                        <a:rPr lang="en-US" sz="1600" baseline="0" dirty="0" smtClean="0"/>
                        <a:t> </a:t>
                      </a:r>
                      <a:r>
                        <a:rPr lang="en-US" sz="1600" dirty="0" smtClean="0"/>
                        <a:t>2016</a:t>
                      </a:r>
                      <a:endParaRPr lang="en-US" sz="1600" dirty="0"/>
                    </a:p>
                  </a:txBody>
                  <a:tcPr anchor="ctr"/>
                </a:tc>
              </a:tr>
              <a:tr h="473075">
                <a:tc>
                  <a:txBody>
                    <a:bodyPr/>
                    <a:lstStyle/>
                    <a:p>
                      <a:r>
                        <a:rPr lang="en-US" sz="1600" dirty="0" smtClean="0"/>
                        <a:t>Notice of Intent  &amp; </a:t>
                      </a:r>
                    </a:p>
                    <a:p>
                      <a:r>
                        <a:rPr lang="en-US" sz="1600" dirty="0" smtClean="0"/>
                        <a:t>Public Comment Period</a:t>
                      </a:r>
                      <a:endParaRPr lang="en-US" sz="1600" dirty="0"/>
                    </a:p>
                  </a:txBody>
                  <a:tcPr anchor="ctr"/>
                </a:tc>
                <a:tc>
                  <a:txBody>
                    <a:bodyPr/>
                    <a:lstStyle/>
                    <a:p>
                      <a:pPr algn="ctr"/>
                      <a:r>
                        <a:rPr lang="en-US" sz="1600" dirty="0" smtClean="0"/>
                        <a:t>RA-400/500</a:t>
                      </a:r>
                      <a:endParaRPr lang="en-US" sz="1600" dirty="0"/>
                    </a:p>
                  </a:txBody>
                  <a:tcPr anchor="ctr"/>
                </a:tc>
                <a:tc vMerge="1">
                  <a:txBody>
                    <a:bodyPr/>
                    <a:lstStyle/>
                    <a:p>
                      <a:pPr algn="ctr"/>
                      <a:endParaRPr lang="en-US" sz="1600" dirty="0"/>
                    </a:p>
                  </a:txBody>
                  <a:tcPr anchor="ctr"/>
                </a:tc>
                <a:tc vMerge="1">
                  <a:txBody>
                    <a:bodyPr/>
                    <a:lstStyle/>
                    <a:p>
                      <a:pPr algn="ctr"/>
                      <a:endParaRPr lang="en-US" sz="1600" dirty="0"/>
                    </a:p>
                  </a:txBody>
                  <a:tcPr anchor="ctr"/>
                </a:tc>
              </a:tr>
              <a:tr h="47307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RC Review</a:t>
                      </a:r>
                      <a:r>
                        <a:rPr lang="en-US" sz="1600" baseline="0" dirty="0"/>
                        <a:t> </a:t>
                      </a:r>
                      <a:r>
                        <a:rPr lang="en-US" sz="1600" baseline="0" dirty="0" smtClean="0"/>
                        <a:t>&amp; Comments</a:t>
                      </a:r>
                      <a:endParaRPr lang="en-US" sz="1600" dirty="0" smtClean="0"/>
                    </a:p>
                  </a:txBody>
                  <a:tcPr anchor="ctr"/>
                </a:tc>
                <a:tc>
                  <a:txBody>
                    <a:bodyPr/>
                    <a:lstStyle/>
                    <a:p>
                      <a:pPr algn="ctr"/>
                      <a:r>
                        <a:rPr lang="en-US" sz="1600" dirty="0" smtClean="0"/>
                        <a:t>RA-600</a:t>
                      </a:r>
                      <a:endParaRPr lang="en-US" sz="1600" dirty="0"/>
                    </a:p>
                  </a:txBody>
                  <a:tcPr anchor="ctr"/>
                </a:tc>
                <a:tc>
                  <a:txBody>
                    <a:bodyPr/>
                    <a:lstStyle/>
                    <a:p>
                      <a:pPr algn="ctr"/>
                      <a:r>
                        <a:rPr lang="en-US" sz="1600" dirty="0" smtClean="0"/>
                        <a:t>RC</a:t>
                      </a:r>
                      <a:endParaRPr lang="en-US" sz="1600" dirty="0"/>
                    </a:p>
                  </a:txBody>
                  <a:tcPr anchor="ctr"/>
                </a:tc>
                <a:tc vMerge="1">
                  <a:txBody>
                    <a:bodyPr/>
                    <a:lstStyle/>
                    <a:p>
                      <a:pPr algn="ctr"/>
                      <a:endParaRPr lang="en-US" sz="1600" dirty="0"/>
                    </a:p>
                  </a:txBody>
                  <a:tcPr anchor="ctr"/>
                </a:tc>
              </a:tr>
              <a:tr h="514153">
                <a:tc>
                  <a:txBody>
                    <a:bodyPr/>
                    <a:lstStyle/>
                    <a:p>
                      <a:r>
                        <a:rPr lang="en-US" sz="1600" dirty="0" smtClean="0"/>
                        <a:t>Comments</a:t>
                      </a:r>
                      <a:r>
                        <a:rPr lang="en-US" sz="1600" baseline="0" dirty="0" smtClean="0"/>
                        <a:t> Adjudication</a:t>
                      </a:r>
                      <a:endParaRPr lang="en-US" sz="1600" dirty="0"/>
                    </a:p>
                  </a:txBody>
                  <a:tcPr anchor="ctr"/>
                </a:tc>
                <a:tc>
                  <a:txBody>
                    <a:bodyPr/>
                    <a:lstStyle/>
                    <a:p>
                      <a:pPr algn="ctr"/>
                      <a:r>
                        <a:rPr lang="en-US" sz="1600" dirty="0" smtClean="0"/>
                        <a:t>RA-700</a:t>
                      </a:r>
                      <a:endParaRPr lang="en-US" sz="1600" dirty="0"/>
                    </a:p>
                  </a:txBody>
                  <a:tcPr anchor="ctr"/>
                </a:tc>
                <a:tc>
                  <a:txBody>
                    <a:bodyPr/>
                    <a:lstStyle/>
                    <a:p>
                      <a:pPr algn="ctr"/>
                      <a:r>
                        <a:rPr lang="en-US" sz="1600" dirty="0" smtClean="0"/>
                        <a:t>Seized Drugs</a:t>
                      </a:r>
                      <a:endParaRPr lang="en-US" sz="1600" dirty="0"/>
                    </a:p>
                  </a:txBody>
                  <a:tcPr anchor="ctr"/>
                </a:tc>
                <a:tc>
                  <a:txBody>
                    <a:bodyPr/>
                    <a:lstStyle/>
                    <a:p>
                      <a:pPr algn="ctr"/>
                      <a:r>
                        <a:rPr lang="en-US" sz="1600" dirty="0" smtClean="0"/>
                        <a:t>Summer 2016</a:t>
                      </a:r>
                      <a:endParaRPr lang="en-US" sz="1600" dirty="0"/>
                    </a:p>
                  </a:txBody>
                  <a:tcPr anchor="ctr"/>
                </a:tc>
              </a:tr>
            </a:tbl>
          </a:graphicData>
        </a:graphic>
      </p:graphicFrame>
      <p:sp>
        <p:nvSpPr>
          <p:cNvPr id="6" name="Slide Number Placeholder 5"/>
          <p:cNvSpPr>
            <a:spLocks noGrp="1"/>
          </p:cNvSpPr>
          <p:nvPr>
            <p:ph type="sldNum" sz="quarter" idx="12"/>
          </p:nvPr>
        </p:nvSpPr>
        <p:spPr/>
        <p:txBody>
          <a:bodyPr/>
          <a:lstStyle/>
          <a:p>
            <a:fld id="{8A6BD0B9-3465-4E0F-AE7F-2EBD7D9D0656}" type="slidenum">
              <a:rPr lang="en-US" smtClean="0"/>
              <a:pPr/>
              <a:t>13</a:t>
            </a:fld>
            <a:endParaRPr lang="en-US" dirty="0"/>
          </a:p>
        </p:txBody>
      </p:sp>
      <p:sp>
        <p:nvSpPr>
          <p:cNvPr id="8" name="Title 1"/>
          <p:cNvSpPr>
            <a:spLocks noGrp="1"/>
          </p:cNvSpPr>
          <p:nvPr>
            <p:ph type="title"/>
          </p:nvPr>
        </p:nvSpPr>
        <p:spPr>
          <a:xfrm>
            <a:off x="237320" y="855217"/>
            <a:ext cx="8562806" cy="1176765"/>
          </a:xfrm>
        </p:spPr>
        <p:txBody>
          <a:bodyPr/>
          <a:lstStyle/>
          <a:p>
            <a:r>
              <a:rPr lang="en-US" dirty="0" smtClean="0"/>
              <a:t>Task Group/Subcommittee Action Plan</a:t>
            </a:r>
            <a:endParaRPr lang="en-US" dirty="0"/>
          </a:p>
        </p:txBody>
      </p:sp>
      <p:sp>
        <p:nvSpPr>
          <p:cNvPr id="9" name="TextBox 8"/>
          <p:cNvSpPr txBox="1"/>
          <p:nvPr/>
        </p:nvSpPr>
        <p:spPr>
          <a:xfrm>
            <a:off x="234086" y="487870"/>
            <a:ext cx="7112378" cy="523220"/>
          </a:xfrm>
          <a:prstGeom prst="rect">
            <a:avLst/>
          </a:prstGeom>
          <a:noFill/>
        </p:spPr>
        <p:txBody>
          <a:bodyPr wrap="square" rtlCol="0">
            <a:spAutoFit/>
          </a:bodyPr>
          <a:lstStyle/>
          <a:p>
            <a:r>
              <a:rPr lang="en-US" sz="2800" i="1" dirty="0" smtClean="0"/>
              <a:t>Priority 2: </a:t>
            </a:r>
            <a:r>
              <a:rPr lang="en-US" sz="2800" dirty="0" smtClean="0">
                <a:solidFill>
                  <a:schemeClr val="accent5">
                    <a:lumMod val="75000"/>
                  </a:schemeClr>
                </a:solidFill>
              </a:rPr>
              <a:t>Quality Assurance</a:t>
            </a:r>
            <a:endParaRPr lang="en-US" sz="2800" i="1" dirty="0"/>
          </a:p>
        </p:txBody>
      </p:sp>
    </p:spTree>
    <p:extLst>
      <p:ext uri="{BB962C8B-B14F-4D97-AF65-F5344CB8AC3E}">
        <p14:creationId xmlns:p14="http://schemas.microsoft.com/office/powerpoint/2010/main" val="205875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69" y="290804"/>
            <a:ext cx="7886700" cy="1325563"/>
          </a:xfrm>
        </p:spPr>
        <p:txBody>
          <a:bodyPr/>
          <a:lstStyle/>
          <a:p>
            <a:r>
              <a:rPr lang="en-US" dirty="0" smtClean="0"/>
              <a:t>Standards/Guidelines Development</a:t>
            </a:r>
            <a:br>
              <a:rPr lang="en-US" dirty="0" smtClean="0"/>
            </a:br>
            <a:r>
              <a:rPr lang="en-US" dirty="0" smtClean="0"/>
              <a:t>Priority 3 Document</a:t>
            </a:r>
            <a:endParaRPr lang="en-US" dirty="0"/>
          </a:p>
        </p:txBody>
      </p:sp>
      <p:sp>
        <p:nvSpPr>
          <p:cNvPr id="3" name="Content Placeholder 2"/>
          <p:cNvSpPr>
            <a:spLocks noGrp="1"/>
          </p:cNvSpPr>
          <p:nvPr>
            <p:ph idx="1"/>
          </p:nvPr>
        </p:nvSpPr>
        <p:spPr>
          <a:xfrm>
            <a:off x="400868" y="1625600"/>
            <a:ext cx="8359309" cy="3206044"/>
          </a:xfrm>
        </p:spPr>
        <p:txBody>
          <a:bodyPr>
            <a:noAutofit/>
          </a:bodyPr>
          <a:lstStyle/>
          <a:p>
            <a:pPr marL="2055813" indent="-2055813">
              <a:lnSpc>
                <a:spcPct val="100000"/>
              </a:lnSpc>
              <a:spcBef>
                <a:spcPts val="0"/>
              </a:spcBef>
              <a:buNone/>
            </a:pPr>
            <a:r>
              <a:rPr lang="en-US" dirty="0"/>
              <a:t>Document Title:	</a:t>
            </a:r>
            <a:r>
              <a:rPr lang="en-US" b="1" u="sng" dirty="0" smtClean="0">
                <a:solidFill>
                  <a:schemeClr val="accent5">
                    <a:lumMod val="75000"/>
                  </a:schemeClr>
                </a:solidFill>
              </a:rPr>
              <a:t>E2882-12</a:t>
            </a:r>
            <a:r>
              <a:rPr lang="en-US" dirty="0" smtClean="0"/>
              <a:t> </a:t>
            </a:r>
            <a:r>
              <a:rPr lang="en-US" dirty="0">
                <a:solidFill>
                  <a:schemeClr val="accent5">
                    <a:lumMod val="75000"/>
                  </a:schemeClr>
                </a:solidFill>
              </a:rPr>
              <a:t>Standard </a:t>
            </a:r>
            <a:r>
              <a:rPr lang="en-US" dirty="0" smtClean="0">
                <a:solidFill>
                  <a:schemeClr val="accent5">
                    <a:lumMod val="75000"/>
                  </a:schemeClr>
                </a:solidFill>
              </a:rPr>
              <a:t>Guide </a:t>
            </a:r>
            <a:r>
              <a:rPr lang="en-US" dirty="0">
                <a:solidFill>
                  <a:schemeClr val="accent5">
                    <a:lumMod val="75000"/>
                  </a:schemeClr>
                </a:solidFill>
              </a:rPr>
              <a:t>for </a:t>
            </a:r>
            <a:r>
              <a:rPr lang="en-US" dirty="0" smtClean="0">
                <a:solidFill>
                  <a:schemeClr val="accent5">
                    <a:lumMod val="75000"/>
                  </a:schemeClr>
                </a:solidFill>
              </a:rPr>
              <a:t>Analysis of Clandestine Drug Laboratory Evidence</a:t>
            </a:r>
          </a:p>
          <a:p>
            <a:pPr marL="2055813" indent="-2055813">
              <a:lnSpc>
                <a:spcPct val="100000"/>
              </a:lnSpc>
              <a:spcBef>
                <a:spcPts val="0"/>
              </a:spcBef>
              <a:buNone/>
            </a:pPr>
            <a:endParaRPr lang="en-US" sz="800" dirty="0"/>
          </a:p>
          <a:p>
            <a:pPr marL="971550" indent="-971550">
              <a:lnSpc>
                <a:spcPct val="100000"/>
              </a:lnSpc>
              <a:spcBef>
                <a:spcPts val="0"/>
              </a:spcBef>
              <a:buNone/>
            </a:pPr>
            <a:r>
              <a:rPr lang="en-US" dirty="0" smtClean="0"/>
              <a:t>Scope:  </a:t>
            </a:r>
            <a:r>
              <a:rPr lang="en-US" dirty="0" smtClean="0">
                <a:solidFill>
                  <a:schemeClr val="accent5">
                    <a:lumMod val="75000"/>
                  </a:schemeClr>
                </a:solidFill>
              </a:rPr>
              <a:t>Provides guidance on the chemical analysis of items and samples related to suspected clandestine laboratories</a:t>
            </a:r>
          </a:p>
          <a:p>
            <a:pPr marL="971550" indent="-971550">
              <a:lnSpc>
                <a:spcPct val="100000"/>
              </a:lnSpc>
              <a:spcBef>
                <a:spcPts val="0"/>
              </a:spcBef>
              <a:buNone/>
            </a:pPr>
            <a:endParaRPr lang="en-US" sz="800" dirty="0" smtClean="0">
              <a:solidFill>
                <a:schemeClr val="accent5">
                  <a:lumMod val="75000"/>
                </a:schemeClr>
              </a:solidFill>
            </a:endParaRPr>
          </a:p>
          <a:p>
            <a:pPr marL="1433513" indent="-1433513" defTabSz="130175">
              <a:lnSpc>
                <a:spcPct val="100000"/>
              </a:lnSpc>
              <a:spcBef>
                <a:spcPts val="0"/>
              </a:spcBef>
              <a:buNone/>
            </a:pPr>
            <a:r>
              <a:rPr lang="en-US" dirty="0" smtClean="0"/>
              <a:t>Objective:	</a:t>
            </a:r>
            <a:r>
              <a:rPr lang="en-US" dirty="0" smtClean="0">
                <a:solidFill>
                  <a:schemeClr val="accent5">
                    <a:lumMod val="75000"/>
                  </a:schemeClr>
                </a:solidFill>
              </a:rPr>
              <a:t>To ensure selected analytical schemes are fit for purpose and provide reliable results</a:t>
            </a:r>
          </a:p>
          <a:p>
            <a:pPr marL="1433513" indent="-1433513" defTabSz="130175">
              <a:lnSpc>
                <a:spcPct val="100000"/>
              </a:lnSpc>
              <a:spcBef>
                <a:spcPts val="0"/>
              </a:spcBef>
              <a:buNone/>
            </a:pPr>
            <a:endParaRPr lang="en-US" sz="800" dirty="0"/>
          </a:p>
          <a:p>
            <a:pPr marL="0" indent="0" defTabSz="234950">
              <a:lnSpc>
                <a:spcPct val="100000"/>
              </a:lnSpc>
              <a:spcBef>
                <a:spcPts val="0"/>
              </a:spcBef>
              <a:buNone/>
            </a:pPr>
            <a:r>
              <a:rPr lang="en-US" dirty="0" smtClean="0"/>
              <a:t>Issues:		</a:t>
            </a:r>
            <a:r>
              <a:rPr lang="en-US" dirty="0" smtClean="0">
                <a:solidFill>
                  <a:schemeClr val="accent5">
                    <a:lumMod val="75000"/>
                  </a:schemeClr>
                </a:solidFill>
              </a:rPr>
              <a:t>- Understanding of clandestine synthetic routes</a:t>
            </a:r>
          </a:p>
          <a:p>
            <a:pPr marL="0" indent="0" defTabSz="234950">
              <a:lnSpc>
                <a:spcPct val="100000"/>
              </a:lnSpc>
              <a:spcBef>
                <a:spcPts val="0"/>
              </a:spcBef>
              <a:buNone/>
            </a:pPr>
            <a:r>
              <a:rPr lang="en-US" dirty="0">
                <a:solidFill>
                  <a:schemeClr val="accent5">
                    <a:lumMod val="75000"/>
                  </a:schemeClr>
                </a:solidFill>
              </a:rPr>
              <a:t>	</a:t>
            </a:r>
            <a:r>
              <a:rPr lang="en-US" dirty="0" smtClean="0">
                <a:solidFill>
                  <a:schemeClr val="accent5">
                    <a:lumMod val="75000"/>
                  </a:schemeClr>
                </a:solidFill>
              </a:rPr>
              <a:t>				- CL analysis may require non-routine approaches</a:t>
            </a:r>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14</a:t>
            </a:fld>
            <a:endParaRPr lang="en-US" dirty="0"/>
          </a:p>
        </p:txBody>
      </p:sp>
      <p:sp>
        <p:nvSpPr>
          <p:cNvPr id="8" name="TextBox 7"/>
          <p:cNvSpPr txBox="1"/>
          <p:nvPr/>
        </p:nvSpPr>
        <p:spPr>
          <a:xfrm>
            <a:off x="2212431" y="5029180"/>
            <a:ext cx="6462646" cy="1200329"/>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Clandestine Lab Analysis</a:t>
            </a:r>
          </a:p>
          <a:p>
            <a:r>
              <a:rPr lang="en-US" b="1" dirty="0" smtClean="0"/>
              <a:t>Technical Contact:  </a:t>
            </a:r>
            <a:r>
              <a:rPr lang="en-US" dirty="0" smtClean="0"/>
              <a:t>Christian Matchett</a:t>
            </a:r>
            <a:endParaRPr lang="en-US" dirty="0"/>
          </a:p>
          <a:p>
            <a:r>
              <a:rPr lang="en-US" b="1" dirty="0" smtClean="0"/>
              <a:t>Technical Contact Information: </a:t>
            </a:r>
            <a:r>
              <a:rPr lang="en-US" dirty="0" smtClean="0"/>
              <a:t>christian.c.matchett2.civ@mail.mil</a:t>
            </a:r>
            <a:endParaRPr lang="en-US" dirty="0"/>
          </a:p>
          <a:p>
            <a:r>
              <a:rPr lang="en-US" b="1" dirty="0" smtClean="0"/>
              <a:t>Date of Last Task Group Meeting:  </a:t>
            </a:r>
            <a:r>
              <a:rPr lang="en-US" dirty="0" smtClean="0"/>
              <a:t>January 2016</a:t>
            </a:r>
          </a:p>
        </p:txBody>
      </p:sp>
    </p:spTree>
    <p:extLst>
      <p:ext uri="{BB962C8B-B14F-4D97-AF65-F5344CB8AC3E}">
        <p14:creationId xmlns:p14="http://schemas.microsoft.com/office/powerpoint/2010/main" val="941626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3 Document</a:t>
            </a:r>
            <a:endParaRPr lang="en-US" dirty="0"/>
          </a:p>
        </p:txBody>
      </p:sp>
      <p:sp>
        <p:nvSpPr>
          <p:cNvPr id="3" name="Content Placeholder 2"/>
          <p:cNvSpPr>
            <a:spLocks noGrp="1"/>
          </p:cNvSpPr>
          <p:nvPr>
            <p:ph idx="1"/>
          </p:nvPr>
        </p:nvSpPr>
        <p:spPr>
          <a:xfrm>
            <a:off x="694383" y="1986170"/>
            <a:ext cx="5785440" cy="3376052"/>
          </a:xfrm>
        </p:spPr>
        <p:txBody>
          <a:bodyPr>
            <a:noAutofit/>
          </a:bodyPr>
          <a:lstStyle/>
          <a:p>
            <a:pPr marL="0" indent="0">
              <a:buNone/>
            </a:pPr>
            <a:r>
              <a:rPr lang="en-US" dirty="0" smtClean="0"/>
              <a:t>Key Components of Standard:</a:t>
            </a:r>
          </a:p>
          <a:p>
            <a:r>
              <a:rPr lang="en-US" dirty="0" smtClean="0">
                <a:solidFill>
                  <a:schemeClr val="accent5">
                    <a:lumMod val="75000"/>
                  </a:schemeClr>
                </a:solidFill>
              </a:rPr>
              <a:t>Terminology</a:t>
            </a:r>
          </a:p>
          <a:p>
            <a:r>
              <a:rPr lang="en-US" dirty="0" smtClean="0">
                <a:solidFill>
                  <a:schemeClr val="accent5">
                    <a:lumMod val="75000"/>
                  </a:schemeClr>
                </a:solidFill>
              </a:rPr>
              <a:t>Safety issues</a:t>
            </a:r>
          </a:p>
          <a:p>
            <a:r>
              <a:rPr lang="en-US" dirty="0" smtClean="0">
                <a:solidFill>
                  <a:schemeClr val="accent5">
                    <a:lumMod val="75000"/>
                  </a:schemeClr>
                </a:solidFill>
              </a:rPr>
              <a:t>Sampling of CL evidence</a:t>
            </a:r>
          </a:p>
          <a:p>
            <a:r>
              <a:rPr lang="en-US" dirty="0" smtClean="0">
                <a:solidFill>
                  <a:schemeClr val="accent5">
                    <a:lumMod val="75000"/>
                  </a:schemeClr>
                </a:solidFill>
              </a:rPr>
              <a:t>Analysis</a:t>
            </a:r>
          </a:p>
          <a:p>
            <a:r>
              <a:rPr lang="en-US" dirty="0" smtClean="0">
                <a:solidFill>
                  <a:schemeClr val="accent5">
                    <a:lumMod val="75000"/>
                  </a:schemeClr>
                </a:solidFill>
              </a:rPr>
              <a:t>Yield and capacity calculations</a:t>
            </a:r>
          </a:p>
          <a:p>
            <a:r>
              <a:rPr lang="en-US" dirty="0" smtClean="0">
                <a:solidFill>
                  <a:schemeClr val="accent5">
                    <a:lumMod val="75000"/>
                  </a:schemeClr>
                </a:solidFill>
              </a:rPr>
              <a:t>Conclusions and reporting</a:t>
            </a:r>
          </a:p>
          <a:p>
            <a:r>
              <a:rPr lang="en-US" dirty="0" smtClean="0">
                <a:solidFill>
                  <a:schemeClr val="accent5">
                    <a:lumMod val="75000"/>
                  </a:schemeClr>
                </a:solidFill>
              </a:rPr>
              <a:t>Training</a:t>
            </a:r>
          </a:p>
          <a:p>
            <a:endParaRPr lang="en-US" dirty="0"/>
          </a:p>
          <a:p>
            <a:endParaRPr lang="en-US" dirty="0" smtClean="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8A6BD0B9-3465-4E0F-AE7F-2EBD7D9D0656}" type="slidenum">
              <a:rPr lang="en-US" smtClean="0"/>
              <a:pPr/>
              <a:t>15</a:t>
            </a:fld>
            <a:endParaRPr lang="en-US" dirty="0"/>
          </a:p>
        </p:txBody>
      </p:sp>
    </p:spTree>
    <p:extLst>
      <p:ext uri="{BB962C8B-B14F-4D97-AF65-F5344CB8AC3E}">
        <p14:creationId xmlns:p14="http://schemas.microsoft.com/office/powerpoint/2010/main" val="400625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6BD0B9-3465-4E0F-AE7F-2EBD7D9D0656}" type="slidenum">
              <a:rPr lang="en-US" smtClean="0"/>
              <a:pPr/>
              <a:t>16</a:t>
            </a:fld>
            <a:endParaRPr lang="en-US" dirty="0"/>
          </a:p>
        </p:txBody>
      </p:sp>
      <p:sp>
        <p:nvSpPr>
          <p:cNvPr id="8" name="Title 1"/>
          <p:cNvSpPr>
            <a:spLocks noGrp="1"/>
          </p:cNvSpPr>
          <p:nvPr>
            <p:ph type="title"/>
          </p:nvPr>
        </p:nvSpPr>
        <p:spPr>
          <a:xfrm>
            <a:off x="237320" y="855217"/>
            <a:ext cx="8562806" cy="1176765"/>
          </a:xfrm>
        </p:spPr>
        <p:txBody>
          <a:bodyPr/>
          <a:lstStyle/>
          <a:p>
            <a:r>
              <a:rPr lang="en-US" dirty="0" smtClean="0"/>
              <a:t>Task Group/Subcommittee Action Plan</a:t>
            </a:r>
            <a:endParaRPr lang="en-US" dirty="0"/>
          </a:p>
        </p:txBody>
      </p:sp>
      <p:sp>
        <p:nvSpPr>
          <p:cNvPr id="9" name="TextBox 8"/>
          <p:cNvSpPr txBox="1"/>
          <p:nvPr/>
        </p:nvSpPr>
        <p:spPr>
          <a:xfrm>
            <a:off x="234086" y="487870"/>
            <a:ext cx="7112378" cy="523220"/>
          </a:xfrm>
          <a:prstGeom prst="rect">
            <a:avLst/>
          </a:prstGeom>
          <a:noFill/>
        </p:spPr>
        <p:txBody>
          <a:bodyPr wrap="square" rtlCol="0">
            <a:spAutoFit/>
          </a:bodyPr>
          <a:lstStyle/>
          <a:p>
            <a:r>
              <a:rPr lang="en-US" sz="2800" i="1" dirty="0" smtClean="0"/>
              <a:t>Priority 3: </a:t>
            </a:r>
            <a:r>
              <a:rPr lang="en-US" sz="2800" dirty="0" smtClean="0">
                <a:solidFill>
                  <a:schemeClr val="accent5">
                    <a:lumMod val="75000"/>
                  </a:schemeClr>
                </a:solidFill>
              </a:rPr>
              <a:t>Clan Lab Analysis</a:t>
            </a:r>
            <a:endParaRPr lang="en-US" sz="2800" i="1" dirty="0"/>
          </a:p>
        </p:txBody>
      </p:sp>
      <p:graphicFrame>
        <p:nvGraphicFramePr>
          <p:cNvPr id="14" name="Content Placeholder 6"/>
          <p:cNvGraphicFramePr>
            <a:graphicFrameLocks noGrp="1"/>
          </p:cNvGraphicFramePr>
          <p:nvPr>
            <p:ph idx="1"/>
            <p:extLst>
              <p:ext uri="{D42A27DB-BD31-4B8C-83A1-F6EECF244321}">
                <p14:modId xmlns:p14="http://schemas.microsoft.com/office/powerpoint/2010/main" val="2366890391"/>
              </p:ext>
            </p:extLst>
          </p:nvPr>
        </p:nvGraphicFramePr>
        <p:xfrm>
          <a:off x="712788" y="2024063"/>
          <a:ext cx="7477055" cy="3009045"/>
        </p:xfrm>
        <a:graphic>
          <a:graphicData uri="http://schemas.openxmlformats.org/drawingml/2006/table">
            <a:tbl>
              <a:tblPr firstRow="1" bandRow="1">
                <a:tableStyleId>{073A0DAA-6AF3-43AB-8588-CEC1D06C72B9}</a:tableStyleId>
              </a:tblPr>
              <a:tblGrid>
                <a:gridCol w="2483704"/>
                <a:gridCol w="1562261"/>
                <a:gridCol w="1715545"/>
                <a:gridCol w="1715545"/>
              </a:tblGrid>
              <a:tr h="611191">
                <a:tc>
                  <a:txBody>
                    <a:bodyPr/>
                    <a:lstStyle/>
                    <a:p>
                      <a:r>
                        <a:rPr lang="en-US" sz="1600" dirty="0" smtClean="0"/>
                        <a:t>Planned Actions</a:t>
                      </a:r>
                      <a:endParaRPr lang="en-US" sz="1600" dirty="0"/>
                    </a:p>
                  </a:txBody>
                  <a:tcPr anchor="ctr"/>
                </a:tc>
                <a:tc>
                  <a:txBody>
                    <a:bodyPr/>
                    <a:lstStyle/>
                    <a:p>
                      <a:pPr algn="ctr"/>
                      <a:r>
                        <a:rPr lang="en-US" sz="1600" dirty="0" smtClean="0"/>
                        <a:t>OSAC Process Stage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436192">
                <a:tc>
                  <a:txBody>
                    <a:bodyPr/>
                    <a:lstStyle/>
                    <a:p>
                      <a:r>
                        <a:rPr lang="en-US" sz="1600" dirty="0" smtClean="0"/>
                        <a:t>Complete Registry Forms</a:t>
                      </a:r>
                      <a:endParaRPr lang="en-US" sz="1600" dirty="0"/>
                    </a:p>
                  </a:txBody>
                  <a:tcPr anchor="ctr"/>
                </a:tc>
                <a:tc>
                  <a:txBody>
                    <a:bodyPr/>
                    <a:lstStyle/>
                    <a:p>
                      <a:pPr algn="ctr"/>
                      <a:r>
                        <a:rPr lang="en-US" sz="1600" dirty="0" smtClean="0"/>
                        <a:t>RA-100</a:t>
                      </a:r>
                      <a:endParaRPr lang="en-US" sz="1600" dirty="0"/>
                    </a:p>
                  </a:txBody>
                  <a:tcPr anchor="ctr"/>
                </a:tc>
                <a:tc>
                  <a:txBody>
                    <a:bodyPr/>
                    <a:lstStyle/>
                    <a:p>
                      <a:pPr algn="ctr"/>
                      <a:r>
                        <a:rPr lang="en-US" sz="1600" dirty="0" smtClean="0"/>
                        <a:t>Seized Drugs</a:t>
                      </a:r>
                      <a:endParaRPr lang="en-US" sz="1600" dirty="0"/>
                    </a:p>
                  </a:txBody>
                  <a:tcPr anchor="ctr"/>
                </a:tc>
                <a:tc>
                  <a:txBody>
                    <a:bodyPr/>
                    <a:lstStyle/>
                    <a:p>
                      <a:pPr algn="ctr"/>
                      <a:r>
                        <a:rPr lang="en-US" sz="1600" dirty="0" smtClean="0"/>
                        <a:t>Spring 2016</a:t>
                      </a:r>
                      <a:endParaRPr lang="en-US" sz="1600" dirty="0"/>
                    </a:p>
                  </a:txBody>
                  <a:tcPr anchor="ctr"/>
                </a:tc>
              </a:tr>
              <a:tr h="453292">
                <a:tc>
                  <a:txBody>
                    <a:bodyPr/>
                    <a:lstStyle/>
                    <a:p>
                      <a:r>
                        <a:rPr lang="en-US" sz="1600" dirty="0" smtClean="0"/>
                        <a:t>SAC Review &amp; Vote</a:t>
                      </a:r>
                      <a:endParaRPr lang="en-US" sz="1600" dirty="0"/>
                    </a:p>
                  </a:txBody>
                  <a:tcPr anchor="ctr"/>
                </a:tc>
                <a:tc>
                  <a:txBody>
                    <a:bodyPr/>
                    <a:lstStyle/>
                    <a:p>
                      <a:pPr algn="ctr"/>
                      <a:r>
                        <a:rPr lang="en-US" sz="1600" dirty="0" smtClean="0"/>
                        <a:t>RA-200/300</a:t>
                      </a:r>
                      <a:endParaRPr lang="en-US" sz="1600" dirty="0"/>
                    </a:p>
                  </a:txBody>
                  <a:tcPr anchor="ctr"/>
                </a:tc>
                <a:tc rowSpan="2">
                  <a:txBody>
                    <a:bodyPr/>
                    <a:lstStyle/>
                    <a:p>
                      <a:pPr algn="ctr"/>
                      <a:r>
                        <a:rPr lang="en-US" sz="1600" dirty="0" smtClean="0"/>
                        <a:t>SAC</a:t>
                      </a:r>
                      <a:endParaRPr lang="en-US" sz="1600" dirty="0"/>
                    </a:p>
                  </a:txBody>
                  <a:tcPr anchor="ctr"/>
                </a:tc>
                <a:tc rowSpan="3">
                  <a:txBody>
                    <a:bodyPr/>
                    <a:lstStyle/>
                    <a:p>
                      <a:pPr algn="ctr"/>
                      <a:r>
                        <a:rPr lang="en-US" sz="1600" dirty="0" smtClean="0"/>
                        <a:t>Summer</a:t>
                      </a:r>
                      <a:r>
                        <a:rPr lang="en-US" sz="1600" baseline="0" dirty="0" smtClean="0"/>
                        <a:t> </a:t>
                      </a:r>
                      <a:r>
                        <a:rPr lang="en-US" sz="1600" dirty="0" smtClean="0"/>
                        <a:t>2016</a:t>
                      </a:r>
                      <a:endParaRPr lang="en-US" sz="1600" dirty="0"/>
                    </a:p>
                  </a:txBody>
                  <a:tcPr anchor="ctr"/>
                </a:tc>
              </a:tr>
              <a:tr h="473075">
                <a:tc>
                  <a:txBody>
                    <a:bodyPr/>
                    <a:lstStyle/>
                    <a:p>
                      <a:r>
                        <a:rPr lang="en-US" sz="1600" dirty="0" smtClean="0"/>
                        <a:t>Notice of Intent  &amp; </a:t>
                      </a:r>
                    </a:p>
                    <a:p>
                      <a:r>
                        <a:rPr lang="en-US" sz="1600" dirty="0" smtClean="0"/>
                        <a:t>Public Comment Period</a:t>
                      </a:r>
                      <a:endParaRPr lang="en-US" sz="1600" dirty="0"/>
                    </a:p>
                  </a:txBody>
                  <a:tcPr anchor="ctr"/>
                </a:tc>
                <a:tc>
                  <a:txBody>
                    <a:bodyPr/>
                    <a:lstStyle/>
                    <a:p>
                      <a:pPr algn="ctr"/>
                      <a:r>
                        <a:rPr lang="en-US" sz="1600" dirty="0" smtClean="0"/>
                        <a:t>RA-400/500</a:t>
                      </a:r>
                      <a:endParaRPr lang="en-US" sz="1600" dirty="0"/>
                    </a:p>
                  </a:txBody>
                  <a:tcPr anchor="ctr"/>
                </a:tc>
                <a:tc vMerge="1">
                  <a:txBody>
                    <a:bodyPr/>
                    <a:lstStyle/>
                    <a:p>
                      <a:pPr algn="ctr"/>
                      <a:endParaRPr lang="en-US" sz="1600" dirty="0"/>
                    </a:p>
                  </a:txBody>
                  <a:tcPr anchor="ctr"/>
                </a:tc>
                <a:tc vMerge="1">
                  <a:txBody>
                    <a:bodyPr/>
                    <a:lstStyle/>
                    <a:p>
                      <a:pPr algn="ctr"/>
                      <a:endParaRPr lang="en-US" sz="1600" dirty="0"/>
                    </a:p>
                  </a:txBody>
                  <a:tcPr anchor="ctr"/>
                </a:tc>
              </a:tr>
              <a:tr h="47307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RC Review</a:t>
                      </a:r>
                      <a:r>
                        <a:rPr lang="en-US" sz="1600" baseline="0" dirty="0"/>
                        <a:t> </a:t>
                      </a:r>
                      <a:r>
                        <a:rPr lang="en-US" sz="1600" baseline="0" dirty="0" smtClean="0"/>
                        <a:t>&amp; Comments</a:t>
                      </a:r>
                      <a:endParaRPr lang="en-US" sz="1600" dirty="0" smtClean="0"/>
                    </a:p>
                  </a:txBody>
                  <a:tcPr anchor="ctr"/>
                </a:tc>
                <a:tc>
                  <a:txBody>
                    <a:bodyPr/>
                    <a:lstStyle/>
                    <a:p>
                      <a:pPr algn="ctr"/>
                      <a:r>
                        <a:rPr lang="en-US" sz="1600" dirty="0" smtClean="0"/>
                        <a:t>RA-600</a:t>
                      </a:r>
                      <a:endParaRPr lang="en-US" sz="1600" dirty="0"/>
                    </a:p>
                  </a:txBody>
                  <a:tcPr anchor="ctr"/>
                </a:tc>
                <a:tc>
                  <a:txBody>
                    <a:bodyPr/>
                    <a:lstStyle/>
                    <a:p>
                      <a:pPr algn="ctr"/>
                      <a:r>
                        <a:rPr lang="en-US" sz="1600" dirty="0" smtClean="0"/>
                        <a:t>RC</a:t>
                      </a:r>
                      <a:endParaRPr lang="en-US" sz="1600" dirty="0"/>
                    </a:p>
                  </a:txBody>
                  <a:tcPr anchor="ctr"/>
                </a:tc>
                <a:tc vMerge="1">
                  <a:txBody>
                    <a:bodyPr/>
                    <a:lstStyle/>
                    <a:p>
                      <a:pPr algn="ctr"/>
                      <a:endParaRPr lang="en-US" sz="1600" dirty="0"/>
                    </a:p>
                  </a:txBody>
                  <a:tcPr anchor="ctr"/>
                </a:tc>
              </a:tr>
              <a:tr h="456175">
                <a:tc>
                  <a:txBody>
                    <a:bodyPr/>
                    <a:lstStyle/>
                    <a:p>
                      <a:r>
                        <a:rPr lang="en-US" sz="1600" dirty="0" smtClean="0"/>
                        <a:t>Comments</a:t>
                      </a:r>
                      <a:r>
                        <a:rPr lang="en-US" sz="1600" baseline="0" dirty="0" smtClean="0"/>
                        <a:t> Adjudication</a:t>
                      </a:r>
                      <a:endParaRPr lang="en-US" sz="1600" dirty="0"/>
                    </a:p>
                  </a:txBody>
                  <a:tcPr anchor="ctr"/>
                </a:tc>
                <a:tc>
                  <a:txBody>
                    <a:bodyPr/>
                    <a:lstStyle/>
                    <a:p>
                      <a:pPr algn="ctr"/>
                      <a:r>
                        <a:rPr lang="en-US" sz="1600" dirty="0" smtClean="0"/>
                        <a:t>RA-700</a:t>
                      </a:r>
                      <a:endParaRPr lang="en-US" sz="1600" dirty="0"/>
                    </a:p>
                  </a:txBody>
                  <a:tcPr anchor="ctr"/>
                </a:tc>
                <a:tc>
                  <a:txBody>
                    <a:bodyPr/>
                    <a:lstStyle/>
                    <a:p>
                      <a:pPr algn="ctr"/>
                      <a:r>
                        <a:rPr lang="en-US" sz="1600" dirty="0" smtClean="0"/>
                        <a:t>Seized Drugs</a:t>
                      </a:r>
                      <a:endParaRPr lang="en-US" sz="1600" dirty="0"/>
                    </a:p>
                  </a:txBody>
                  <a:tcPr anchor="ctr"/>
                </a:tc>
                <a:tc>
                  <a:txBody>
                    <a:bodyPr/>
                    <a:lstStyle/>
                    <a:p>
                      <a:pPr algn="ctr"/>
                      <a:r>
                        <a:rPr lang="en-US" sz="1600" dirty="0" smtClean="0"/>
                        <a:t>Fall 2016</a:t>
                      </a:r>
                      <a:endParaRPr lang="en-US" sz="1600" dirty="0"/>
                    </a:p>
                  </a:txBody>
                  <a:tcPr anchor="ctr"/>
                </a:tc>
              </a:tr>
            </a:tbl>
          </a:graphicData>
        </a:graphic>
      </p:graphicFrame>
    </p:spTree>
    <p:extLst>
      <p:ext uri="{BB962C8B-B14F-4D97-AF65-F5344CB8AC3E}">
        <p14:creationId xmlns:p14="http://schemas.microsoft.com/office/powerpoint/2010/main" val="2058756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90" y="338955"/>
            <a:ext cx="7164536" cy="1325563"/>
          </a:xfrm>
        </p:spPr>
        <p:txBody>
          <a:bodyPr/>
          <a:lstStyle/>
          <a:p>
            <a:r>
              <a:rPr lang="en-US" dirty="0" smtClean="0"/>
              <a:t>Summary of Standards/Guidelines  Priority Actions</a:t>
            </a:r>
            <a:endParaRPr lang="en-US" dirty="0"/>
          </a:p>
        </p:txBody>
      </p:sp>
      <p:sp>
        <p:nvSpPr>
          <p:cNvPr id="7" name="Slide Number Placeholder 6"/>
          <p:cNvSpPr>
            <a:spLocks noGrp="1"/>
          </p:cNvSpPr>
          <p:nvPr>
            <p:ph type="sldNum" sz="quarter" idx="12"/>
          </p:nvPr>
        </p:nvSpPr>
        <p:spPr/>
        <p:txBody>
          <a:bodyPr/>
          <a:lstStyle/>
          <a:p>
            <a:fld id="{8A6BD0B9-3465-4E0F-AE7F-2EBD7D9D0656}" type="slidenum">
              <a:rPr lang="en-US" smtClean="0"/>
              <a:pPr/>
              <a:t>17</a:t>
            </a:fld>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527860774"/>
              </p:ext>
            </p:extLst>
          </p:nvPr>
        </p:nvGraphicFramePr>
        <p:xfrm>
          <a:off x="832413" y="1849730"/>
          <a:ext cx="7476208" cy="3083516"/>
        </p:xfrm>
        <a:graphic>
          <a:graphicData uri="http://schemas.openxmlformats.org/drawingml/2006/table">
            <a:tbl>
              <a:tblPr firstRow="1" bandRow="1">
                <a:tableStyleId>{073A0DAA-6AF3-43AB-8588-CEC1D06C72B9}</a:tableStyleId>
              </a:tblPr>
              <a:tblGrid>
                <a:gridCol w="1256030"/>
                <a:gridCol w="6220178"/>
              </a:tblGrid>
              <a:tr h="653261">
                <a:tc>
                  <a:txBody>
                    <a:bodyPr/>
                    <a:lstStyle/>
                    <a:p>
                      <a:pPr algn="ctr"/>
                      <a:r>
                        <a:rPr lang="en-US" sz="2000" baseline="0" dirty="0" smtClean="0"/>
                        <a:t>Priority</a:t>
                      </a:r>
                      <a:endParaRPr lang="en-US" sz="2000" dirty="0"/>
                    </a:p>
                  </a:txBody>
                  <a:tcPr anchor="ctr"/>
                </a:tc>
                <a:tc>
                  <a:txBody>
                    <a:bodyPr/>
                    <a:lstStyle/>
                    <a:p>
                      <a:r>
                        <a:rPr lang="en-US" sz="2000" dirty="0" smtClean="0"/>
                        <a:t>Working</a:t>
                      </a:r>
                      <a:r>
                        <a:rPr lang="en-US" sz="2000" baseline="0" dirty="0" smtClean="0"/>
                        <a:t> Title of Document</a:t>
                      </a:r>
                      <a:endParaRPr lang="en-US" sz="2000" dirty="0"/>
                    </a:p>
                  </a:txBody>
                  <a:tcPr anchor="ctr"/>
                </a:tc>
              </a:tr>
              <a:tr h="827232">
                <a:tc>
                  <a:txBody>
                    <a:bodyPr/>
                    <a:lstStyle/>
                    <a:p>
                      <a:pPr algn="ctr"/>
                      <a:r>
                        <a:rPr lang="en-US" sz="2400" dirty="0" smtClean="0"/>
                        <a:t>1</a:t>
                      </a:r>
                      <a:endParaRPr lang="en-US" sz="2400" dirty="0"/>
                    </a:p>
                  </a:txBody>
                  <a:tcPr anchor="ctr"/>
                </a:tc>
                <a:tc>
                  <a:txBody>
                    <a:bodyPr/>
                    <a:lstStyle/>
                    <a:p>
                      <a:pPr marL="0" indent="0" algn="l">
                        <a:buNone/>
                      </a:pPr>
                      <a:r>
                        <a:rPr lang="en-US" sz="2000" b="1" u="sng" dirty="0" smtClean="0">
                          <a:solidFill>
                            <a:schemeClr val="tx1"/>
                          </a:solidFill>
                        </a:rPr>
                        <a:t>E2548-11</a:t>
                      </a:r>
                      <a:r>
                        <a:rPr lang="en-US" sz="2000" dirty="0" smtClean="0">
                          <a:solidFill>
                            <a:schemeClr val="tx1"/>
                          </a:solidFill>
                        </a:rPr>
                        <a:t>   Standard Guide for Sampling Seized Drugs for Qualitative and Quantitative Analysis</a:t>
                      </a:r>
                    </a:p>
                  </a:txBody>
                  <a:tcPr anchor="ctr"/>
                </a:tc>
              </a:tr>
              <a:tr h="790223">
                <a:tc>
                  <a:txBody>
                    <a:bodyPr/>
                    <a:lstStyle/>
                    <a:p>
                      <a:pPr algn="ctr"/>
                      <a:r>
                        <a:rPr lang="en-US" sz="2400" dirty="0" smtClean="0"/>
                        <a:t>2</a:t>
                      </a:r>
                      <a:endParaRPr lang="en-US" sz="2400" dirty="0"/>
                    </a:p>
                  </a:txBody>
                  <a:tcPr anchor="ctr"/>
                </a:tc>
                <a:tc>
                  <a:txBody>
                    <a:bodyPr/>
                    <a:lstStyle/>
                    <a:p>
                      <a:pPr marL="0" indent="0">
                        <a:buNone/>
                      </a:pPr>
                      <a:r>
                        <a:rPr lang="en-US" sz="2000" b="1" u="sng" dirty="0" smtClean="0">
                          <a:solidFill>
                            <a:schemeClr val="tx1"/>
                          </a:solidFill>
                        </a:rPr>
                        <a:t>E2327-15</a:t>
                      </a:r>
                      <a:r>
                        <a:rPr lang="en-US" sz="2000" dirty="0" smtClean="0">
                          <a:solidFill>
                            <a:schemeClr val="tx1"/>
                          </a:solidFill>
                        </a:rPr>
                        <a:t>   Standard Practice for Quality Assurance of Laboratories Performing Seized-Drug Analysis</a:t>
                      </a:r>
                    </a:p>
                  </a:txBody>
                  <a:tcPr anchor="ctr"/>
                </a:tc>
              </a:tr>
              <a:tr h="812800">
                <a:tc>
                  <a:txBody>
                    <a:bodyPr/>
                    <a:lstStyle/>
                    <a:p>
                      <a:pPr algn="ctr"/>
                      <a:r>
                        <a:rPr lang="en-US" sz="2400" dirty="0" smtClean="0"/>
                        <a:t>3</a:t>
                      </a:r>
                      <a:endParaRPr lang="en-US" sz="2400" dirty="0"/>
                    </a:p>
                  </a:txBody>
                  <a:tcPr anchor="ctr"/>
                </a:tc>
                <a:tc>
                  <a:txBody>
                    <a:bodyPr/>
                    <a:lstStyle/>
                    <a:p>
                      <a:r>
                        <a:rPr lang="en-US" sz="2000" b="1" u="sng" dirty="0" smtClean="0">
                          <a:solidFill>
                            <a:schemeClr val="tx1"/>
                          </a:solidFill>
                        </a:rPr>
                        <a:t>E2882-12</a:t>
                      </a:r>
                      <a:r>
                        <a:rPr lang="en-US" sz="2000" dirty="0" smtClean="0">
                          <a:solidFill>
                            <a:schemeClr val="tx1"/>
                          </a:solidFill>
                        </a:rPr>
                        <a:t>   Standard Guide for Analysis of Clandestine Drug Laboratory Evidence</a:t>
                      </a:r>
                      <a:endParaRPr lang="en-US" sz="2000" dirty="0">
                        <a:solidFill>
                          <a:schemeClr val="tx1"/>
                        </a:solidFill>
                      </a:endParaRPr>
                    </a:p>
                  </a:txBody>
                  <a:tcPr anchor="ctr"/>
                </a:tc>
              </a:tr>
            </a:tbl>
          </a:graphicData>
        </a:graphic>
      </p:graphicFrame>
    </p:spTree>
    <p:extLst>
      <p:ext uri="{BB962C8B-B14F-4D97-AF65-F5344CB8AC3E}">
        <p14:creationId xmlns:p14="http://schemas.microsoft.com/office/powerpoint/2010/main" val="1753349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05" y="302564"/>
            <a:ext cx="7886700" cy="1325563"/>
          </a:xfrm>
        </p:spPr>
        <p:txBody>
          <a:bodyPr/>
          <a:lstStyle/>
          <a:p>
            <a:r>
              <a:rPr lang="en-US" dirty="0" smtClean="0"/>
              <a:t>Standards/Guidelines Reviewed For Technical Merit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5171549"/>
              </p:ext>
            </p:extLst>
          </p:nvPr>
        </p:nvGraphicFramePr>
        <p:xfrm>
          <a:off x="395233" y="1616639"/>
          <a:ext cx="8303852" cy="4008893"/>
        </p:xfrm>
        <a:graphic>
          <a:graphicData uri="http://schemas.openxmlformats.org/drawingml/2006/table">
            <a:tbl>
              <a:tblPr firstRow="1" bandRow="1">
                <a:tableStyleId>{073A0DAA-6AF3-43AB-8588-CEC1D06C72B9}</a:tableStyleId>
              </a:tblPr>
              <a:tblGrid>
                <a:gridCol w="4267078"/>
                <a:gridCol w="1309511"/>
                <a:gridCol w="1275495"/>
                <a:gridCol w="1451768"/>
              </a:tblGrid>
              <a:tr h="625613">
                <a:tc>
                  <a:txBody>
                    <a:bodyPr/>
                    <a:lstStyle/>
                    <a:p>
                      <a:r>
                        <a:rPr lang="en-US" sz="1600" dirty="0" smtClean="0"/>
                        <a:t>Title</a:t>
                      </a:r>
                      <a:endParaRPr lang="en-US" sz="1600" dirty="0"/>
                    </a:p>
                  </a:txBody>
                  <a:tcPr anchor="ctr"/>
                </a:tc>
                <a:tc>
                  <a:txBody>
                    <a:bodyPr/>
                    <a:lstStyle/>
                    <a:p>
                      <a:pPr algn="ctr"/>
                      <a:r>
                        <a:rPr lang="en-US" sz="1600" dirty="0" smtClean="0"/>
                        <a:t>Developing Organization</a:t>
                      </a:r>
                      <a:endParaRPr lang="en-US" sz="1600" dirty="0"/>
                    </a:p>
                  </a:txBody>
                  <a:tcPr anchor="ctr"/>
                </a:tc>
                <a:tc>
                  <a:txBody>
                    <a:bodyPr/>
                    <a:lstStyle/>
                    <a:p>
                      <a:pPr algn="ctr"/>
                      <a:r>
                        <a:rPr lang="en-US" sz="1600" dirty="0" smtClean="0"/>
                        <a:t>Status*</a:t>
                      </a:r>
                      <a:endParaRPr lang="en-US" sz="1600" dirty="0"/>
                    </a:p>
                  </a:txBody>
                  <a:tcPr anchor="ctr"/>
                </a:tc>
                <a:tc>
                  <a:txBody>
                    <a:bodyPr/>
                    <a:lstStyle/>
                    <a:p>
                      <a:pPr algn="ctr"/>
                      <a:r>
                        <a:rPr lang="en-US" sz="1600" dirty="0" smtClean="0"/>
                        <a:t>OSAC</a:t>
                      </a:r>
                      <a:r>
                        <a:rPr lang="en-US" sz="1600" baseline="0" dirty="0" smtClean="0"/>
                        <a:t> Process Stage</a:t>
                      </a:r>
                      <a:endParaRPr lang="en-US" sz="1600" dirty="0"/>
                    </a:p>
                  </a:txBody>
                  <a:tcPr anchor="ctr"/>
                </a:tc>
              </a:tr>
              <a:tr h="370840">
                <a:tc>
                  <a:txBody>
                    <a:bodyPr/>
                    <a:lstStyle/>
                    <a:p>
                      <a:r>
                        <a:rPr lang="en-US" sz="1800" b="1" u="sng" smtClean="0"/>
                        <a:t>E2764-11:</a:t>
                      </a:r>
                      <a:r>
                        <a:rPr lang="en-US" sz="1800" smtClean="0"/>
                        <a:t>  Standard Practice for Uncertainty Assessment in the Context of Seized-Drug Analysis</a:t>
                      </a:r>
                      <a:endParaRPr lang="en-US" sz="1800" dirty="0"/>
                    </a:p>
                  </a:txBody>
                  <a:tcPr/>
                </a:tc>
                <a:tc>
                  <a:txBody>
                    <a:bodyPr/>
                    <a:lstStyle/>
                    <a:p>
                      <a:pPr algn="ctr"/>
                      <a:r>
                        <a:rPr lang="en-US" sz="1600" dirty="0" smtClean="0"/>
                        <a:t>ASTM</a:t>
                      </a:r>
                      <a:endParaRPr lang="en-US" sz="1600" dirty="0"/>
                    </a:p>
                  </a:txBody>
                  <a:tcPr anchor="ctr"/>
                </a:tc>
                <a:tc>
                  <a:txBody>
                    <a:bodyPr/>
                    <a:lstStyle/>
                    <a:p>
                      <a:pPr algn="ctr"/>
                      <a:r>
                        <a:rPr lang="en-US" sz="1600" dirty="0" smtClean="0"/>
                        <a:t>SDO revision</a:t>
                      </a:r>
                      <a:endParaRPr lang="en-US" sz="1600" dirty="0"/>
                    </a:p>
                  </a:txBody>
                  <a:tcPr anchor="ctr"/>
                </a:tc>
                <a:tc>
                  <a:txBody>
                    <a:bodyPr/>
                    <a:lstStyle/>
                    <a:p>
                      <a:pPr algn="ctr"/>
                      <a:r>
                        <a:rPr lang="en-US" sz="1600" dirty="0" smtClean="0"/>
                        <a:t>---</a:t>
                      </a:r>
                      <a:endParaRPr lang="en-US" sz="1600" dirty="0"/>
                    </a:p>
                  </a:txBody>
                  <a:tcPr anchor="ct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u="sng" dirty="0" smtClean="0"/>
                        <a:t>E1968-11:  </a:t>
                      </a:r>
                      <a:r>
                        <a:rPr lang="en-US" sz="1800" dirty="0" smtClean="0"/>
                        <a:t>Standard Guide for Microcrystal Testing in Forensic Analysis of Cocaine</a:t>
                      </a:r>
                      <a:endParaRPr lang="en-US" sz="1800" dirty="0"/>
                    </a:p>
                  </a:txBody>
                  <a:tcPr/>
                </a:tc>
                <a:tc>
                  <a:txBody>
                    <a:bodyPr/>
                    <a:lstStyle/>
                    <a:p>
                      <a:pPr algn="ctr"/>
                      <a:r>
                        <a:rPr lang="en-US" sz="1600" dirty="0" smtClean="0"/>
                        <a:t>ASTM</a:t>
                      </a:r>
                      <a:endParaRPr lang="en-US" sz="1600" dirty="0"/>
                    </a:p>
                  </a:txBody>
                  <a:tcPr anchor="ctr"/>
                </a:tc>
                <a:tc>
                  <a:txBody>
                    <a:bodyPr/>
                    <a:lstStyle/>
                    <a:p>
                      <a:pPr algn="ctr"/>
                      <a:r>
                        <a:rPr lang="en-US" sz="1600" dirty="0" smtClean="0"/>
                        <a:t>SDO revision</a:t>
                      </a:r>
                      <a:endParaRPr lang="en-US" sz="1600" dirty="0"/>
                    </a:p>
                  </a:txBody>
                  <a:tcPr anchor="ctr"/>
                </a:tc>
                <a:tc>
                  <a:txBody>
                    <a:bodyPr/>
                    <a:lstStyle/>
                    <a:p>
                      <a:pPr algn="ctr"/>
                      <a:r>
                        <a:rPr lang="en-US" sz="1600" dirty="0" smtClean="0"/>
                        <a:t>---</a:t>
                      </a:r>
                      <a:endParaRPr lang="en-US" sz="1600" dirty="0"/>
                    </a:p>
                  </a:txBody>
                  <a:tcPr anchor="ct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u="sng" dirty="0" smtClean="0"/>
                        <a:t>E1969-11:</a:t>
                      </a:r>
                      <a:r>
                        <a:rPr lang="en-US" sz="1800" dirty="0" smtClean="0"/>
                        <a:t>  Standard Guide for Microcrystal Testing in Forensic Analysis of Methamphetamine and Amphetamine</a:t>
                      </a:r>
                      <a:endParaRPr lang="en-US" sz="1800" dirty="0"/>
                    </a:p>
                  </a:txBody>
                  <a:tcPr/>
                </a:tc>
                <a:tc>
                  <a:txBody>
                    <a:bodyPr/>
                    <a:lstStyle/>
                    <a:p>
                      <a:pPr algn="ctr"/>
                      <a:r>
                        <a:rPr lang="en-US" sz="1600" dirty="0" smtClean="0"/>
                        <a:t>ASTM</a:t>
                      </a:r>
                      <a:endParaRPr lang="en-US" sz="1600" dirty="0"/>
                    </a:p>
                  </a:txBody>
                  <a:tcPr anchor="ctr"/>
                </a:tc>
                <a:tc>
                  <a:txBody>
                    <a:bodyPr/>
                    <a:lstStyle/>
                    <a:p>
                      <a:pPr algn="ctr"/>
                      <a:r>
                        <a:rPr lang="en-US" sz="1600" dirty="0" smtClean="0"/>
                        <a:t>Evaluation</a:t>
                      </a:r>
                      <a:endParaRPr lang="en-US" sz="1600" dirty="0"/>
                    </a:p>
                  </a:txBody>
                  <a:tcPr anchor="ctr"/>
                </a:tc>
                <a:tc>
                  <a:txBody>
                    <a:bodyPr/>
                    <a:lstStyle/>
                    <a:p>
                      <a:pPr algn="ctr"/>
                      <a:r>
                        <a:rPr lang="en-US" sz="1600" dirty="0" smtClean="0"/>
                        <a:t>---</a:t>
                      </a:r>
                      <a:endParaRPr lang="en-US" sz="1600" dirty="0"/>
                    </a:p>
                  </a:txBody>
                  <a:tcPr anchor="ctr"/>
                </a:tc>
              </a:tr>
              <a:tr h="370840">
                <a:tc>
                  <a:txBody>
                    <a:bodyPr/>
                    <a:lstStyle/>
                    <a:p>
                      <a:r>
                        <a:rPr lang="en-US" sz="1800" b="1" u="sng" dirty="0" smtClean="0"/>
                        <a:t>E2125-11:</a:t>
                      </a:r>
                      <a:r>
                        <a:rPr lang="en-US" sz="1800" dirty="0" smtClean="0"/>
                        <a:t>  Standard Guide for Microcrystal Testing in Forensic Analysis of Phencyclidine and Its Analogues</a:t>
                      </a:r>
                      <a:endParaRPr lang="en-US" sz="1800" dirty="0"/>
                    </a:p>
                  </a:txBody>
                  <a:tcPr/>
                </a:tc>
                <a:tc>
                  <a:txBody>
                    <a:bodyPr/>
                    <a:lstStyle/>
                    <a:p>
                      <a:pPr algn="ctr"/>
                      <a:r>
                        <a:rPr lang="en-US" sz="1600" dirty="0" smtClean="0"/>
                        <a:t>ASTM</a:t>
                      </a:r>
                      <a:endParaRPr lang="en-US" sz="1600" dirty="0"/>
                    </a:p>
                  </a:txBody>
                  <a:tcPr anchor="ctr"/>
                </a:tc>
                <a:tc>
                  <a:txBody>
                    <a:bodyPr/>
                    <a:lstStyle/>
                    <a:p>
                      <a:pPr algn="ctr"/>
                      <a:r>
                        <a:rPr lang="en-US" sz="1600" dirty="0" smtClean="0"/>
                        <a:t>Evaluation</a:t>
                      </a:r>
                      <a:endParaRPr lang="en-US" sz="1600" dirty="0"/>
                    </a:p>
                  </a:txBody>
                  <a:tcPr anchor="ctr"/>
                </a:tc>
                <a:tc>
                  <a:txBody>
                    <a:bodyPr/>
                    <a:lstStyle/>
                    <a:p>
                      <a:pPr algn="ctr"/>
                      <a:r>
                        <a:rPr lang="en-US" sz="1600" dirty="0" smtClean="0"/>
                        <a:t>---</a:t>
                      </a:r>
                      <a:endParaRPr lang="en-US" sz="1600" dirty="0"/>
                    </a:p>
                  </a:txBody>
                  <a:tcPr anchor="ct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18</a:t>
            </a:fld>
            <a:endParaRPr lang="en-US" dirty="0"/>
          </a:p>
        </p:txBody>
      </p:sp>
    </p:spTree>
    <p:extLst>
      <p:ext uri="{BB962C8B-B14F-4D97-AF65-F5344CB8AC3E}">
        <p14:creationId xmlns:p14="http://schemas.microsoft.com/office/powerpoint/2010/main" val="2230676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93" y="311058"/>
            <a:ext cx="7886700" cy="892849"/>
          </a:xfrm>
        </p:spPr>
        <p:txBody>
          <a:bodyPr/>
          <a:lstStyle/>
          <a:p>
            <a:r>
              <a:rPr lang="en-US" dirty="0" smtClean="0"/>
              <a:t>Research Gaps Identified</a:t>
            </a:r>
            <a:endParaRPr lang="en-US" dirty="0"/>
          </a:p>
        </p:txBody>
      </p:sp>
      <p:sp>
        <p:nvSpPr>
          <p:cNvPr id="3" name="Content Placeholder 2"/>
          <p:cNvSpPr>
            <a:spLocks noGrp="1"/>
          </p:cNvSpPr>
          <p:nvPr>
            <p:ph idx="1"/>
          </p:nvPr>
        </p:nvSpPr>
        <p:spPr>
          <a:xfrm>
            <a:off x="479893" y="1501422"/>
            <a:ext cx="8156106" cy="4334933"/>
          </a:xfrm>
        </p:spPr>
        <p:txBody>
          <a:bodyPr>
            <a:noAutofit/>
          </a:bodyPr>
          <a:lstStyle/>
          <a:p>
            <a:pPr marL="227013" indent="-227013"/>
            <a:r>
              <a:rPr lang="en-US" sz="2800" dirty="0"/>
              <a:t>Acceptance Criteria for Instrumental Data related to Qualitative Seized Drug </a:t>
            </a:r>
            <a:r>
              <a:rPr lang="en-US" sz="2800" dirty="0" smtClean="0"/>
              <a:t>Analysis</a:t>
            </a:r>
          </a:p>
          <a:p>
            <a:pPr marL="227013" indent="-227013"/>
            <a:endParaRPr lang="en-US" sz="1000" dirty="0" smtClean="0"/>
          </a:p>
          <a:p>
            <a:pPr marL="569913" lvl="1" indent="-227013"/>
            <a:r>
              <a:rPr lang="en-US" sz="2400" u="sng" dirty="0"/>
              <a:t>G</a:t>
            </a:r>
            <a:r>
              <a:rPr lang="en-US" sz="2400" u="sng" dirty="0" smtClean="0"/>
              <a:t>oal:</a:t>
            </a:r>
            <a:r>
              <a:rPr lang="en-US" sz="2400" dirty="0" smtClean="0"/>
              <a:t>  </a:t>
            </a:r>
            <a:r>
              <a:rPr lang="en-US" sz="2400" dirty="0" smtClean="0">
                <a:solidFill>
                  <a:schemeClr val="accent5">
                    <a:lumMod val="75000"/>
                  </a:schemeClr>
                </a:solidFill>
              </a:rPr>
              <a:t>To </a:t>
            </a:r>
            <a:r>
              <a:rPr lang="en-US" sz="2400" dirty="0">
                <a:solidFill>
                  <a:schemeClr val="accent5">
                    <a:lumMod val="75000"/>
                  </a:schemeClr>
                </a:solidFill>
              </a:rPr>
              <a:t>standardize </a:t>
            </a:r>
            <a:r>
              <a:rPr lang="en-US" sz="2400" dirty="0" smtClean="0">
                <a:solidFill>
                  <a:schemeClr val="accent5">
                    <a:lumMod val="75000"/>
                  </a:schemeClr>
                </a:solidFill>
              </a:rPr>
              <a:t>acceptance </a:t>
            </a:r>
            <a:r>
              <a:rPr lang="en-US" sz="2400" dirty="0">
                <a:solidFill>
                  <a:schemeClr val="accent5">
                    <a:lumMod val="75000"/>
                  </a:schemeClr>
                </a:solidFill>
              </a:rPr>
              <a:t>c</a:t>
            </a:r>
            <a:r>
              <a:rPr lang="en-US" sz="2400" dirty="0" smtClean="0">
                <a:solidFill>
                  <a:schemeClr val="accent5">
                    <a:lumMod val="75000"/>
                  </a:schemeClr>
                </a:solidFill>
              </a:rPr>
              <a:t>riteria </a:t>
            </a:r>
            <a:r>
              <a:rPr lang="en-US" sz="2400" dirty="0">
                <a:solidFill>
                  <a:schemeClr val="accent5">
                    <a:lumMod val="75000"/>
                  </a:schemeClr>
                </a:solidFill>
              </a:rPr>
              <a:t>and develop an interpretation strategy that allows consistent conclusions to be drawn from </a:t>
            </a:r>
            <a:r>
              <a:rPr lang="en-US" sz="2400" dirty="0" smtClean="0">
                <a:solidFill>
                  <a:schemeClr val="accent5">
                    <a:lumMod val="75000"/>
                  </a:schemeClr>
                </a:solidFill>
              </a:rPr>
              <a:t>qualitative instrumental data</a:t>
            </a:r>
          </a:p>
          <a:p>
            <a:pPr marL="804863" lvl="4" indent="-227013"/>
            <a:r>
              <a:rPr lang="en-US" sz="2400" dirty="0" smtClean="0"/>
              <a:t>Chromatography, Spectrometry, Spectroscopy</a:t>
            </a:r>
          </a:p>
          <a:p>
            <a:pPr marL="1255713" lvl="4" indent="-227013"/>
            <a:endParaRPr lang="en-US" sz="2400" dirty="0" smtClean="0"/>
          </a:p>
          <a:p>
            <a:pPr marL="569913" lvl="1" indent="-227013"/>
            <a:r>
              <a:rPr lang="en-US" sz="2400" u="sng" dirty="0" smtClean="0"/>
              <a:t>Result:</a:t>
            </a:r>
            <a:r>
              <a:rPr lang="en-US" sz="2400" dirty="0" smtClean="0"/>
              <a:t>  </a:t>
            </a:r>
            <a:r>
              <a:rPr lang="en-US" sz="2400" dirty="0" smtClean="0">
                <a:solidFill>
                  <a:schemeClr val="accent5">
                    <a:lumMod val="75000"/>
                  </a:schemeClr>
                </a:solidFill>
              </a:rPr>
              <a:t>To improve analysts’ </a:t>
            </a:r>
            <a:r>
              <a:rPr lang="en-US" sz="2400" dirty="0">
                <a:solidFill>
                  <a:schemeClr val="accent5">
                    <a:lumMod val="75000"/>
                  </a:schemeClr>
                </a:solidFill>
              </a:rPr>
              <a:t>ability to render </a:t>
            </a:r>
            <a:r>
              <a:rPr lang="en-US" sz="2400" dirty="0" smtClean="0">
                <a:solidFill>
                  <a:schemeClr val="accent5">
                    <a:lumMod val="75000"/>
                  </a:schemeClr>
                </a:solidFill>
              </a:rPr>
              <a:t>conclusions </a:t>
            </a:r>
            <a:r>
              <a:rPr lang="en-US" sz="2400" dirty="0">
                <a:solidFill>
                  <a:schemeClr val="accent5">
                    <a:lumMod val="75000"/>
                  </a:schemeClr>
                </a:solidFill>
              </a:rPr>
              <a:t>based upon objectively interpreted </a:t>
            </a:r>
            <a:r>
              <a:rPr lang="en-US" sz="2400" dirty="0" smtClean="0">
                <a:solidFill>
                  <a:schemeClr val="accent5">
                    <a:lumMod val="75000"/>
                  </a:schemeClr>
                </a:solidFill>
              </a:rPr>
              <a:t>data</a:t>
            </a:r>
            <a:endParaRPr lang="en-US" sz="24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8A6BD0B9-3465-4E0F-AE7F-2EBD7D9D0656}" type="slidenum">
              <a:rPr lang="en-US" smtClean="0"/>
              <a:pPr/>
              <a:t>19</a:t>
            </a:fld>
            <a:endParaRPr lang="en-US" dirty="0"/>
          </a:p>
        </p:txBody>
      </p:sp>
    </p:spTree>
    <p:extLst>
      <p:ext uri="{BB962C8B-B14F-4D97-AF65-F5344CB8AC3E}">
        <p14:creationId xmlns:p14="http://schemas.microsoft.com/office/powerpoint/2010/main" val="362151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Subcommittee Leadership</a:t>
            </a:r>
            <a:endParaRPr lang="en-US" b="1"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8A6BD0B9-3465-4E0F-AE7F-2EBD7D9D0656}" type="slidenum">
              <a:rPr lang="en-US" smtClean="0"/>
              <a:pPr/>
              <a:t>2</a:t>
            </a:fld>
            <a:endParaRPr lang="en-US" dirty="0"/>
          </a:p>
        </p:txBody>
      </p:sp>
      <p:graphicFrame>
        <p:nvGraphicFramePr>
          <p:cNvPr id="6" name="Content Placeholder 7"/>
          <p:cNvGraphicFramePr>
            <a:graphicFrameLocks/>
          </p:cNvGraphicFramePr>
          <p:nvPr>
            <p:extLst>
              <p:ext uri="{D42A27DB-BD31-4B8C-83A1-F6EECF244321}">
                <p14:modId xmlns:p14="http://schemas.microsoft.com/office/powerpoint/2010/main" val="50654613"/>
              </p:ext>
            </p:extLst>
          </p:nvPr>
        </p:nvGraphicFramePr>
        <p:xfrm>
          <a:off x="338668" y="2105233"/>
          <a:ext cx="8466667" cy="2798610"/>
        </p:xfrm>
        <a:graphic>
          <a:graphicData uri="http://schemas.openxmlformats.org/drawingml/2006/table">
            <a:tbl>
              <a:tblPr firstRow="1" bandRow="1">
                <a:tableStyleId>{073A0DAA-6AF3-43AB-8588-CEC1D06C72B9}</a:tableStyleId>
              </a:tblPr>
              <a:tblGrid>
                <a:gridCol w="1111879"/>
                <a:gridCol w="2032737"/>
                <a:gridCol w="1980540"/>
                <a:gridCol w="733777"/>
                <a:gridCol w="2607734"/>
              </a:tblGrid>
              <a:tr h="377444">
                <a:tc>
                  <a:txBody>
                    <a:bodyPr/>
                    <a:lstStyle/>
                    <a:p>
                      <a:r>
                        <a:rPr lang="en-US" sz="2000" dirty="0" smtClean="0"/>
                        <a:t>Position</a:t>
                      </a:r>
                      <a:endParaRPr lang="en-US" sz="2000" dirty="0"/>
                    </a:p>
                  </a:txBody>
                  <a:tcPr/>
                </a:tc>
                <a:tc>
                  <a:txBody>
                    <a:bodyPr/>
                    <a:lstStyle/>
                    <a:p>
                      <a:r>
                        <a:rPr lang="en-US" sz="2000" dirty="0" smtClean="0"/>
                        <a:t>Name</a:t>
                      </a:r>
                      <a:endParaRPr lang="en-US" sz="2000" dirty="0"/>
                    </a:p>
                  </a:txBody>
                  <a:tcPr/>
                </a:tc>
                <a:tc>
                  <a:txBody>
                    <a:bodyPr/>
                    <a:lstStyle/>
                    <a:p>
                      <a:r>
                        <a:rPr lang="en-US" sz="2000" dirty="0" smtClean="0"/>
                        <a:t>Organization</a:t>
                      </a:r>
                      <a:endParaRPr lang="en-US" sz="2000" dirty="0"/>
                    </a:p>
                  </a:txBody>
                  <a:tcPr/>
                </a:tc>
                <a:tc>
                  <a:txBody>
                    <a:bodyPr/>
                    <a:lstStyle/>
                    <a:p>
                      <a:r>
                        <a:rPr lang="en-US" sz="2000" dirty="0" smtClean="0"/>
                        <a:t>Term</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t>Email</a:t>
                      </a:r>
                    </a:p>
                  </a:txBody>
                  <a:tcPr/>
                </a:tc>
              </a:tr>
              <a:tr h="667785">
                <a:tc>
                  <a:txBody>
                    <a:bodyPr/>
                    <a:lstStyle/>
                    <a:p>
                      <a:r>
                        <a:rPr lang="en-US" sz="1600" b="1" dirty="0" smtClean="0"/>
                        <a:t>Chair</a:t>
                      </a:r>
                      <a:endParaRPr lang="en-US" sz="1600" b="1" dirty="0"/>
                    </a:p>
                  </a:txBody>
                  <a:tcPr anchor="ctr"/>
                </a:tc>
                <a:tc>
                  <a:txBody>
                    <a:bodyPr/>
                    <a:lstStyle/>
                    <a:p>
                      <a:r>
                        <a:rPr lang="en-US" sz="1600" dirty="0" smtClean="0"/>
                        <a:t>Sandra E. </a:t>
                      </a:r>
                    </a:p>
                    <a:p>
                      <a:r>
                        <a:rPr lang="en-US" sz="1600" dirty="0" smtClean="0"/>
                        <a:t>Rodriguez-Cruz, Ph.D.</a:t>
                      </a:r>
                      <a:endParaRPr lang="en-US" sz="1600" dirty="0"/>
                    </a:p>
                  </a:txBody>
                  <a:tcPr anchor="ctr"/>
                </a:tc>
                <a:tc>
                  <a:txBody>
                    <a:bodyPr/>
                    <a:lstStyle/>
                    <a:p>
                      <a:r>
                        <a:rPr lang="en-US" sz="1600" dirty="0" smtClean="0">
                          <a:latin typeface="+mn-lt"/>
                        </a:rPr>
                        <a:t>Drug</a:t>
                      </a:r>
                      <a:r>
                        <a:rPr lang="en-US" sz="1600" baseline="0" dirty="0" smtClean="0">
                          <a:latin typeface="+mn-lt"/>
                        </a:rPr>
                        <a:t> Enforcement Administration</a:t>
                      </a:r>
                      <a:endParaRPr lang="en-US" sz="1600" dirty="0">
                        <a:latin typeface="+mn-lt"/>
                      </a:endParaRPr>
                    </a:p>
                  </a:txBody>
                  <a:tcPr anchor="ctr"/>
                </a:tc>
                <a:tc>
                  <a:txBody>
                    <a:bodyPr/>
                    <a:lstStyle/>
                    <a:p>
                      <a:pPr algn="ctr"/>
                      <a:r>
                        <a:rPr lang="en-US" sz="1600" dirty="0" smtClean="0">
                          <a:latin typeface="+mn-lt"/>
                        </a:rPr>
                        <a:t>2</a:t>
                      </a:r>
                      <a:endParaRPr lang="en-US" sz="1600" dirty="0">
                        <a:latin typeface="+mn-lt"/>
                      </a:endParaRPr>
                    </a:p>
                  </a:txBody>
                  <a:tcPr anchor="ctr"/>
                </a:tc>
                <a:tc>
                  <a:txBody>
                    <a:bodyPr/>
                    <a:lstStyle/>
                    <a:p>
                      <a:r>
                        <a:rPr lang="en-US" sz="1600" dirty="0" err="1" smtClean="0">
                          <a:latin typeface="+mn-lt"/>
                        </a:rPr>
                        <a:t>Sandra.E.Rodriguez</a:t>
                      </a:r>
                      <a:r>
                        <a:rPr lang="en-US" sz="1600" dirty="0" smtClean="0">
                          <a:latin typeface="+mn-lt"/>
                        </a:rPr>
                        <a:t>-Cruz</a:t>
                      </a:r>
                    </a:p>
                    <a:p>
                      <a:r>
                        <a:rPr lang="en-US" sz="1600" dirty="0" smtClean="0">
                          <a:latin typeface="+mn-lt"/>
                        </a:rPr>
                        <a:t>@usdoj.gov</a:t>
                      </a:r>
                      <a:endParaRPr lang="en-US" sz="1600" dirty="0">
                        <a:latin typeface="+mn-lt"/>
                      </a:endParaRPr>
                    </a:p>
                  </a:txBody>
                  <a:tcPr anchor="ctr"/>
                </a:tc>
              </a:tr>
              <a:tr h="667785">
                <a:tc>
                  <a:txBody>
                    <a:bodyPr/>
                    <a:lstStyle/>
                    <a:p>
                      <a:r>
                        <a:rPr lang="en-US" sz="1600" b="1" dirty="0" smtClean="0"/>
                        <a:t>Vice Chair</a:t>
                      </a:r>
                    </a:p>
                  </a:txBody>
                  <a:tcPr anchor="ctr"/>
                </a:tc>
                <a:tc>
                  <a:txBody>
                    <a:bodyPr/>
                    <a:lstStyle/>
                    <a:p>
                      <a:r>
                        <a:rPr lang="en-US" sz="1600" dirty="0" smtClean="0"/>
                        <a:t>David K. </a:t>
                      </a:r>
                      <a:r>
                        <a:rPr lang="en-US" sz="1600" dirty="0" err="1" smtClean="0"/>
                        <a:t>Gouldthorpe</a:t>
                      </a:r>
                      <a:endParaRPr lang="en-US" sz="1600" dirty="0"/>
                    </a:p>
                  </a:txBody>
                  <a:tcPr anchor="ctr"/>
                </a:tc>
                <a:tc>
                  <a:txBody>
                    <a:bodyPr/>
                    <a:lstStyle/>
                    <a:p>
                      <a:r>
                        <a:rPr lang="en-US" sz="1600" kern="1200" dirty="0" smtClean="0">
                          <a:solidFill>
                            <a:schemeClr val="dk1"/>
                          </a:solidFill>
                          <a:effectLst/>
                          <a:latin typeface="+mn-lt"/>
                          <a:ea typeface="+mn-ea"/>
                          <a:cs typeface="+mn-cs"/>
                        </a:rPr>
                        <a:t>Las Vegas Metropolitan Police Department Forensic Laboratory </a:t>
                      </a:r>
                      <a:endParaRPr lang="en-US" sz="1600" dirty="0">
                        <a:latin typeface="+mn-lt"/>
                      </a:endParaRPr>
                    </a:p>
                  </a:txBody>
                  <a:tcPr anchor="ctr"/>
                </a:tc>
                <a:tc>
                  <a:txBody>
                    <a:bodyPr/>
                    <a:lstStyle/>
                    <a:p>
                      <a:pPr algn="ctr"/>
                      <a:r>
                        <a:rPr lang="en-US" sz="1600" dirty="0" smtClean="0">
                          <a:latin typeface="+mn-lt"/>
                        </a:rPr>
                        <a:t>3</a:t>
                      </a:r>
                      <a:endParaRPr lang="en-US" sz="1600" dirty="0">
                        <a:latin typeface="+mn-lt"/>
                      </a:endParaRPr>
                    </a:p>
                  </a:txBody>
                  <a:tcPr anchor="ctr"/>
                </a:tc>
                <a:tc>
                  <a:txBody>
                    <a:bodyPr/>
                    <a:lstStyle/>
                    <a:p>
                      <a:r>
                        <a:rPr lang="en-US" sz="1600" dirty="0" smtClean="0">
                          <a:latin typeface="+mn-lt"/>
                        </a:rPr>
                        <a:t>d13317g@lvmpd.com</a:t>
                      </a:r>
                      <a:endParaRPr lang="en-US" sz="1600" dirty="0">
                        <a:latin typeface="+mn-lt"/>
                      </a:endParaRPr>
                    </a:p>
                  </a:txBody>
                  <a:tcPr anchor="ctr"/>
                </a:tc>
              </a:tr>
              <a:tr h="667785">
                <a:tc>
                  <a:txBody>
                    <a:bodyPr/>
                    <a:lstStyle/>
                    <a:p>
                      <a:r>
                        <a:rPr lang="en-US" sz="1600" b="1" dirty="0" smtClean="0"/>
                        <a:t>Executive Secretary</a:t>
                      </a:r>
                      <a:endParaRPr lang="en-US" sz="1600" b="1" dirty="0"/>
                    </a:p>
                  </a:txBody>
                  <a:tcPr anchor="ctr"/>
                </a:tc>
                <a:tc>
                  <a:txBody>
                    <a:bodyPr/>
                    <a:lstStyle/>
                    <a:p>
                      <a:r>
                        <a:rPr lang="en-US" sz="1600" dirty="0" smtClean="0"/>
                        <a:t>Agnes D. </a:t>
                      </a:r>
                      <a:r>
                        <a:rPr lang="en-US" sz="1600" dirty="0" err="1" smtClean="0"/>
                        <a:t>Winokur</a:t>
                      </a:r>
                      <a:endParaRPr lang="en-US" sz="1600" dirty="0"/>
                    </a:p>
                  </a:txBody>
                  <a:tcPr anchor="ctr"/>
                </a:tc>
                <a:tc>
                  <a:txBody>
                    <a:bodyPr/>
                    <a:lstStyle/>
                    <a:p>
                      <a:r>
                        <a:rPr lang="en-US" sz="1600" dirty="0" smtClean="0">
                          <a:latin typeface="+mn-lt"/>
                        </a:rPr>
                        <a:t>Drug</a:t>
                      </a:r>
                      <a:r>
                        <a:rPr lang="en-US" sz="1600" baseline="0" dirty="0" smtClean="0">
                          <a:latin typeface="+mn-lt"/>
                        </a:rPr>
                        <a:t> Enforcement Administration</a:t>
                      </a:r>
                      <a:endParaRPr lang="en-US" sz="1600" dirty="0">
                        <a:latin typeface="+mn-lt"/>
                      </a:endParaRPr>
                    </a:p>
                  </a:txBody>
                  <a:tcPr anchor="ctr"/>
                </a:tc>
                <a:tc>
                  <a:txBody>
                    <a:bodyPr/>
                    <a:lstStyle/>
                    <a:p>
                      <a:pPr algn="ctr"/>
                      <a:r>
                        <a:rPr lang="en-US" sz="1600" dirty="0" smtClean="0">
                          <a:latin typeface="+mn-lt"/>
                        </a:rPr>
                        <a:t>2</a:t>
                      </a:r>
                      <a:endParaRPr lang="en-US" sz="1600" dirty="0">
                        <a:latin typeface="+mn-lt"/>
                      </a:endParaRPr>
                    </a:p>
                  </a:txBody>
                  <a:tcPr anchor="ctr"/>
                </a:tc>
                <a:tc>
                  <a:txBody>
                    <a:bodyPr/>
                    <a:lstStyle/>
                    <a:p>
                      <a:r>
                        <a:rPr lang="en-US" sz="1600" dirty="0" smtClean="0">
                          <a:latin typeface="+mn-lt"/>
                        </a:rPr>
                        <a:t>Agnes.D.Winokur@usdoj.gov</a:t>
                      </a:r>
                      <a:endParaRPr lang="en-US" sz="1600" dirty="0">
                        <a:latin typeface="+mn-lt"/>
                      </a:endParaRPr>
                    </a:p>
                  </a:txBody>
                  <a:tcPr anchor="ctr"/>
                </a:tc>
              </a:tr>
            </a:tbl>
          </a:graphicData>
        </a:graphic>
      </p:graphicFrame>
    </p:spTree>
    <p:extLst>
      <p:ext uri="{BB962C8B-B14F-4D97-AF65-F5344CB8AC3E}">
        <p14:creationId xmlns:p14="http://schemas.microsoft.com/office/powerpoint/2010/main" val="634170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93" y="254613"/>
            <a:ext cx="7886700" cy="892849"/>
          </a:xfrm>
        </p:spPr>
        <p:txBody>
          <a:bodyPr/>
          <a:lstStyle/>
          <a:p>
            <a:r>
              <a:rPr lang="en-US" dirty="0" smtClean="0"/>
              <a:t>Research Gaps Identified</a:t>
            </a:r>
            <a:endParaRPr lang="en-US" dirty="0"/>
          </a:p>
        </p:txBody>
      </p:sp>
      <p:sp>
        <p:nvSpPr>
          <p:cNvPr id="3" name="Content Placeholder 2"/>
          <p:cNvSpPr>
            <a:spLocks noGrp="1"/>
          </p:cNvSpPr>
          <p:nvPr>
            <p:ph idx="1"/>
          </p:nvPr>
        </p:nvSpPr>
        <p:spPr>
          <a:xfrm>
            <a:off x="479892" y="1444977"/>
            <a:ext cx="8359307" cy="4481690"/>
          </a:xfrm>
        </p:spPr>
        <p:txBody>
          <a:bodyPr>
            <a:noAutofit/>
          </a:bodyPr>
          <a:lstStyle/>
          <a:p>
            <a:pPr marL="227013" indent="-227013"/>
            <a:r>
              <a:rPr lang="en-US" sz="2800" dirty="0" smtClean="0"/>
              <a:t>Error </a:t>
            </a:r>
            <a:r>
              <a:rPr lang="en-US" sz="2800" dirty="0"/>
              <a:t>rates in Qualitative Methods of </a:t>
            </a:r>
            <a:r>
              <a:rPr lang="en-US" sz="2800" dirty="0" smtClean="0"/>
              <a:t>Analysis</a:t>
            </a:r>
          </a:p>
          <a:p>
            <a:pPr marL="227013" indent="-227013"/>
            <a:endParaRPr lang="en-US" sz="1000" dirty="0"/>
          </a:p>
          <a:p>
            <a:pPr marL="569913" lvl="1" indent="-227013"/>
            <a:r>
              <a:rPr lang="en-US" sz="2400" u="sng" dirty="0"/>
              <a:t>Goal:</a:t>
            </a:r>
            <a:r>
              <a:rPr lang="en-US" sz="2400" dirty="0"/>
              <a:t>  </a:t>
            </a:r>
            <a:r>
              <a:rPr lang="en-US" sz="2400" dirty="0">
                <a:solidFill>
                  <a:schemeClr val="accent5">
                    <a:lumMod val="75000"/>
                  </a:schemeClr>
                </a:solidFill>
              </a:rPr>
              <a:t>To </a:t>
            </a:r>
            <a:r>
              <a:rPr lang="en-US" sz="2400" dirty="0" smtClean="0">
                <a:solidFill>
                  <a:schemeClr val="accent5">
                    <a:lumMod val="75000"/>
                  </a:schemeClr>
                </a:solidFill>
              </a:rPr>
              <a:t>quantitatively evaluate error rates associated with individual qualitative methods of analysis, as well as with analytical schemes that combine multiple methods of analysis</a:t>
            </a:r>
          </a:p>
          <a:p>
            <a:pPr marL="569913" lvl="1" indent="-227013"/>
            <a:endParaRPr lang="en-US" sz="800" dirty="0"/>
          </a:p>
          <a:p>
            <a:pPr marL="569913" lvl="1" indent="-227013"/>
            <a:r>
              <a:rPr lang="en-US" sz="2400" u="sng" dirty="0" smtClean="0"/>
              <a:t>Issues:</a:t>
            </a:r>
            <a:r>
              <a:rPr lang="en-US" sz="2400" dirty="0" smtClean="0"/>
              <a:t>  </a:t>
            </a:r>
            <a:r>
              <a:rPr lang="en-US" sz="2400" dirty="0" smtClean="0">
                <a:solidFill>
                  <a:schemeClr val="accent5">
                    <a:lumMod val="75000"/>
                  </a:schemeClr>
                </a:solidFill>
              </a:rPr>
              <a:t>How does the quality of data influences </a:t>
            </a:r>
            <a:r>
              <a:rPr lang="en-US" sz="2400" dirty="0">
                <a:solidFill>
                  <a:schemeClr val="accent5">
                    <a:lumMod val="75000"/>
                  </a:schemeClr>
                </a:solidFill>
              </a:rPr>
              <a:t>false positive and false negative identification rate </a:t>
            </a:r>
            <a:r>
              <a:rPr lang="en-US" sz="2400" dirty="0" smtClean="0">
                <a:solidFill>
                  <a:schemeClr val="accent5">
                    <a:lumMod val="75000"/>
                  </a:schemeClr>
                </a:solidFill>
              </a:rPr>
              <a:t>in </a:t>
            </a:r>
            <a:r>
              <a:rPr lang="en-US" sz="2400" dirty="0">
                <a:solidFill>
                  <a:schemeClr val="accent5">
                    <a:lumMod val="75000"/>
                  </a:schemeClr>
                </a:solidFill>
              </a:rPr>
              <a:t>seized </a:t>
            </a:r>
            <a:r>
              <a:rPr lang="en-US" sz="2400" dirty="0" smtClean="0">
                <a:solidFill>
                  <a:schemeClr val="accent5">
                    <a:lumMod val="75000"/>
                  </a:schemeClr>
                </a:solidFill>
              </a:rPr>
              <a:t>drug analysis?</a:t>
            </a:r>
            <a:endParaRPr lang="en-US" sz="2400" dirty="0">
              <a:solidFill>
                <a:schemeClr val="accent5">
                  <a:lumMod val="75000"/>
                </a:schemeClr>
              </a:solidFill>
            </a:endParaRPr>
          </a:p>
          <a:p>
            <a:pPr marL="569913" lvl="1" indent="-227013"/>
            <a:endParaRPr lang="en-US" sz="800" dirty="0" smtClean="0">
              <a:solidFill>
                <a:schemeClr val="accent5">
                  <a:lumMod val="75000"/>
                </a:schemeClr>
              </a:solidFill>
            </a:endParaRPr>
          </a:p>
          <a:p>
            <a:pPr marL="569913" lvl="1" indent="-227013"/>
            <a:r>
              <a:rPr lang="en-US" sz="2400" u="sng" dirty="0" smtClean="0"/>
              <a:t>Result:</a:t>
            </a:r>
            <a:r>
              <a:rPr lang="en-US" sz="2400" dirty="0" smtClean="0">
                <a:solidFill>
                  <a:schemeClr val="accent5">
                    <a:lumMod val="75000"/>
                  </a:schemeClr>
                </a:solidFill>
              </a:rPr>
              <a:t>  Better communication of results to </a:t>
            </a:r>
            <a:r>
              <a:rPr lang="en-US" sz="2400" dirty="0">
                <a:solidFill>
                  <a:schemeClr val="accent5">
                    <a:lumMod val="75000"/>
                  </a:schemeClr>
                </a:solidFill>
              </a:rPr>
              <a:t>triers of </a:t>
            </a:r>
            <a:r>
              <a:rPr lang="en-US" sz="2400" dirty="0" smtClean="0">
                <a:solidFill>
                  <a:schemeClr val="accent5">
                    <a:lumMod val="75000"/>
                  </a:schemeClr>
                </a:solidFill>
              </a:rPr>
              <a:t>fact </a:t>
            </a:r>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8A6BD0B9-3465-4E0F-AE7F-2EBD7D9D0656}" type="slidenum">
              <a:rPr lang="en-US" smtClean="0"/>
              <a:pPr/>
              <a:t>20</a:t>
            </a:fld>
            <a:endParaRPr lang="en-US" dirty="0"/>
          </a:p>
        </p:txBody>
      </p:sp>
    </p:spTree>
    <p:extLst>
      <p:ext uri="{BB962C8B-B14F-4D97-AF65-F5344CB8AC3E}">
        <p14:creationId xmlns:p14="http://schemas.microsoft.com/office/powerpoint/2010/main" val="1760438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5819306" cy="892849"/>
          </a:xfrm>
        </p:spPr>
        <p:txBody>
          <a:bodyPr/>
          <a:lstStyle/>
          <a:p>
            <a:r>
              <a:rPr lang="en-US" dirty="0" smtClean="0"/>
              <a:t>Future Task Groups</a:t>
            </a:r>
            <a:endParaRPr lang="en-US" dirty="0"/>
          </a:p>
        </p:txBody>
      </p:sp>
      <p:sp>
        <p:nvSpPr>
          <p:cNvPr id="3" name="Content Placeholder 2"/>
          <p:cNvSpPr>
            <a:spLocks noGrp="1"/>
          </p:cNvSpPr>
          <p:nvPr>
            <p:ph idx="1"/>
          </p:nvPr>
        </p:nvSpPr>
        <p:spPr>
          <a:xfrm>
            <a:off x="626650" y="1444978"/>
            <a:ext cx="8020639" cy="4079522"/>
          </a:xfrm>
        </p:spPr>
        <p:txBody>
          <a:bodyPr>
            <a:noAutofit/>
          </a:bodyPr>
          <a:lstStyle/>
          <a:p>
            <a:pPr marL="227013" indent="-227013"/>
            <a:r>
              <a:rPr lang="en-US" sz="2800" dirty="0" smtClean="0"/>
              <a:t>Acceptance Criteria – Evaluation of current resources/documents</a:t>
            </a:r>
          </a:p>
          <a:p>
            <a:pPr marL="569913" lvl="1" indent="-227013"/>
            <a:r>
              <a:rPr lang="en-US" sz="2500" dirty="0" smtClean="0">
                <a:solidFill>
                  <a:schemeClr val="accent5">
                    <a:lumMod val="75000"/>
                  </a:schemeClr>
                </a:solidFill>
              </a:rPr>
              <a:t>Mass spectrometry</a:t>
            </a:r>
          </a:p>
          <a:p>
            <a:pPr marL="569913" lvl="1" indent="-227013"/>
            <a:r>
              <a:rPr lang="en-US" sz="2500" dirty="0" smtClean="0">
                <a:solidFill>
                  <a:schemeClr val="accent5">
                    <a:lumMod val="75000"/>
                  </a:schemeClr>
                </a:solidFill>
              </a:rPr>
              <a:t>IR spectroscopy</a:t>
            </a:r>
          </a:p>
          <a:p>
            <a:pPr marL="569913" lvl="1" indent="-227013"/>
            <a:endParaRPr lang="en-US" sz="2500" dirty="0"/>
          </a:p>
          <a:p>
            <a:pPr marL="227013" indent="-227013"/>
            <a:r>
              <a:rPr lang="en-US" sz="2800" dirty="0" smtClean="0"/>
              <a:t>Error Rates</a:t>
            </a:r>
          </a:p>
          <a:p>
            <a:pPr marL="227013" indent="-227013"/>
            <a:endParaRPr lang="en-US" sz="2800" dirty="0"/>
          </a:p>
          <a:p>
            <a:pPr marL="227013" indent="-227013"/>
            <a:r>
              <a:rPr lang="en-US" sz="2800" dirty="0" smtClean="0"/>
              <a:t>Instrumental Reference Libraries</a:t>
            </a:r>
            <a:endParaRPr lang="en-US" sz="2800"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21</a:t>
            </a:fld>
            <a:endParaRPr lang="en-US" dirty="0"/>
          </a:p>
        </p:txBody>
      </p:sp>
    </p:spTree>
    <p:extLst>
      <p:ext uri="{BB962C8B-B14F-4D97-AF65-F5344CB8AC3E}">
        <p14:creationId xmlns:p14="http://schemas.microsoft.com/office/powerpoint/2010/main" val="3153430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 of Interest</a:t>
            </a:r>
            <a:endParaRPr lang="en-US" dirty="0"/>
          </a:p>
        </p:txBody>
      </p:sp>
      <p:sp>
        <p:nvSpPr>
          <p:cNvPr id="3" name="Content Placeholder 2"/>
          <p:cNvSpPr>
            <a:spLocks noGrp="1"/>
          </p:cNvSpPr>
          <p:nvPr>
            <p:ph idx="1"/>
          </p:nvPr>
        </p:nvSpPr>
        <p:spPr>
          <a:xfrm>
            <a:off x="547627" y="1332089"/>
            <a:ext cx="7998062" cy="4192411"/>
          </a:xfrm>
        </p:spPr>
        <p:txBody>
          <a:bodyPr>
            <a:noAutofit/>
          </a:bodyPr>
          <a:lstStyle/>
          <a:p>
            <a:r>
              <a:rPr lang="en-US" sz="2400" b="1" dirty="0" smtClean="0"/>
              <a:t>First year:</a:t>
            </a:r>
          </a:p>
          <a:p>
            <a:pPr lvl="1"/>
            <a:r>
              <a:rPr lang="en-US" sz="2400" dirty="0" smtClean="0">
                <a:solidFill>
                  <a:schemeClr val="accent5">
                    <a:lumMod val="75000"/>
                  </a:schemeClr>
                </a:solidFill>
              </a:rPr>
              <a:t>First OSAC Registry Standard (E2329)</a:t>
            </a:r>
          </a:p>
          <a:p>
            <a:pPr lvl="1"/>
            <a:r>
              <a:rPr lang="en-US" sz="2400" dirty="0" smtClean="0">
                <a:solidFill>
                  <a:schemeClr val="accent5">
                    <a:lumMod val="75000"/>
                  </a:schemeClr>
                </a:solidFill>
              </a:rPr>
              <a:t>&gt; 12 virtual SC/TG meetings</a:t>
            </a:r>
          </a:p>
          <a:p>
            <a:pPr lvl="1"/>
            <a:r>
              <a:rPr lang="en-US" sz="2400" dirty="0" smtClean="0">
                <a:solidFill>
                  <a:schemeClr val="accent5">
                    <a:lumMod val="75000"/>
                  </a:schemeClr>
                </a:solidFill>
              </a:rPr>
              <a:t>&gt; 15 ballots</a:t>
            </a:r>
          </a:p>
          <a:p>
            <a:pPr lvl="1"/>
            <a:endParaRPr lang="en-US" sz="1200" dirty="0" smtClean="0">
              <a:solidFill>
                <a:schemeClr val="accent5">
                  <a:lumMod val="75000"/>
                </a:schemeClr>
              </a:solidFill>
            </a:endParaRPr>
          </a:p>
          <a:p>
            <a:r>
              <a:rPr lang="en-US" sz="2400" b="1" dirty="0"/>
              <a:t>Seized Drugs </a:t>
            </a:r>
            <a:r>
              <a:rPr lang="en-US" sz="2400" dirty="0"/>
              <a:t>Representatives to SAC Interdisciplinary Groups :</a:t>
            </a:r>
          </a:p>
          <a:p>
            <a:pPr lvl="1"/>
            <a:r>
              <a:rPr lang="en-US" sz="2400" dirty="0">
                <a:solidFill>
                  <a:schemeClr val="accent5">
                    <a:lumMod val="75000"/>
                  </a:schemeClr>
                </a:solidFill>
              </a:rPr>
              <a:t>Terminology – Ella </a:t>
            </a:r>
            <a:r>
              <a:rPr lang="en-US" sz="2400" dirty="0" err="1">
                <a:solidFill>
                  <a:schemeClr val="accent5">
                    <a:lumMod val="75000"/>
                  </a:schemeClr>
                </a:solidFill>
              </a:rPr>
              <a:t>Kubicz</a:t>
            </a:r>
            <a:endParaRPr lang="en-US" sz="2400" dirty="0">
              <a:solidFill>
                <a:schemeClr val="accent5">
                  <a:lumMod val="75000"/>
                </a:schemeClr>
              </a:solidFill>
            </a:endParaRPr>
          </a:p>
          <a:p>
            <a:pPr lvl="1"/>
            <a:r>
              <a:rPr lang="en-US" sz="2400" dirty="0">
                <a:solidFill>
                  <a:schemeClr val="accent5">
                    <a:lumMod val="75000"/>
                  </a:schemeClr>
                </a:solidFill>
              </a:rPr>
              <a:t>Proficiency Testing – Claire </a:t>
            </a:r>
            <a:r>
              <a:rPr lang="en-US" sz="2400" dirty="0" err="1">
                <a:solidFill>
                  <a:schemeClr val="accent5">
                    <a:lumMod val="75000"/>
                  </a:schemeClr>
                </a:solidFill>
              </a:rPr>
              <a:t>Dragovich</a:t>
            </a:r>
            <a:endParaRPr lang="en-US" sz="2400" dirty="0">
              <a:solidFill>
                <a:schemeClr val="accent5">
                  <a:lumMod val="75000"/>
                </a:schemeClr>
              </a:solidFill>
            </a:endParaRPr>
          </a:p>
          <a:p>
            <a:pPr lvl="1"/>
            <a:r>
              <a:rPr lang="en-US" sz="2400" dirty="0">
                <a:solidFill>
                  <a:schemeClr val="accent5">
                    <a:lumMod val="75000"/>
                  </a:schemeClr>
                </a:solidFill>
              </a:rPr>
              <a:t>Education/Training – Eric Person</a:t>
            </a:r>
          </a:p>
          <a:p>
            <a:pPr lvl="1"/>
            <a:r>
              <a:rPr lang="en-US" sz="2400" dirty="0">
                <a:solidFill>
                  <a:schemeClr val="accent5">
                    <a:lumMod val="75000"/>
                  </a:schemeClr>
                </a:solidFill>
              </a:rPr>
              <a:t>Quality Assurance – Tiffany </a:t>
            </a:r>
            <a:r>
              <a:rPr lang="en-US" sz="2400" dirty="0" err="1">
                <a:solidFill>
                  <a:schemeClr val="accent5">
                    <a:lumMod val="75000"/>
                  </a:schemeClr>
                </a:solidFill>
              </a:rPr>
              <a:t>Ribadeneyra</a:t>
            </a:r>
            <a:endParaRPr lang="en-US" sz="2400" dirty="0">
              <a:solidFill>
                <a:schemeClr val="accent5">
                  <a:lumMod val="75000"/>
                </a:schemeClr>
              </a:solidFill>
            </a:endParaRPr>
          </a:p>
          <a:p>
            <a:pPr lvl="2"/>
            <a:endParaRPr lang="en-US" dirty="0" smtClean="0"/>
          </a:p>
        </p:txBody>
      </p:sp>
      <p:sp>
        <p:nvSpPr>
          <p:cNvPr id="4" name="Slide Number Placeholder 3"/>
          <p:cNvSpPr>
            <a:spLocks noGrp="1"/>
          </p:cNvSpPr>
          <p:nvPr>
            <p:ph type="sldNum" sz="quarter" idx="12"/>
          </p:nvPr>
        </p:nvSpPr>
        <p:spPr/>
        <p:txBody>
          <a:bodyPr/>
          <a:lstStyle/>
          <a:p>
            <a:fld id="{8A6BD0B9-3465-4E0F-AE7F-2EBD7D9D0656}" type="slidenum">
              <a:rPr lang="en-US" smtClean="0"/>
              <a:pPr/>
              <a:t>22</a:t>
            </a:fld>
            <a:endParaRPr lang="en-US" dirty="0"/>
          </a:p>
        </p:txBody>
      </p:sp>
    </p:spTree>
    <p:extLst>
      <p:ext uri="{BB962C8B-B14F-4D97-AF65-F5344CB8AC3E}">
        <p14:creationId xmlns:p14="http://schemas.microsoft.com/office/powerpoint/2010/main" val="2282178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4213" t="51513" r="34565" b="2891"/>
          <a:stretch/>
        </p:blipFill>
        <p:spPr>
          <a:xfrm>
            <a:off x="242686" y="234086"/>
            <a:ext cx="1456317" cy="1436670"/>
          </a:xfrm>
          <a:prstGeom prst="rect">
            <a:avLst/>
          </a:prstGeom>
        </p:spPr>
      </p:pic>
      <p:sp>
        <p:nvSpPr>
          <p:cNvPr id="4" name="Slide Number Placeholder 3"/>
          <p:cNvSpPr>
            <a:spLocks noGrp="1"/>
          </p:cNvSpPr>
          <p:nvPr>
            <p:ph type="sldNum" sz="quarter" idx="12"/>
          </p:nvPr>
        </p:nvSpPr>
        <p:spPr/>
        <p:txBody>
          <a:bodyPr/>
          <a:lstStyle/>
          <a:p>
            <a:fld id="{8A6BD0B9-3465-4E0F-AE7F-2EBD7D9D0656}" type="slidenum">
              <a:rPr lang="en-US" smtClean="0"/>
              <a:pPr/>
              <a:t>23</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361" r="2164" b="6440"/>
          <a:stretch/>
        </p:blipFill>
        <p:spPr>
          <a:xfrm>
            <a:off x="970845" y="1467557"/>
            <a:ext cx="7653867" cy="4391378"/>
          </a:xfrm>
          <a:prstGeom prst="rect">
            <a:avLst/>
          </a:prstGeom>
        </p:spPr>
      </p:pic>
    </p:spTree>
    <p:extLst>
      <p:ext uri="{BB962C8B-B14F-4D97-AF65-F5344CB8AC3E}">
        <p14:creationId xmlns:p14="http://schemas.microsoft.com/office/powerpoint/2010/main" val="1983783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57270"/>
            <a:ext cx="6858000" cy="926356"/>
          </a:xfrm>
        </p:spPr>
        <p:txBody>
          <a:bodyPr>
            <a:normAutofit/>
          </a:bodyPr>
          <a:lstStyle/>
          <a:p>
            <a:r>
              <a:rPr lang="en-US" dirty="0" smtClean="0">
                <a:latin typeface="+mn-lt"/>
              </a:rPr>
              <a:t>Priority Action Report</a:t>
            </a:r>
            <a:endParaRPr lang="en-US" dirty="0">
              <a:latin typeface="+mn-lt"/>
            </a:endParaRPr>
          </a:p>
        </p:txBody>
      </p:sp>
      <p:sp>
        <p:nvSpPr>
          <p:cNvPr id="3" name="Subtitle 2"/>
          <p:cNvSpPr>
            <a:spLocks noGrp="1"/>
          </p:cNvSpPr>
          <p:nvPr>
            <p:ph type="subTitle" idx="1"/>
          </p:nvPr>
        </p:nvSpPr>
        <p:spPr>
          <a:xfrm>
            <a:off x="1143000" y="4479481"/>
            <a:ext cx="6858000" cy="1655762"/>
          </a:xfrm>
        </p:spPr>
        <p:txBody>
          <a:bodyPr/>
          <a:lstStyle/>
          <a:p>
            <a:r>
              <a:rPr lang="en-US" sz="3200" b="1" dirty="0" smtClean="0">
                <a:latin typeface="Arial" panose="020B0604020202020204" pitchFamily="34" charset="0"/>
                <a:cs typeface="Arial" panose="020B0604020202020204" pitchFamily="34" charset="0"/>
              </a:rPr>
              <a:t>Seized Drugs Subcommittee</a:t>
            </a:r>
          </a:p>
          <a:p>
            <a:r>
              <a:rPr lang="en-US" dirty="0" smtClean="0">
                <a:latin typeface="Arial" panose="020B0604020202020204" pitchFamily="34" charset="0"/>
                <a:cs typeface="Arial" panose="020B0604020202020204" pitchFamily="34" charset="0"/>
              </a:rPr>
              <a:t>SAC Chemistry/Instrumental Analysis</a:t>
            </a:r>
          </a:p>
          <a:p>
            <a:r>
              <a:rPr lang="en-US" dirty="0" smtClean="0">
                <a:latin typeface="Arial" panose="020B0604020202020204" pitchFamily="34" charset="0"/>
                <a:cs typeface="Arial" panose="020B0604020202020204" pitchFamily="34" charset="0"/>
              </a:rPr>
              <a:t>Sandra E. Rodriguez-Cruz, Ph.D. - Chair</a:t>
            </a:r>
          </a:p>
          <a:p>
            <a:r>
              <a:rPr lang="en-US" dirty="0" smtClean="0">
                <a:latin typeface="Arial" panose="020B0604020202020204" pitchFamily="34" charset="0"/>
                <a:cs typeface="Arial" panose="020B0604020202020204" pitchFamily="34" charset="0"/>
              </a:rPr>
              <a:t>February 23, 2016</a:t>
            </a:r>
          </a:p>
          <a:p>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05" y="503598"/>
            <a:ext cx="2615590" cy="2799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5243"/>
            <a:ext cx="1493520" cy="685800"/>
          </a:xfrm>
          <a:prstGeom prst="rect">
            <a:avLst/>
          </a:prstGeom>
        </p:spPr>
      </p:pic>
      <p:pic>
        <p:nvPicPr>
          <p:cNvPr id="6" name="Picture 5"/>
          <p:cNvPicPr>
            <a:picLocks noChangeAspect="1"/>
          </p:cNvPicPr>
          <p:nvPr/>
        </p:nvPicPr>
        <p:blipFill>
          <a:blip r:embed="rId5"/>
          <a:stretch>
            <a:fillRect/>
          </a:stretch>
        </p:blipFill>
        <p:spPr>
          <a:xfrm>
            <a:off x="7702950" y="6535293"/>
            <a:ext cx="1371600" cy="285750"/>
          </a:xfrm>
          <a:prstGeom prst="rect">
            <a:avLst/>
          </a:prstGeom>
        </p:spPr>
      </p:pic>
    </p:spTree>
    <p:extLst>
      <p:ext uri="{BB962C8B-B14F-4D97-AF65-F5344CB8AC3E}">
        <p14:creationId xmlns:p14="http://schemas.microsoft.com/office/powerpoint/2010/main" val="221507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79" y="307963"/>
            <a:ext cx="7165138" cy="745435"/>
          </a:xfrm>
        </p:spPr>
        <p:txBody>
          <a:bodyPr/>
          <a:lstStyle/>
          <a:p>
            <a:r>
              <a:rPr lang="en-US" b="1" dirty="0" smtClean="0">
                <a:latin typeface="Arial" panose="020B0604020202020204" pitchFamily="34" charset="0"/>
                <a:cs typeface="Arial" panose="020B0604020202020204" pitchFamily="34" charset="0"/>
              </a:rPr>
              <a:t>Subcommittee Members</a:t>
            </a:r>
            <a:endParaRPr lang="en-US" b="1"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8A6BD0B9-3465-4E0F-AE7F-2EBD7D9D0656}" type="slidenum">
              <a:rPr lang="en-US" smtClean="0"/>
              <a:pPr/>
              <a:t>3</a:t>
            </a:fld>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97208206"/>
              </p:ext>
            </p:extLst>
          </p:nvPr>
        </p:nvGraphicFramePr>
        <p:xfrm>
          <a:off x="246186" y="1396348"/>
          <a:ext cx="8628183" cy="4446434"/>
        </p:xfrm>
        <a:graphic>
          <a:graphicData uri="http://schemas.openxmlformats.org/drawingml/2006/table">
            <a:tbl>
              <a:tblPr firstRow="1" bandRow="1">
                <a:tableStyleId>{073A0DAA-6AF3-43AB-8588-CEC1D06C72B9}</a:tableStyleId>
              </a:tblPr>
              <a:tblGrid>
                <a:gridCol w="352803"/>
                <a:gridCol w="2355226"/>
                <a:gridCol w="2520462"/>
                <a:gridCol w="562708"/>
                <a:gridCol w="2836984"/>
              </a:tblGrid>
              <a:tr h="423996">
                <a:tc>
                  <a:txBody>
                    <a:bodyPr/>
                    <a:lstStyle/>
                    <a:p>
                      <a:pPr algn="ctr"/>
                      <a:r>
                        <a:rPr lang="en-US" sz="1400" dirty="0" smtClean="0"/>
                        <a:t>#</a:t>
                      </a:r>
                      <a:endParaRPr lang="en-US" sz="1400" dirty="0"/>
                    </a:p>
                  </a:txBody>
                  <a:tcPr anchor="ctr"/>
                </a:tc>
                <a:tc>
                  <a:txBody>
                    <a:bodyPr/>
                    <a:lstStyle/>
                    <a:p>
                      <a:r>
                        <a:rPr lang="en-US" sz="1400" dirty="0" smtClean="0"/>
                        <a:t>Name</a:t>
                      </a:r>
                      <a:endParaRPr lang="en-US" sz="1400" dirty="0"/>
                    </a:p>
                  </a:txBody>
                  <a:tcPr anchor="ctr"/>
                </a:tc>
                <a:tc>
                  <a:txBody>
                    <a:bodyPr/>
                    <a:lstStyle/>
                    <a:p>
                      <a:r>
                        <a:rPr lang="en-US" sz="1400" dirty="0" smtClean="0"/>
                        <a:t>Organization</a:t>
                      </a:r>
                      <a:endParaRPr lang="en-US" sz="1400" dirty="0"/>
                    </a:p>
                  </a:txBody>
                  <a:tcPr anchor="ctr"/>
                </a:tc>
                <a:tc>
                  <a:txBody>
                    <a:bodyPr/>
                    <a:lstStyle/>
                    <a:p>
                      <a:pPr algn="ctr"/>
                      <a:r>
                        <a:rPr lang="en-US" sz="1400" dirty="0" smtClean="0"/>
                        <a:t>Term</a:t>
                      </a:r>
                      <a:endParaRPr lang="en-US" sz="1400" dirty="0"/>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Email</a:t>
                      </a:r>
                    </a:p>
                  </a:txBody>
                  <a:tcPr anchor="ctr"/>
                </a:tc>
              </a:tr>
              <a:tr h="366229">
                <a:tc>
                  <a:txBody>
                    <a:bodyPr/>
                    <a:lstStyle/>
                    <a:p>
                      <a:pPr algn="ctr"/>
                      <a:r>
                        <a:rPr lang="en-US" sz="1400" dirty="0" smtClean="0">
                          <a:latin typeface="+mn-lt"/>
                        </a:rPr>
                        <a:t>1</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err="1">
                          <a:solidFill>
                            <a:srgbClr val="000000"/>
                          </a:solidFill>
                          <a:effectLst/>
                          <a:latin typeface="+mn-lt"/>
                          <a:ea typeface="Calibri"/>
                          <a:cs typeface="Times New Roman"/>
                        </a:rPr>
                        <a:t>Georgiy</a:t>
                      </a:r>
                      <a:r>
                        <a:rPr lang="en-US" sz="1400" dirty="0">
                          <a:solidFill>
                            <a:srgbClr val="000000"/>
                          </a:solidFill>
                          <a:effectLst/>
                          <a:latin typeface="+mn-lt"/>
                          <a:ea typeface="Calibri"/>
                          <a:cs typeface="Times New Roman"/>
                        </a:rPr>
                        <a:t> </a:t>
                      </a:r>
                      <a:r>
                        <a:rPr lang="en-US" sz="1400" dirty="0" smtClean="0">
                          <a:solidFill>
                            <a:srgbClr val="000000"/>
                          </a:solidFill>
                          <a:effectLst/>
                          <a:latin typeface="+mn-lt"/>
                          <a:ea typeface="Calibri"/>
                          <a:cs typeface="Times New Roman"/>
                        </a:rPr>
                        <a:t>V. </a:t>
                      </a:r>
                      <a:r>
                        <a:rPr lang="en-US" sz="1400" dirty="0" err="1" smtClean="0">
                          <a:solidFill>
                            <a:srgbClr val="000000"/>
                          </a:solidFill>
                          <a:effectLst/>
                          <a:latin typeface="+mn-lt"/>
                          <a:ea typeface="Calibri"/>
                          <a:cs typeface="Times New Roman"/>
                        </a:rPr>
                        <a:t>Bobashev</a:t>
                      </a:r>
                      <a:r>
                        <a:rPr lang="en-US" sz="1400" dirty="0" smtClean="0">
                          <a:solidFill>
                            <a:srgbClr val="000000"/>
                          </a:solidFill>
                          <a:effectLst/>
                          <a:latin typeface="+mn-lt"/>
                          <a:ea typeface="Calibri"/>
                          <a:cs typeface="Times New Roman"/>
                        </a:rPr>
                        <a:t>, Ph.D.</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RTI International</a:t>
                      </a:r>
                      <a:endParaRPr lang="en-US" sz="1400" dirty="0">
                        <a:latin typeface="+mn-lt"/>
                      </a:endParaRPr>
                    </a:p>
                  </a:txBody>
                  <a:tcPr anchor="ctr"/>
                </a:tc>
                <a:tc>
                  <a:txBody>
                    <a:bodyPr/>
                    <a:lstStyle/>
                    <a:p>
                      <a:pPr algn="ctr"/>
                      <a:r>
                        <a:rPr lang="en-US" sz="1400" dirty="0" smtClean="0">
                          <a:latin typeface="+mn-lt"/>
                        </a:rPr>
                        <a:t>4</a:t>
                      </a:r>
                      <a:endParaRPr lang="en-US" sz="1400" dirty="0">
                        <a:latin typeface="+mn-lt"/>
                      </a:endParaRPr>
                    </a:p>
                  </a:txBody>
                  <a:tcPr anchor="ctr"/>
                </a:tc>
                <a:tc>
                  <a:txBody>
                    <a:bodyPr/>
                    <a:lstStyle/>
                    <a:p>
                      <a:pPr marL="112713" indent="0" algn="l" fontAlgn="b"/>
                      <a:r>
                        <a:rPr lang="en-US" sz="1400" b="0" i="0" u="none" strike="noStrike" dirty="0">
                          <a:effectLst/>
                          <a:latin typeface="+mn-lt"/>
                        </a:rPr>
                        <a:t>bobashev@rti.org</a:t>
                      </a:r>
                    </a:p>
                  </a:txBody>
                  <a:tcPr marL="0" marR="0" marT="0" marB="0" anchor="ctr"/>
                </a:tc>
              </a:tr>
              <a:tr h="451119">
                <a:tc>
                  <a:txBody>
                    <a:bodyPr/>
                    <a:lstStyle/>
                    <a:p>
                      <a:pPr algn="ctr"/>
                      <a:r>
                        <a:rPr lang="en-US" sz="1400" dirty="0" smtClean="0">
                          <a:latin typeface="+mn-lt"/>
                        </a:rPr>
                        <a:t>2</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Jason </a:t>
                      </a:r>
                      <a:r>
                        <a:rPr lang="en-US" sz="1400" dirty="0" err="1">
                          <a:solidFill>
                            <a:srgbClr val="000000"/>
                          </a:solidFill>
                          <a:effectLst/>
                          <a:latin typeface="+mn-lt"/>
                          <a:ea typeface="Calibri"/>
                          <a:cs typeface="Times New Roman"/>
                        </a:rPr>
                        <a:t>Bory</a:t>
                      </a:r>
                      <a:r>
                        <a:rPr lang="en-US" sz="1400" dirty="0">
                          <a:solidFill>
                            <a:srgbClr val="000000"/>
                          </a:solidFill>
                          <a:effectLst/>
                          <a:latin typeface="+mn-lt"/>
                          <a:ea typeface="Calibri"/>
                          <a:cs typeface="Times New Roman"/>
                        </a:rPr>
                        <a:t> </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US Customs and Border Protection</a:t>
                      </a:r>
                      <a:endParaRPr lang="en-US" sz="1400" dirty="0">
                        <a:latin typeface="+mn-lt"/>
                      </a:endParaRPr>
                    </a:p>
                  </a:txBody>
                  <a:tcPr anchor="ctr"/>
                </a:tc>
                <a:tc>
                  <a:txBody>
                    <a:bodyPr/>
                    <a:lstStyle/>
                    <a:p>
                      <a:pPr algn="ctr"/>
                      <a:r>
                        <a:rPr lang="en-US" sz="1400" dirty="0" smtClean="0">
                          <a:latin typeface="+mn-lt"/>
                        </a:rPr>
                        <a:t>4</a:t>
                      </a:r>
                      <a:endParaRPr lang="en-US" sz="1400" dirty="0">
                        <a:latin typeface="+mn-lt"/>
                      </a:endParaRPr>
                    </a:p>
                  </a:txBody>
                  <a:tcPr anchor="ctr"/>
                </a:tc>
                <a:tc>
                  <a:txBody>
                    <a:bodyPr/>
                    <a:lstStyle/>
                    <a:p>
                      <a:pPr marL="112713" indent="0" algn="l" fontAlgn="b"/>
                      <a:r>
                        <a:rPr lang="en-US" sz="1400" b="0" i="0" u="none" strike="noStrike" dirty="0">
                          <a:effectLst/>
                          <a:latin typeface="+mn-lt"/>
                        </a:rPr>
                        <a:t>jason.bory@dhs.gov</a:t>
                      </a:r>
                    </a:p>
                  </a:txBody>
                  <a:tcPr marL="0" marR="0" marT="0" marB="0" anchor="ctr"/>
                </a:tc>
              </a:tr>
              <a:tr h="361244">
                <a:tc>
                  <a:txBody>
                    <a:bodyPr/>
                    <a:lstStyle/>
                    <a:p>
                      <a:pPr algn="ctr"/>
                      <a:r>
                        <a:rPr lang="en-US" sz="1400" dirty="0" smtClean="0">
                          <a:latin typeface="+mn-lt"/>
                        </a:rPr>
                        <a:t>3</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Thomas A. </a:t>
                      </a:r>
                      <a:r>
                        <a:rPr lang="en-US" sz="1400" dirty="0" err="1" smtClean="0">
                          <a:solidFill>
                            <a:srgbClr val="000000"/>
                          </a:solidFill>
                          <a:effectLst/>
                          <a:latin typeface="+mn-lt"/>
                          <a:ea typeface="Calibri"/>
                          <a:cs typeface="Times New Roman"/>
                        </a:rPr>
                        <a:t>Brettell</a:t>
                      </a:r>
                      <a:r>
                        <a:rPr lang="en-US" sz="1400" dirty="0" smtClean="0">
                          <a:solidFill>
                            <a:srgbClr val="000000"/>
                          </a:solidFill>
                          <a:effectLst/>
                          <a:latin typeface="+mn-lt"/>
                          <a:ea typeface="Calibri"/>
                          <a:cs typeface="Times New Roman"/>
                        </a:rPr>
                        <a:t>, Ph.D.</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Cedar Crest College</a:t>
                      </a:r>
                      <a:endParaRPr lang="en-US" sz="1400" dirty="0">
                        <a:latin typeface="+mn-lt"/>
                      </a:endParaRPr>
                    </a:p>
                  </a:txBody>
                  <a:tcPr anchor="ctr"/>
                </a:tc>
                <a:tc>
                  <a:txBody>
                    <a:bodyPr/>
                    <a:lstStyle/>
                    <a:p>
                      <a:pPr algn="ctr"/>
                      <a:r>
                        <a:rPr lang="en-US" sz="1400" dirty="0" smtClean="0">
                          <a:latin typeface="+mn-lt"/>
                        </a:rPr>
                        <a:t>3</a:t>
                      </a:r>
                      <a:endParaRPr lang="en-US" sz="1400" dirty="0">
                        <a:latin typeface="+mn-lt"/>
                      </a:endParaRPr>
                    </a:p>
                  </a:txBody>
                  <a:tcPr anchor="ctr"/>
                </a:tc>
                <a:tc>
                  <a:txBody>
                    <a:bodyPr/>
                    <a:lstStyle/>
                    <a:p>
                      <a:pPr marL="112713" indent="0" algn="l" fontAlgn="b"/>
                      <a:r>
                        <a:rPr lang="en-US" sz="1400" b="0" i="0" u="none" strike="noStrike" dirty="0">
                          <a:effectLst/>
                          <a:latin typeface="+mn-lt"/>
                        </a:rPr>
                        <a:t>Tabrette@cedarcrest.edu</a:t>
                      </a:r>
                    </a:p>
                  </a:txBody>
                  <a:tcPr marL="0" marR="0" marT="0" marB="0" anchor="ctr"/>
                </a:tc>
              </a:tr>
              <a:tr h="450946">
                <a:tc>
                  <a:txBody>
                    <a:bodyPr/>
                    <a:lstStyle/>
                    <a:p>
                      <a:pPr algn="ctr"/>
                      <a:r>
                        <a:rPr lang="en-US" sz="1400" dirty="0" smtClean="0">
                          <a:latin typeface="+mn-lt"/>
                        </a:rPr>
                        <a:t>4</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Claire </a:t>
                      </a:r>
                      <a:r>
                        <a:rPr lang="en-US" sz="1400" dirty="0" smtClean="0">
                          <a:solidFill>
                            <a:srgbClr val="000000"/>
                          </a:solidFill>
                          <a:effectLst/>
                          <a:latin typeface="+mn-lt"/>
                          <a:ea typeface="Calibri"/>
                          <a:cs typeface="Times New Roman"/>
                        </a:rPr>
                        <a:t>M. </a:t>
                      </a:r>
                      <a:r>
                        <a:rPr lang="en-US" sz="1400" dirty="0" err="1" smtClean="0">
                          <a:solidFill>
                            <a:srgbClr val="000000"/>
                          </a:solidFill>
                          <a:effectLst/>
                          <a:latin typeface="+mn-lt"/>
                          <a:ea typeface="Calibri"/>
                          <a:cs typeface="Times New Roman"/>
                        </a:rPr>
                        <a:t>Dragovich</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DuPage County Forensic Science Center</a:t>
                      </a:r>
                      <a:endParaRPr lang="en-US" sz="1400" dirty="0">
                        <a:latin typeface="+mn-lt"/>
                      </a:endParaRPr>
                    </a:p>
                  </a:txBody>
                  <a:tcPr anchor="ctr"/>
                </a:tc>
                <a:tc>
                  <a:txBody>
                    <a:bodyPr/>
                    <a:lstStyle/>
                    <a:p>
                      <a:pPr algn="ctr"/>
                      <a:r>
                        <a:rPr lang="en-US" sz="1400" dirty="0" smtClean="0">
                          <a:latin typeface="+mn-lt"/>
                        </a:rPr>
                        <a:t>4</a:t>
                      </a:r>
                      <a:endParaRPr lang="en-US" sz="1400" dirty="0">
                        <a:latin typeface="+mn-lt"/>
                      </a:endParaRPr>
                    </a:p>
                  </a:txBody>
                  <a:tcPr anchor="ctr"/>
                </a:tc>
                <a:tc>
                  <a:txBody>
                    <a:bodyPr/>
                    <a:lstStyle/>
                    <a:p>
                      <a:pPr marL="112713" indent="0" algn="l" fontAlgn="b"/>
                      <a:r>
                        <a:rPr lang="en-US" sz="1400" b="0" i="0" u="none" strike="noStrike" dirty="0">
                          <a:effectLst/>
                          <a:latin typeface="+mn-lt"/>
                        </a:rPr>
                        <a:t>claire.dragovich@dupagesheriff.org</a:t>
                      </a:r>
                    </a:p>
                  </a:txBody>
                  <a:tcPr marL="0" marR="0" marT="0" marB="0" anchor="ctr"/>
                </a:tc>
              </a:tr>
              <a:tr h="423996">
                <a:tc>
                  <a:txBody>
                    <a:bodyPr/>
                    <a:lstStyle/>
                    <a:p>
                      <a:pPr algn="ctr"/>
                      <a:r>
                        <a:rPr lang="en-US" sz="1400" dirty="0" smtClean="0">
                          <a:latin typeface="+mn-lt"/>
                        </a:rPr>
                        <a:t>5</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Garth </a:t>
                      </a:r>
                      <a:r>
                        <a:rPr lang="en-US" sz="1400" dirty="0" err="1">
                          <a:solidFill>
                            <a:srgbClr val="000000"/>
                          </a:solidFill>
                          <a:effectLst/>
                          <a:latin typeface="+mn-lt"/>
                          <a:ea typeface="Calibri"/>
                          <a:cs typeface="Times New Roman"/>
                        </a:rPr>
                        <a:t>Glassburg</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Northeastern Illinois Regional Crime Laboratory</a:t>
                      </a:r>
                      <a:endParaRPr lang="en-US" sz="1400" dirty="0">
                        <a:latin typeface="+mn-lt"/>
                      </a:endParaRPr>
                    </a:p>
                  </a:txBody>
                  <a:tcPr anchor="ctr"/>
                </a:tc>
                <a:tc>
                  <a:txBody>
                    <a:bodyPr/>
                    <a:lstStyle/>
                    <a:p>
                      <a:pPr algn="ctr"/>
                      <a:r>
                        <a:rPr lang="en-US" sz="1400" dirty="0" smtClean="0">
                          <a:latin typeface="+mn-lt"/>
                        </a:rPr>
                        <a:t>2</a:t>
                      </a:r>
                      <a:endParaRPr lang="en-US" sz="1400" dirty="0">
                        <a:latin typeface="+mn-lt"/>
                      </a:endParaRPr>
                    </a:p>
                  </a:txBody>
                  <a:tcPr anchor="ctr"/>
                </a:tc>
                <a:tc>
                  <a:txBody>
                    <a:bodyPr/>
                    <a:lstStyle/>
                    <a:p>
                      <a:pPr marL="112713" indent="0" algn="l" fontAlgn="b"/>
                      <a:r>
                        <a:rPr lang="en-US" sz="1400" b="0" i="0" u="none" strike="noStrike" dirty="0">
                          <a:effectLst/>
                          <a:latin typeface="+mn-lt"/>
                        </a:rPr>
                        <a:t>gglassburg@nircl.org</a:t>
                      </a:r>
                    </a:p>
                  </a:txBody>
                  <a:tcPr marL="0" marR="0" marT="0" marB="0" anchor="ctr"/>
                </a:tc>
              </a:tr>
              <a:tr h="340749">
                <a:tc>
                  <a:txBody>
                    <a:bodyPr/>
                    <a:lstStyle/>
                    <a:p>
                      <a:pPr algn="ctr"/>
                      <a:r>
                        <a:rPr lang="en-US" sz="1400" dirty="0" smtClean="0">
                          <a:latin typeface="+mn-lt"/>
                        </a:rPr>
                        <a:t>6</a:t>
                      </a:r>
                      <a:endParaRPr lang="en-US" sz="1400" dirty="0">
                        <a:latin typeface="+mn-lt"/>
                      </a:endParaRPr>
                    </a:p>
                  </a:txBody>
                  <a:tcPr anchor="ctr"/>
                </a:tc>
                <a:tc>
                  <a:txBody>
                    <a:bodyPr/>
                    <a:lstStyle/>
                    <a:p>
                      <a:r>
                        <a:rPr lang="en-US" sz="1400" kern="1200" dirty="0" smtClean="0">
                          <a:solidFill>
                            <a:schemeClr val="dk1"/>
                          </a:solidFill>
                          <a:effectLst/>
                          <a:latin typeface="+mn-lt"/>
                          <a:ea typeface="+mn-ea"/>
                          <a:cs typeface="+mn-cs"/>
                        </a:rPr>
                        <a:t>Thomas J. </a:t>
                      </a:r>
                      <a:r>
                        <a:rPr lang="en-US" sz="1400" kern="1200" dirty="0" err="1" smtClean="0">
                          <a:solidFill>
                            <a:schemeClr val="dk1"/>
                          </a:solidFill>
                          <a:effectLst/>
                          <a:latin typeface="+mn-lt"/>
                          <a:ea typeface="+mn-ea"/>
                          <a:cs typeface="+mn-cs"/>
                        </a:rPr>
                        <a:t>Gluodenis</a:t>
                      </a:r>
                      <a:r>
                        <a:rPr lang="en-US" sz="1400" kern="1200" dirty="0" smtClean="0">
                          <a:solidFill>
                            <a:schemeClr val="dk1"/>
                          </a:solidFill>
                          <a:effectLst/>
                          <a:latin typeface="+mn-lt"/>
                          <a:ea typeface="+mn-ea"/>
                          <a:cs typeface="+mn-cs"/>
                        </a:rPr>
                        <a:t> Jr., Ph.D.</a:t>
                      </a:r>
                      <a:endParaRPr lang="en-US" sz="1400" dirty="0">
                        <a:latin typeface="+mn-lt"/>
                      </a:endParaRPr>
                    </a:p>
                  </a:txBody>
                  <a:tcPr anchor="ctr"/>
                </a:tc>
                <a:tc>
                  <a:txBody>
                    <a:bodyPr/>
                    <a:lstStyle/>
                    <a:p>
                      <a:r>
                        <a:rPr lang="en-US" sz="1400" dirty="0" smtClean="0">
                          <a:latin typeface="+mn-lt"/>
                        </a:rPr>
                        <a:t>Agilent Technologies</a:t>
                      </a:r>
                      <a:endParaRPr lang="en-US" sz="1400" dirty="0">
                        <a:latin typeface="+mn-lt"/>
                      </a:endParaRPr>
                    </a:p>
                  </a:txBody>
                  <a:tcPr anchor="ctr"/>
                </a:tc>
                <a:tc>
                  <a:txBody>
                    <a:bodyPr/>
                    <a:lstStyle/>
                    <a:p>
                      <a:pPr algn="ctr"/>
                      <a:r>
                        <a:rPr lang="en-US" sz="1400" dirty="0" smtClean="0">
                          <a:latin typeface="+mn-lt"/>
                        </a:rPr>
                        <a:t>3</a:t>
                      </a:r>
                      <a:endParaRPr lang="en-US" sz="1400" dirty="0">
                        <a:latin typeface="+mn-lt"/>
                      </a:endParaRPr>
                    </a:p>
                  </a:txBody>
                  <a:tcPr anchor="ctr"/>
                </a:tc>
                <a:tc>
                  <a:txBody>
                    <a:bodyPr/>
                    <a:lstStyle/>
                    <a:p>
                      <a:pPr marL="112713" indent="0" algn="l" fontAlgn="b"/>
                      <a:r>
                        <a:rPr lang="en-US" sz="1400" b="0" i="0" u="none" strike="noStrike" dirty="0">
                          <a:effectLst/>
                          <a:latin typeface="+mn-lt"/>
                        </a:rPr>
                        <a:t>tom_gluodenis@agilent.com</a:t>
                      </a:r>
                    </a:p>
                  </a:txBody>
                  <a:tcPr marL="0" marR="0" marT="0" marB="0" anchor="ctr"/>
                </a:tc>
              </a:tr>
              <a:tr h="363416">
                <a:tc>
                  <a:txBody>
                    <a:bodyPr/>
                    <a:lstStyle/>
                    <a:p>
                      <a:pPr algn="ctr"/>
                      <a:r>
                        <a:rPr lang="en-US" sz="1400" dirty="0" smtClean="0">
                          <a:latin typeface="+mn-lt"/>
                        </a:rPr>
                        <a:t>7</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Glen P. </a:t>
                      </a:r>
                      <a:r>
                        <a:rPr lang="en-US" sz="1400" dirty="0" smtClean="0">
                          <a:solidFill>
                            <a:srgbClr val="000000"/>
                          </a:solidFill>
                          <a:effectLst/>
                          <a:latin typeface="+mn-lt"/>
                          <a:ea typeface="Calibri"/>
                          <a:cs typeface="Times New Roman"/>
                        </a:rPr>
                        <a:t>Jackson, Ph.D.</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West Virginia University</a:t>
                      </a:r>
                      <a:endParaRPr lang="en-US" sz="1400" dirty="0">
                        <a:latin typeface="+mn-lt"/>
                      </a:endParaRPr>
                    </a:p>
                  </a:txBody>
                  <a:tcPr anchor="ctr"/>
                </a:tc>
                <a:tc>
                  <a:txBody>
                    <a:bodyPr/>
                    <a:lstStyle/>
                    <a:p>
                      <a:pPr algn="ctr"/>
                      <a:r>
                        <a:rPr lang="en-US" sz="1400" dirty="0" smtClean="0">
                          <a:latin typeface="+mn-lt"/>
                        </a:rPr>
                        <a:t>3</a:t>
                      </a:r>
                      <a:endParaRPr lang="en-US" sz="1400" dirty="0">
                        <a:latin typeface="+mn-lt"/>
                      </a:endParaRPr>
                    </a:p>
                  </a:txBody>
                  <a:tcPr anchor="ctr"/>
                </a:tc>
                <a:tc>
                  <a:txBody>
                    <a:bodyPr/>
                    <a:lstStyle/>
                    <a:p>
                      <a:pPr marL="112713" indent="0" algn="l" fontAlgn="b"/>
                      <a:r>
                        <a:rPr lang="en-US" sz="1400" b="0" i="0" u="none" strike="noStrike" dirty="0">
                          <a:effectLst/>
                          <a:latin typeface="+mn-lt"/>
                        </a:rPr>
                        <a:t>glen.jackson@mail.wvu.edu</a:t>
                      </a:r>
                    </a:p>
                  </a:txBody>
                  <a:tcPr marL="0" marR="0" marT="0" marB="0" anchor="ctr"/>
                </a:tc>
              </a:tr>
              <a:tr h="423996">
                <a:tc>
                  <a:txBody>
                    <a:bodyPr/>
                    <a:lstStyle/>
                    <a:p>
                      <a:pPr algn="ctr"/>
                      <a:r>
                        <a:rPr lang="en-US" sz="1400" dirty="0" smtClean="0">
                          <a:latin typeface="+mn-lt"/>
                        </a:rPr>
                        <a:t>8</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David </a:t>
                      </a:r>
                      <a:r>
                        <a:rPr lang="en-US" sz="1400" dirty="0" smtClean="0">
                          <a:solidFill>
                            <a:srgbClr val="000000"/>
                          </a:solidFill>
                          <a:effectLst/>
                          <a:latin typeface="+mn-lt"/>
                          <a:ea typeface="Calibri"/>
                          <a:cs typeface="Times New Roman"/>
                        </a:rPr>
                        <a:t>J. </a:t>
                      </a:r>
                      <a:r>
                        <a:rPr lang="en-US" sz="1400" dirty="0" err="1" smtClean="0">
                          <a:solidFill>
                            <a:srgbClr val="000000"/>
                          </a:solidFill>
                          <a:effectLst/>
                          <a:latin typeface="+mn-lt"/>
                          <a:ea typeface="Calibri"/>
                          <a:cs typeface="Times New Roman"/>
                        </a:rPr>
                        <a:t>Koppenhaver</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Virginia Department of Forensic Science</a:t>
                      </a:r>
                      <a:endParaRPr lang="en-US" sz="1400" dirty="0">
                        <a:latin typeface="+mn-lt"/>
                      </a:endParaRPr>
                    </a:p>
                  </a:txBody>
                  <a:tcPr anchor="ctr"/>
                </a:tc>
                <a:tc>
                  <a:txBody>
                    <a:bodyPr/>
                    <a:lstStyle/>
                    <a:p>
                      <a:pPr algn="ctr"/>
                      <a:r>
                        <a:rPr lang="en-US" sz="1400" dirty="0" smtClean="0">
                          <a:latin typeface="+mn-lt"/>
                        </a:rPr>
                        <a:t>3</a:t>
                      </a:r>
                      <a:endParaRPr lang="en-US" sz="1400" dirty="0">
                        <a:latin typeface="+mn-lt"/>
                      </a:endParaRPr>
                    </a:p>
                  </a:txBody>
                  <a:tcPr anchor="ctr"/>
                </a:tc>
                <a:tc>
                  <a:txBody>
                    <a:bodyPr/>
                    <a:lstStyle/>
                    <a:p>
                      <a:pPr marL="112713" indent="0" algn="l" fontAlgn="b"/>
                      <a:r>
                        <a:rPr lang="en-US" sz="1400" b="0" i="0" u="none" strike="noStrike" dirty="0">
                          <a:effectLst/>
                          <a:latin typeface="+mn-lt"/>
                        </a:rPr>
                        <a:t>david.koppenhaver@dfs.virginia.gov</a:t>
                      </a:r>
                    </a:p>
                  </a:txBody>
                  <a:tcPr marL="0" marR="0" marT="0" marB="0" anchor="ctr"/>
                </a:tc>
              </a:tr>
              <a:tr h="423996">
                <a:tc>
                  <a:txBody>
                    <a:bodyPr/>
                    <a:lstStyle/>
                    <a:p>
                      <a:pPr algn="ctr"/>
                      <a:r>
                        <a:rPr lang="en-US" sz="1400" dirty="0" smtClean="0">
                          <a:latin typeface="+mn-lt"/>
                        </a:rPr>
                        <a:t>9</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err="1">
                          <a:solidFill>
                            <a:srgbClr val="000000"/>
                          </a:solidFill>
                          <a:effectLst/>
                          <a:latin typeface="+mn-lt"/>
                          <a:ea typeface="Calibri"/>
                          <a:cs typeface="Times New Roman"/>
                        </a:rPr>
                        <a:t>Elzbieta</a:t>
                      </a:r>
                      <a:r>
                        <a:rPr lang="en-US" sz="1400" dirty="0">
                          <a:solidFill>
                            <a:srgbClr val="000000"/>
                          </a:solidFill>
                          <a:effectLst/>
                          <a:latin typeface="+mn-lt"/>
                          <a:ea typeface="Calibri"/>
                          <a:cs typeface="Times New Roman"/>
                        </a:rPr>
                        <a:t> “Ella” </a:t>
                      </a:r>
                      <a:r>
                        <a:rPr lang="en-US" sz="1400" dirty="0" err="1">
                          <a:solidFill>
                            <a:srgbClr val="000000"/>
                          </a:solidFill>
                          <a:effectLst/>
                          <a:latin typeface="+mn-lt"/>
                          <a:ea typeface="Calibri"/>
                          <a:cs typeface="Times New Roman"/>
                        </a:rPr>
                        <a:t>Kubicz</a:t>
                      </a:r>
                      <a:r>
                        <a:rPr lang="en-US" sz="1400" dirty="0">
                          <a:solidFill>
                            <a:srgbClr val="000000"/>
                          </a:solidFill>
                          <a:effectLst/>
                          <a:latin typeface="+mn-lt"/>
                          <a:ea typeface="Calibri"/>
                          <a:cs typeface="Times New Roman"/>
                        </a:rPr>
                        <a:t> </a:t>
                      </a:r>
                      <a:r>
                        <a:rPr lang="en-US" sz="1400" dirty="0" smtClean="0">
                          <a:solidFill>
                            <a:srgbClr val="000000"/>
                          </a:solidFill>
                          <a:effectLst/>
                          <a:latin typeface="+mn-lt"/>
                          <a:ea typeface="Calibri"/>
                          <a:cs typeface="Times New Roman"/>
                        </a:rPr>
                        <a:t>,</a:t>
                      </a:r>
                      <a:r>
                        <a:rPr lang="en-US" sz="1400" baseline="0" dirty="0" smtClean="0">
                          <a:solidFill>
                            <a:srgbClr val="000000"/>
                          </a:solidFill>
                          <a:effectLst/>
                          <a:latin typeface="+mn-lt"/>
                          <a:ea typeface="Calibri"/>
                          <a:cs typeface="Times New Roman"/>
                        </a:rPr>
                        <a:t> Ph.D.</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Wyoming State Crime Laboratory</a:t>
                      </a:r>
                      <a:endParaRPr lang="en-US" sz="1400" dirty="0">
                        <a:latin typeface="+mn-lt"/>
                      </a:endParaRPr>
                    </a:p>
                  </a:txBody>
                  <a:tcPr anchor="ctr"/>
                </a:tc>
                <a:tc>
                  <a:txBody>
                    <a:bodyPr/>
                    <a:lstStyle/>
                    <a:p>
                      <a:pPr algn="ctr"/>
                      <a:r>
                        <a:rPr lang="en-US" sz="1400" dirty="0" smtClean="0">
                          <a:latin typeface="+mn-lt"/>
                        </a:rPr>
                        <a:t>4</a:t>
                      </a:r>
                      <a:endParaRPr lang="en-US" sz="1400" dirty="0">
                        <a:latin typeface="+mn-lt"/>
                      </a:endParaRPr>
                    </a:p>
                  </a:txBody>
                  <a:tcPr anchor="ctr"/>
                </a:tc>
                <a:tc>
                  <a:txBody>
                    <a:bodyPr/>
                    <a:lstStyle/>
                    <a:p>
                      <a:pPr marL="112713" indent="0" algn="l" fontAlgn="b"/>
                      <a:r>
                        <a:rPr lang="en-US" sz="1400" b="0" i="0" u="none" strike="noStrike" dirty="0">
                          <a:effectLst/>
                          <a:latin typeface="+mn-lt"/>
                        </a:rPr>
                        <a:t>ella.kubicz@wyo.gov</a:t>
                      </a:r>
                    </a:p>
                  </a:txBody>
                  <a:tcPr marL="0" marR="0" marT="0" marB="0" anchor="ctr"/>
                </a:tc>
              </a:tr>
            </a:tbl>
          </a:graphicData>
        </a:graphic>
      </p:graphicFrame>
    </p:spTree>
    <p:extLst>
      <p:ext uri="{BB962C8B-B14F-4D97-AF65-F5344CB8AC3E}">
        <p14:creationId xmlns:p14="http://schemas.microsoft.com/office/powerpoint/2010/main" val="5858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79" y="307963"/>
            <a:ext cx="7165138" cy="745435"/>
          </a:xfrm>
        </p:spPr>
        <p:txBody>
          <a:bodyPr/>
          <a:lstStyle/>
          <a:p>
            <a:r>
              <a:rPr lang="en-US" b="1" dirty="0" smtClean="0">
                <a:latin typeface="Arial" panose="020B0604020202020204" pitchFamily="34" charset="0"/>
                <a:cs typeface="Arial" panose="020B0604020202020204" pitchFamily="34" charset="0"/>
              </a:rPr>
              <a:t>Subcommittee Members</a:t>
            </a:r>
            <a:endParaRPr lang="en-US" b="1"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8A6BD0B9-3465-4E0F-AE7F-2EBD7D9D0656}" type="slidenum">
              <a:rPr lang="en-US" smtClean="0"/>
              <a:pPr/>
              <a:t>4</a:t>
            </a:fld>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489962548"/>
              </p:ext>
            </p:extLst>
          </p:nvPr>
        </p:nvGraphicFramePr>
        <p:xfrm>
          <a:off x="222738" y="1408940"/>
          <a:ext cx="8768862" cy="4372549"/>
        </p:xfrm>
        <a:graphic>
          <a:graphicData uri="http://schemas.openxmlformats.org/drawingml/2006/table">
            <a:tbl>
              <a:tblPr firstRow="1" bandRow="1">
                <a:tableStyleId>{073A0DAA-6AF3-43AB-8588-CEC1D06C72B9}</a:tableStyleId>
              </a:tblPr>
              <a:tblGrid>
                <a:gridCol w="398585"/>
                <a:gridCol w="1805354"/>
                <a:gridCol w="3012831"/>
                <a:gridCol w="562707"/>
                <a:gridCol w="2989385"/>
              </a:tblGrid>
              <a:tr h="425952">
                <a:tc>
                  <a:txBody>
                    <a:bodyPr/>
                    <a:lstStyle/>
                    <a:p>
                      <a:pPr algn="ctr"/>
                      <a:r>
                        <a:rPr lang="en-US" sz="1400" dirty="0" smtClean="0"/>
                        <a:t>#</a:t>
                      </a:r>
                      <a:endParaRPr lang="en-US" sz="1400" dirty="0"/>
                    </a:p>
                  </a:txBody>
                  <a:tcPr anchor="ctr"/>
                </a:tc>
                <a:tc>
                  <a:txBody>
                    <a:bodyPr/>
                    <a:lstStyle/>
                    <a:p>
                      <a:r>
                        <a:rPr lang="en-US" sz="1400" dirty="0" smtClean="0"/>
                        <a:t>Name</a:t>
                      </a:r>
                      <a:endParaRPr lang="en-US" sz="1400" dirty="0"/>
                    </a:p>
                  </a:txBody>
                  <a:tcPr anchor="ctr"/>
                </a:tc>
                <a:tc>
                  <a:txBody>
                    <a:bodyPr/>
                    <a:lstStyle/>
                    <a:p>
                      <a:r>
                        <a:rPr lang="en-US" sz="1400" dirty="0" smtClean="0"/>
                        <a:t>Organization</a:t>
                      </a:r>
                      <a:endParaRPr lang="en-US" sz="1400" dirty="0"/>
                    </a:p>
                  </a:txBody>
                  <a:tcPr anchor="ctr"/>
                </a:tc>
                <a:tc>
                  <a:txBody>
                    <a:bodyPr/>
                    <a:lstStyle/>
                    <a:p>
                      <a:pPr algn="ctr"/>
                      <a:r>
                        <a:rPr lang="en-US" sz="1400" dirty="0" smtClean="0"/>
                        <a:t>Term</a:t>
                      </a:r>
                      <a:endParaRPr lang="en-US" sz="1400" dirty="0"/>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Email</a:t>
                      </a:r>
                    </a:p>
                  </a:txBody>
                  <a:tcPr anchor="ctr"/>
                </a:tc>
              </a:tr>
              <a:tr h="425952">
                <a:tc>
                  <a:txBody>
                    <a:bodyPr/>
                    <a:lstStyle/>
                    <a:p>
                      <a:pPr algn="ctr"/>
                      <a:r>
                        <a:rPr lang="en-US" sz="1400" dirty="0" smtClean="0">
                          <a:latin typeface="+mn-lt"/>
                        </a:rPr>
                        <a:t>10</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Benny J. </a:t>
                      </a:r>
                      <a:r>
                        <a:rPr lang="en-US" sz="1400" dirty="0" err="1">
                          <a:solidFill>
                            <a:srgbClr val="000000"/>
                          </a:solidFill>
                          <a:effectLst/>
                          <a:latin typeface="+mn-lt"/>
                          <a:ea typeface="Calibri"/>
                          <a:cs typeface="Times New Roman"/>
                        </a:rPr>
                        <a:t>Lum</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Broward County Sheriff’s Office Crime Laboratory</a:t>
                      </a:r>
                      <a:endParaRPr lang="en-US" sz="1400" dirty="0">
                        <a:latin typeface="+mn-lt"/>
                      </a:endParaRPr>
                    </a:p>
                  </a:txBody>
                  <a:tcPr anchor="ctr"/>
                </a:tc>
                <a:tc>
                  <a:txBody>
                    <a:bodyPr/>
                    <a:lstStyle/>
                    <a:p>
                      <a:pPr algn="ctr"/>
                      <a:r>
                        <a:rPr lang="en-US" sz="1400" dirty="0" smtClean="0">
                          <a:latin typeface="+mn-lt"/>
                        </a:rPr>
                        <a:t>4</a:t>
                      </a:r>
                      <a:endParaRPr lang="en-US" sz="1400" dirty="0">
                        <a:latin typeface="+mn-lt"/>
                      </a:endParaRPr>
                    </a:p>
                  </a:txBody>
                  <a:tcPr anchor="ctr"/>
                </a:tc>
                <a:tc>
                  <a:txBody>
                    <a:bodyPr/>
                    <a:lstStyle/>
                    <a:p>
                      <a:pPr marL="0" indent="0">
                        <a:lnSpc>
                          <a:spcPct val="100000"/>
                        </a:lnSpc>
                        <a:tabLst/>
                      </a:pPr>
                      <a:r>
                        <a:rPr lang="en-US" sz="1400" dirty="0" smtClean="0">
                          <a:latin typeface="+mn-lt"/>
                        </a:rPr>
                        <a:t>benny_lum@sheriff.org</a:t>
                      </a:r>
                      <a:endParaRPr lang="en-US" sz="1400" dirty="0">
                        <a:latin typeface="+mn-lt"/>
                      </a:endParaRPr>
                    </a:p>
                  </a:txBody>
                  <a:tcPr anchor="ctr"/>
                </a:tc>
              </a:tr>
              <a:tr h="455712">
                <a:tc>
                  <a:txBody>
                    <a:bodyPr/>
                    <a:lstStyle/>
                    <a:p>
                      <a:pPr algn="ctr"/>
                      <a:r>
                        <a:rPr lang="en-US" sz="1400" dirty="0" smtClean="0">
                          <a:latin typeface="+mn-lt"/>
                        </a:rPr>
                        <a:t>11</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Christian C. </a:t>
                      </a:r>
                      <a:r>
                        <a:rPr lang="en-US" sz="1400" dirty="0" err="1">
                          <a:solidFill>
                            <a:srgbClr val="000000"/>
                          </a:solidFill>
                          <a:effectLst/>
                          <a:latin typeface="+mn-lt"/>
                          <a:ea typeface="Calibri"/>
                          <a:cs typeface="Times New Roman"/>
                        </a:rPr>
                        <a:t>Matchett</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US Defense Forensic Science Center</a:t>
                      </a:r>
                      <a:endParaRPr lang="en-US" sz="1400" dirty="0">
                        <a:latin typeface="+mn-lt"/>
                      </a:endParaRPr>
                    </a:p>
                  </a:txBody>
                  <a:tcPr anchor="ctr"/>
                </a:tc>
                <a:tc>
                  <a:txBody>
                    <a:bodyPr/>
                    <a:lstStyle/>
                    <a:p>
                      <a:pPr algn="ctr"/>
                      <a:r>
                        <a:rPr lang="en-US" sz="1400" dirty="0" smtClean="0">
                          <a:latin typeface="+mn-lt"/>
                        </a:rPr>
                        <a:t>2</a:t>
                      </a:r>
                      <a:endParaRPr lang="en-US" sz="1400" dirty="0">
                        <a:latin typeface="+mn-lt"/>
                      </a:endParaRPr>
                    </a:p>
                  </a:txBody>
                  <a:tcPr anchor="ctr"/>
                </a:tc>
                <a:tc>
                  <a:txBody>
                    <a:bodyPr/>
                    <a:lstStyle/>
                    <a:p>
                      <a:pPr marL="112713" indent="0" algn="l" fontAlgn="b">
                        <a:tabLst/>
                      </a:pPr>
                      <a:r>
                        <a:rPr lang="en-US" sz="1400" b="0" i="0" u="none" strike="noStrike" dirty="0">
                          <a:effectLst/>
                          <a:latin typeface="+mn-lt"/>
                        </a:rPr>
                        <a:t>christian.c.matchett2.civ@mail.mil</a:t>
                      </a:r>
                    </a:p>
                  </a:txBody>
                  <a:tcPr marL="0" marR="0" marT="0" marB="0" anchor="ctr"/>
                </a:tc>
              </a:tr>
              <a:tr h="566341">
                <a:tc>
                  <a:txBody>
                    <a:bodyPr/>
                    <a:lstStyle/>
                    <a:p>
                      <a:pPr algn="ctr"/>
                      <a:r>
                        <a:rPr lang="en-US" sz="1400" dirty="0" smtClean="0">
                          <a:latin typeface="+mn-lt"/>
                        </a:rPr>
                        <a:t>12</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Gina </a:t>
                      </a:r>
                      <a:r>
                        <a:rPr lang="en-US" sz="1400" dirty="0" err="1">
                          <a:solidFill>
                            <a:srgbClr val="000000"/>
                          </a:solidFill>
                          <a:effectLst/>
                          <a:latin typeface="+mn-lt"/>
                          <a:ea typeface="Calibri"/>
                          <a:cs typeface="Times New Roman"/>
                        </a:rPr>
                        <a:t>Nano</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University</a:t>
                      </a:r>
                      <a:r>
                        <a:rPr lang="en-US" sz="1400" baseline="0" dirty="0" smtClean="0">
                          <a:latin typeface="+mn-lt"/>
                        </a:rPr>
                        <a:t> of Massachusetts Medical School, Drugs of Abuse Laboratory</a:t>
                      </a:r>
                      <a:endParaRPr lang="en-US" sz="1400" dirty="0">
                        <a:latin typeface="+mn-lt"/>
                      </a:endParaRPr>
                    </a:p>
                  </a:txBody>
                  <a:tcPr anchor="ctr"/>
                </a:tc>
                <a:tc>
                  <a:txBody>
                    <a:bodyPr/>
                    <a:lstStyle/>
                    <a:p>
                      <a:pPr algn="ctr"/>
                      <a:r>
                        <a:rPr lang="en-US" sz="1400" dirty="0" smtClean="0">
                          <a:latin typeface="+mn-lt"/>
                        </a:rPr>
                        <a:t>3</a:t>
                      </a:r>
                      <a:endParaRPr lang="en-US" sz="1400" dirty="0">
                        <a:latin typeface="+mn-lt"/>
                      </a:endParaRPr>
                    </a:p>
                  </a:txBody>
                  <a:tcPr anchor="ctr"/>
                </a:tc>
                <a:tc>
                  <a:txBody>
                    <a:bodyPr/>
                    <a:lstStyle/>
                    <a:p>
                      <a:pPr marL="112713" indent="0" algn="l" fontAlgn="b"/>
                      <a:r>
                        <a:rPr lang="en-US" sz="1400" b="0" i="0" u="none" strike="noStrike" dirty="0">
                          <a:effectLst/>
                          <a:latin typeface="+mn-lt"/>
                        </a:rPr>
                        <a:t>gina.nano@umassmed.edu</a:t>
                      </a:r>
                    </a:p>
                  </a:txBody>
                  <a:tcPr marL="0" marR="0" marT="0" marB="0" anchor="ctr"/>
                </a:tc>
              </a:tr>
              <a:tr h="425952">
                <a:tc>
                  <a:txBody>
                    <a:bodyPr/>
                    <a:lstStyle/>
                    <a:p>
                      <a:pPr algn="ctr"/>
                      <a:r>
                        <a:rPr lang="en-US" sz="1400" dirty="0" smtClean="0">
                          <a:latin typeface="+mn-lt"/>
                        </a:rPr>
                        <a:t>13</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Richard </a:t>
                      </a:r>
                      <a:r>
                        <a:rPr lang="en-US" sz="1400" dirty="0" smtClean="0">
                          <a:solidFill>
                            <a:srgbClr val="000000"/>
                          </a:solidFill>
                          <a:effectLst/>
                          <a:latin typeface="+mn-lt"/>
                          <a:ea typeface="Calibri"/>
                          <a:cs typeface="Times New Roman"/>
                        </a:rPr>
                        <a:t>A. </a:t>
                      </a:r>
                      <a:r>
                        <a:rPr lang="en-US" sz="1400" dirty="0" err="1" smtClean="0">
                          <a:solidFill>
                            <a:srgbClr val="000000"/>
                          </a:solidFill>
                          <a:effectLst/>
                          <a:latin typeface="+mn-lt"/>
                          <a:ea typeface="Calibri"/>
                          <a:cs typeface="Times New Roman"/>
                        </a:rPr>
                        <a:t>Paulas</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Illinois State Police, Division of Forensic Services - Retired</a:t>
                      </a:r>
                      <a:endParaRPr lang="en-US" sz="1400" dirty="0">
                        <a:latin typeface="+mn-lt"/>
                      </a:endParaRPr>
                    </a:p>
                  </a:txBody>
                  <a:tcPr anchor="ctr"/>
                </a:tc>
                <a:tc>
                  <a:txBody>
                    <a:bodyPr/>
                    <a:lstStyle/>
                    <a:p>
                      <a:pPr algn="ctr"/>
                      <a:r>
                        <a:rPr lang="en-US" sz="1400" dirty="0" smtClean="0">
                          <a:latin typeface="+mn-lt"/>
                        </a:rPr>
                        <a:t>2</a:t>
                      </a:r>
                      <a:endParaRPr lang="en-US" sz="1400" dirty="0">
                        <a:latin typeface="+mn-lt"/>
                      </a:endParaRPr>
                    </a:p>
                  </a:txBody>
                  <a:tcPr anchor="ctr"/>
                </a:tc>
                <a:tc>
                  <a:txBody>
                    <a:bodyPr/>
                    <a:lstStyle/>
                    <a:p>
                      <a:pPr marL="112713" indent="0" algn="l" fontAlgn="b"/>
                      <a:r>
                        <a:rPr lang="en-US" sz="1400" b="0" i="0" u="none" strike="noStrike" dirty="0" smtClean="0">
                          <a:effectLst/>
                          <a:latin typeface="+mn-lt"/>
                        </a:rPr>
                        <a:t>rapaulas@gmail.com</a:t>
                      </a:r>
                      <a:endParaRPr lang="en-US" sz="1400" b="0" i="0" u="none" strike="noStrike" dirty="0">
                        <a:effectLst/>
                        <a:latin typeface="+mn-lt"/>
                      </a:endParaRPr>
                    </a:p>
                  </a:txBody>
                  <a:tcPr marL="0" marR="0" marT="0" marB="0" anchor="ctr"/>
                </a:tc>
              </a:tr>
              <a:tr h="425952">
                <a:tc>
                  <a:txBody>
                    <a:bodyPr/>
                    <a:lstStyle/>
                    <a:p>
                      <a:pPr algn="ctr"/>
                      <a:r>
                        <a:rPr lang="en-US" sz="1400" dirty="0" smtClean="0">
                          <a:latin typeface="+mn-lt"/>
                        </a:rPr>
                        <a:t>14</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Eric </a:t>
                      </a:r>
                      <a:r>
                        <a:rPr lang="en-US" sz="1400" dirty="0" smtClean="0">
                          <a:solidFill>
                            <a:srgbClr val="000000"/>
                          </a:solidFill>
                          <a:effectLst/>
                          <a:latin typeface="+mn-lt"/>
                          <a:ea typeface="Calibri"/>
                          <a:cs typeface="Times New Roman"/>
                        </a:rPr>
                        <a:t>C. Person, Ph.D.</a:t>
                      </a:r>
                      <a:endParaRPr lang="en-US" sz="1400" dirty="0">
                        <a:effectLst/>
                        <a:latin typeface="+mn-lt"/>
                        <a:ea typeface="Calibri"/>
                        <a:cs typeface="Times New Roman"/>
                      </a:endParaRPr>
                    </a:p>
                  </a:txBody>
                  <a:tcPr marL="68580" marR="68580" marT="0" marB="0" anchor="ctr"/>
                </a:tc>
                <a:tc>
                  <a:txBody>
                    <a:bodyPr/>
                    <a:lstStyle/>
                    <a:p>
                      <a:r>
                        <a:rPr lang="en-US" sz="1400" dirty="0" smtClean="0">
                          <a:latin typeface="+mn-lt"/>
                        </a:rPr>
                        <a:t>California State University, Fresno</a:t>
                      </a:r>
                      <a:endParaRPr lang="en-US" sz="1400" dirty="0">
                        <a:latin typeface="+mn-lt"/>
                      </a:endParaRPr>
                    </a:p>
                  </a:txBody>
                  <a:tcPr anchor="ctr"/>
                </a:tc>
                <a:tc>
                  <a:txBody>
                    <a:bodyPr/>
                    <a:lstStyle/>
                    <a:p>
                      <a:pPr algn="ctr"/>
                      <a:r>
                        <a:rPr lang="en-US" sz="1400" dirty="0" smtClean="0">
                          <a:latin typeface="+mn-lt"/>
                        </a:rPr>
                        <a:t>4</a:t>
                      </a:r>
                      <a:endParaRPr lang="en-US" sz="1400" dirty="0">
                        <a:latin typeface="+mn-lt"/>
                      </a:endParaRPr>
                    </a:p>
                  </a:txBody>
                  <a:tcPr anchor="ctr"/>
                </a:tc>
                <a:tc>
                  <a:txBody>
                    <a:bodyPr/>
                    <a:lstStyle/>
                    <a:p>
                      <a:pPr marL="112713" indent="0" algn="l" fontAlgn="b"/>
                      <a:r>
                        <a:rPr lang="en-US" sz="1400" b="0" i="0" u="none" strike="noStrike" dirty="0">
                          <a:effectLst/>
                          <a:latin typeface="+mn-lt"/>
                        </a:rPr>
                        <a:t>eperson@csufresno.edu</a:t>
                      </a:r>
                    </a:p>
                  </a:txBody>
                  <a:tcPr marL="0" marR="0" marT="0" marB="0" anchor="ctr"/>
                </a:tc>
              </a:tr>
              <a:tr h="425952">
                <a:tc>
                  <a:txBody>
                    <a:bodyPr/>
                    <a:lstStyle/>
                    <a:p>
                      <a:pPr algn="ctr"/>
                      <a:r>
                        <a:rPr lang="en-US" sz="1400" dirty="0" smtClean="0">
                          <a:latin typeface="+mn-lt"/>
                        </a:rPr>
                        <a:t>15</a:t>
                      </a:r>
                      <a:endParaRPr lang="en-US" sz="1400" dirty="0">
                        <a:latin typeface="+mn-lt"/>
                      </a:endParaRPr>
                    </a:p>
                  </a:txBody>
                  <a:tcPr anchor="ctr"/>
                </a:tc>
                <a:tc>
                  <a:txBody>
                    <a:bodyPr/>
                    <a:lstStyle/>
                    <a:p>
                      <a:pPr marL="0" marR="0">
                        <a:lnSpc>
                          <a:spcPct val="115000"/>
                        </a:lnSpc>
                        <a:spcBef>
                          <a:spcPts val="0"/>
                        </a:spcBef>
                        <a:spcAft>
                          <a:spcPts val="0"/>
                        </a:spcAft>
                      </a:pPr>
                      <a:r>
                        <a:rPr lang="en-US" sz="1400" dirty="0">
                          <a:solidFill>
                            <a:srgbClr val="000000"/>
                          </a:solidFill>
                          <a:effectLst/>
                          <a:latin typeface="+mn-lt"/>
                          <a:ea typeface="Calibri"/>
                          <a:cs typeface="Times New Roman"/>
                        </a:rPr>
                        <a:t>Tiffany A. </a:t>
                      </a:r>
                      <a:r>
                        <a:rPr lang="en-US" sz="1400" dirty="0" err="1">
                          <a:solidFill>
                            <a:srgbClr val="000000"/>
                          </a:solidFill>
                          <a:effectLst/>
                          <a:latin typeface="+mn-lt"/>
                          <a:ea typeface="Calibri"/>
                          <a:cs typeface="Times New Roman"/>
                        </a:rPr>
                        <a:t>Ribadeneyra</a:t>
                      </a:r>
                      <a:r>
                        <a:rPr lang="en-US" sz="1400" dirty="0">
                          <a:solidFill>
                            <a:srgbClr val="000000"/>
                          </a:solidFill>
                          <a:effectLst/>
                          <a:latin typeface="+mn-lt"/>
                          <a:ea typeface="Calibri"/>
                          <a:cs typeface="Times New Roman"/>
                        </a:rPr>
                        <a:t> </a:t>
                      </a:r>
                      <a:endParaRPr lang="en-US" sz="1400" dirty="0">
                        <a:effectLst/>
                        <a:latin typeface="+mn-lt"/>
                        <a:ea typeface="Calibri"/>
                        <a:cs typeface="Times New Roman"/>
                      </a:endParaRPr>
                    </a:p>
                  </a:txBody>
                  <a:tcPr marL="68580" marR="68580" marT="0" marB="0" anchor="ctr"/>
                </a:tc>
                <a:tc>
                  <a:txBody>
                    <a:bodyPr/>
                    <a:lstStyle/>
                    <a:p>
                      <a:r>
                        <a:rPr lang="en-US" sz="1400" kern="1200" dirty="0" smtClean="0">
                          <a:solidFill>
                            <a:schemeClr val="dk1"/>
                          </a:solidFill>
                          <a:effectLst/>
                          <a:latin typeface="+mn-lt"/>
                          <a:ea typeface="+mn-ea"/>
                          <a:cs typeface="+mn-cs"/>
                        </a:rPr>
                        <a:t>Nassau County Office of the Medical Examiner </a:t>
                      </a:r>
                      <a:endParaRPr lang="en-US" sz="1400" dirty="0">
                        <a:latin typeface="+mn-lt"/>
                      </a:endParaRPr>
                    </a:p>
                  </a:txBody>
                  <a:tcPr anchor="ctr"/>
                </a:tc>
                <a:tc>
                  <a:txBody>
                    <a:bodyPr/>
                    <a:lstStyle/>
                    <a:p>
                      <a:pPr algn="ctr"/>
                      <a:r>
                        <a:rPr lang="en-US" sz="1400" dirty="0" smtClean="0">
                          <a:latin typeface="+mn-lt"/>
                        </a:rPr>
                        <a:t>3</a:t>
                      </a:r>
                      <a:endParaRPr lang="en-US" sz="1400" dirty="0">
                        <a:latin typeface="+mn-lt"/>
                      </a:endParaRPr>
                    </a:p>
                  </a:txBody>
                  <a:tcPr anchor="ctr"/>
                </a:tc>
                <a:tc>
                  <a:txBody>
                    <a:bodyPr/>
                    <a:lstStyle/>
                    <a:p>
                      <a:pPr marL="112713" indent="0" algn="l" fontAlgn="b"/>
                      <a:r>
                        <a:rPr lang="en-US" sz="1400" b="0" i="0" u="none" strike="noStrike" dirty="0">
                          <a:effectLst/>
                          <a:latin typeface="+mn-lt"/>
                        </a:rPr>
                        <a:t>tribadeneyra@nassaucountyny.gov</a:t>
                      </a:r>
                    </a:p>
                  </a:txBody>
                  <a:tcPr marL="0" marR="0" marT="0" marB="0" anchor="ctr"/>
                </a:tc>
              </a:tr>
              <a:tr h="425952">
                <a:tc>
                  <a:txBody>
                    <a:bodyPr/>
                    <a:lstStyle/>
                    <a:p>
                      <a:pPr algn="ctr"/>
                      <a:r>
                        <a:rPr lang="en-US" sz="1400" dirty="0" smtClean="0">
                          <a:latin typeface="+mn-lt"/>
                        </a:rPr>
                        <a:t>16</a:t>
                      </a:r>
                      <a:endParaRPr lang="en-US" sz="1400" dirty="0">
                        <a:latin typeface="+mn-lt"/>
                      </a:endParaRPr>
                    </a:p>
                  </a:txBody>
                  <a:tcPr anchor="ctr"/>
                </a:tc>
                <a:tc>
                  <a:txBody>
                    <a:bodyPr/>
                    <a:lstStyle/>
                    <a:p>
                      <a:r>
                        <a:rPr lang="en-US" sz="1400" kern="1200" dirty="0" smtClean="0">
                          <a:solidFill>
                            <a:schemeClr val="dk1"/>
                          </a:solidFill>
                          <a:effectLst/>
                          <a:latin typeface="+mn-lt"/>
                          <a:ea typeface="+mn-ea"/>
                          <a:cs typeface="+mn-cs"/>
                        </a:rPr>
                        <a:t>Sandra B. Sachs, Ph.D.</a:t>
                      </a:r>
                      <a:endParaRPr lang="en-US" sz="1400" dirty="0">
                        <a:latin typeface="+mn-lt"/>
                      </a:endParaRPr>
                    </a:p>
                  </a:txBody>
                  <a:tcPr anchor="ctr"/>
                </a:tc>
                <a:tc>
                  <a:txBody>
                    <a:bodyPr/>
                    <a:lstStyle/>
                    <a:p>
                      <a:r>
                        <a:rPr lang="en-US" sz="1400" kern="1200" dirty="0" smtClean="0">
                          <a:solidFill>
                            <a:schemeClr val="dk1"/>
                          </a:solidFill>
                          <a:effectLst/>
                          <a:latin typeface="+mn-lt"/>
                          <a:ea typeface="+mn-ea"/>
                          <a:cs typeface="+mn-cs"/>
                        </a:rPr>
                        <a:t>Oakland Police Department Criminalistics Laboratory </a:t>
                      </a:r>
                      <a:endParaRPr lang="en-US" sz="1400" dirty="0">
                        <a:latin typeface="+mn-lt"/>
                      </a:endParaRPr>
                    </a:p>
                  </a:txBody>
                  <a:tcPr anchor="ctr"/>
                </a:tc>
                <a:tc>
                  <a:txBody>
                    <a:bodyPr/>
                    <a:lstStyle/>
                    <a:p>
                      <a:pPr algn="ctr"/>
                      <a:r>
                        <a:rPr lang="en-US" sz="1400" dirty="0" smtClean="0">
                          <a:latin typeface="+mn-lt"/>
                        </a:rPr>
                        <a:t>2</a:t>
                      </a:r>
                      <a:endParaRPr lang="en-US" sz="1400" dirty="0">
                        <a:latin typeface="+mn-lt"/>
                      </a:endParaRPr>
                    </a:p>
                  </a:txBody>
                  <a:tcPr anchor="ctr"/>
                </a:tc>
                <a:tc>
                  <a:txBody>
                    <a:bodyPr/>
                    <a:lstStyle/>
                    <a:p>
                      <a:pPr marL="112713" indent="0" algn="l" fontAlgn="b"/>
                      <a:r>
                        <a:rPr lang="en-US" sz="1400" b="0" i="0" u="none" strike="noStrike" dirty="0">
                          <a:effectLst/>
                          <a:latin typeface="+mn-lt"/>
                        </a:rPr>
                        <a:t>ssachs@oaklandnet.com</a:t>
                      </a:r>
                    </a:p>
                  </a:txBody>
                  <a:tcPr marL="0" marR="0" marT="0" marB="0" anchor="ctr"/>
                </a:tc>
              </a:tr>
              <a:tr h="425952">
                <a:tc>
                  <a:txBody>
                    <a:bodyPr/>
                    <a:lstStyle/>
                    <a:p>
                      <a:pPr algn="ctr"/>
                      <a:r>
                        <a:rPr lang="en-US" sz="1400" dirty="0" smtClean="0">
                          <a:latin typeface="+mn-lt"/>
                        </a:rPr>
                        <a:t>17</a:t>
                      </a:r>
                      <a:endParaRPr lang="en-US" sz="1400" dirty="0">
                        <a:latin typeface="+mn-lt"/>
                      </a:endParaRPr>
                    </a:p>
                  </a:txBody>
                  <a:tcPr anchor="ctr"/>
                </a:tc>
                <a:tc>
                  <a:txBody>
                    <a:bodyPr/>
                    <a:lstStyle/>
                    <a:p>
                      <a:r>
                        <a:rPr lang="en-US" sz="1400" kern="1200" dirty="0" smtClean="0">
                          <a:solidFill>
                            <a:schemeClr val="dk1"/>
                          </a:solidFill>
                          <a:effectLst/>
                          <a:latin typeface="+mn-lt"/>
                          <a:ea typeface="+mn-ea"/>
                          <a:cs typeface="+mn-cs"/>
                        </a:rPr>
                        <a:t>Travis J. Worst, Ph.D.</a:t>
                      </a:r>
                      <a:endParaRPr lang="en-US" sz="1400" dirty="0">
                        <a:latin typeface="+mn-lt"/>
                      </a:endParaRPr>
                    </a:p>
                  </a:txBody>
                  <a:tcPr anchor="ctr"/>
                </a:tc>
                <a:tc>
                  <a:txBody>
                    <a:bodyPr/>
                    <a:lstStyle/>
                    <a:p>
                      <a:r>
                        <a:rPr lang="en-US" sz="1400" kern="1200" dirty="0" smtClean="0">
                          <a:solidFill>
                            <a:schemeClr val="dk1"/>
                          </a:solidFill>
                          <a:effectLst/>
                          <a:latin typeface="+mn-lt"/>
                          <a:ea typeface="+mn-ea"/>
                          <a:cs typeface="+mn-cs"/>
                        </a:rPr>
                        <a:t>Ohio Bureau of Criminal Investigation </a:t>
                      </a:r>
                      <a:endParaRPr lang="en-US" sz="1400" dirty="0">
                        <a:latin typeface="+mn-lt"/>
                      </a:endParaRPr>
                    </a:p>
                  </a:txBody>
                  <a:tcPr anchor="ctr"/>
                </a:tc>
                <a:tc>
                  <a:txBody>
                    <a:bodyPr/>
                    <a:lstStyle/>
                    <a:p>
                      <a:pPr algn="ctr"/>
                      <a:r>
                        <a:rPr lang="en-US" sz="1400" dirty="0" smtClean="0">
                          <a:latin typeface="+mn-lt"/>
                        </a:rPr>
                        <a:t>2</a:t>
                      </a:r>
                      <a:endParaRPr lang="en-US" sz="1400" dirty="0">
                        <a:latin typeface="+mn-lt"/>
                      </a:endParaRPr>
                    </a:p>
                  </a:txBody>
                  <a:tcPr anchor="ctr"/>
                </a:tc>
                <a:tc>
                  <a:txBody>
                    <a:bodyPr/>
                    <a:lstStyle/>
                    <a:p>
                      <a:pPr marL="112713" indent="0" algn="l" fontAlgn="b"/>
                      <a:r>
                        <a:rPr lang="en-US" sz="1400" b="0" i="0" u="none" strike="noStrike" dirty="0">
                          <a:effectLst/>
                          <a:latin typeface="+mn-lt"/>
                        </a:rPr>
                        <a:t>travis.worst@ohioattorneygeneral.gov</a:t>
                      </a:r>
                    </a:p>
                  </a:txBody>
                  <a:tcPr marL="0" marR="0" marT="0" marB="0" anchor="ctr"/>
                </a:tc>
              </a:tr>
            </a:tbl>
          </a:graphicData>
        </a:graphic>
      </p:graphicFrame>
    </p:spTree>
    <p:extLst>
      <p:ext uri="{BB962C8B-B14F-4D97-AF65-F5344CB8AC3E}">
        <p14:creationId xmlns:p14="http://schemas.microsoft.com/office/powerpoint/2010/main" val="33034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Description</a:t>
            </a:r>
            <a:endParaRPr lang="en-US" dirty="0"/>
          </a:p>
        </p:txBody>
      </p:sp>
      <p:sp>
        <p:nvSpPr>
          <p:cNvPr id="3" name="Content Placeholder 2"/>
          <p:cNvSpPr>
            <a:spLocks noGrp="1"/>
          </p:cNvSpPr>
          <p:nvPr>
            <p:ph idx="1"/>
          </p:nvPr>
        </p:nvSpPr>
        <p:spPr>
          <a:xfrm>
            <a:off x="3657600" y="2045653"/>
            <a:ext cx="4776727" cy="3538330"/>
          </a:xfrm>
        </p:spPr>
        <p:txBody>
          <a:bodyPr/>
          <a:lstStyle/>
          <a:p>
            <a:pPr marL="0" indent="0">
              <a:lnSpc>
                <a:spcPct val="150000"/>
              </a:lnSpc>
              <a:spcBef>
                <a:spcPts val="1800"/>
              </a:spcBef>
              <a:buNone/>
            </a:pPr>
            <a:r>
              <a:rPr lang="en-US" dirty="0"/>
              <a:t>The Seized Drugs Subcommittee will focus on standards and guidelines related to the examination of evidence to identify drugs and related substances.</a:t>
            </a:r>
          </a:p>
        </p:txBody>
      </p:sp>
      <p:sp>
        <p:nvSpPr>
          <p:cNvPr id="4" name="Slide Number Placeholder 3"/>
          <p:cNvSpPr>
            <a:spLocks noGrp="1"/>
          </p:cNvSpPr>
          <p:nvPr>
            <p:ph type="sldNum" sz="quarter" idx="12"/>
          </p:nvPr>
        </p:nvSpPr>
        <p:spPr/>
        <p:txBody>
          <a:bodyPr/>
          <a:lstStyle/>
          <a:p>
            <a:fld id="{8A6BD0B9-3465-4E0F-AE7F-2EBD7D9D0656}"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27" y="2045653"/>
            <a:ext cx="2733675" cy="2628900"/>
          </a:xfrm>
          <a:prstGeom prst="rect">
            <a:avLst/>
          </a:prstGeom>
        </p:spPr>
      </p:pic>
    </p:spTree>
    <p:extLst>
      <p:ext uri="{BB962C8B-B14F-4D97-AF65-F5344CB8AC3E}">
        <p14:creationId xmlns:p14="http://schemas.microsoft.com/office/powerpoint/2010/main" val="146779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70933"/>
            <a:ext cx="7886700" cy="1009474"/>
          </a:xfrm>
        </p:spPr>
        <p:txBody>
          <a:bodyPr/>
          <a:lstStyle/>
          <a:p>
            <a:r>
              <a:rPr lang="en-US" dirty="0" smtClean="0"/>
              <a:t>Subcommittee Liaisons</a:t>
            </a:r>
            <a:endParaRPr lang="en-US"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5026767"/>
              </p:ext>
            </p:extLst>
          </p:nvPr>
        </p:nvGraphicFramePr>
        <p:xfrm>
          <a:off x="1287624" y="1455576"/>
          <a:ext cx="6456784" cy="4173801"/>
        </p:xfrm>
        <a:graphic>
          <a:graphicData uri="http://schemas.openxmlformats.org/drawingml/2006/table">
            <a:tbl>
              <a:tblPr/>
              <a:tblGrid>
                <a:gridCol w="2692313"/>
                <a:gridCol w="3764471"/>
              </a:tblGrid>
              <a:tr h="689313">
                <a:tc>
                  <a:txBody>
                    <a:bodyPr/>
                    <a:lstStyle/>
                    <a:p>
                      <a:pPr>
                        <a:lnSpc>
                          <a:spcPct val="115000"/>
                        </a:lnSpc>
                      </a:pPr>
                      <a:r>
                        <a:rPr lang="en-US" sz="2400" b="1" dirty="0" smtClean="0">
                          <a:solidFill>
                            <a:schemeClr val="bg1"/>
                          </a:solidFill>
                          <a:latin typeface="Calibri"/>
                          <a:ea typeface="Times New Roman"/>
                        </a:rPr>
                        <a:t>Position</a:t>
                      </a:r>
                      <a:endParaRPr lang="en-US" sz="2400" b="1" dirty="0">
                        <a:solidFill>
                          <a:schemeClr val="bg1"/>
                        </a:solidFill>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pPr>
                      <a:r>
                        <a:rPr lang="en-US" sz="2400" b="1" dirty="0" smtClean="0">
                          <a:solidFill>
                            <a:schemeClr val="bg1"/>
                          </a:solidFill>
                          <a:latin typeface="Calibri"/>
                          <a:ea typeface="Times New Roman"/>
                        </a:rPr>
                        <a:t>Name</a:t>
                      </a:r>
                      <a:endParaRPr lang="en-US" sz="2400" b="1" dirty="0">
                        <a:solidFill>
                          <a:schemeClr val="bg1"/>
                        </a:solidFill>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684844">
                <a:tc>
                  <a:txBody>
                    <a:bodyPr/>
                    <a:lstStyle/>
                    <a:p>
                      <a:pPr>
                        <a:lnSpc>
                          <a:spcPct val="115000"/>
                        </a:lnSpc>
                      </a:pPr>
                      <a:r>
                        <a:rPr lang="en-US" sz="2400" b="1" dirty="0">
                          <a:latin typeface="Calibri"/>
                          <a:ea typeface="Times New Roman"/>
                        </a:rPr>
                        <a:t>QIC Liaison</a:t>
                      </a:r>
                      <a:endParaRPr lang="en-US" sz="24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nSpc>
                          <a:spcPct val="115000"/>
                        </a:lnSpc>
                      </a:pPr>
                      <a:r>
                        <a:rPr lang="en-US" sz="2400" b="0" dirty="0" smtClean="0">
                          <a:latin typeface="Calibri"/>
                          <a:ea typeface="Times New Roman"/>
                        </a:rPr>
                        <a:t>Thomas</a:t>
                      </a:r>
                      <a:r>
                        <a:rPr lang="en-US" sz="2400" b="0" baseline="0" dirty="0" smtClean="0">
                          <a:latin typeface="Calibri"/>
                          <a:ea typeface="Times New Roman"/>
                        </a:rPr>
                        <a:t> A. </a:t>
                      </a:r>
                      <a:r>
                        <a:rPr lang="en-US" sz="2400" b="0" baseline="0" dirty="0" err="1" smtClean="0">
                          <a:latin typeface="Calibri"/>
                          <a:ea typeface="Times New Roman"/>
                        </a:rPr>
                        <a:t>Brettell</a:t>
                      </a:r>
                      <a:r>
                        <a:rPr lang="en-US" sz="2400" b="0" baseline="0" dirty="0" smtClean="0">
                          <a:latin typeface="Calibri"/>
                          <a:ea typeface="Times New Roman"/>
                        </a:rPr>
                        <a:t>, Ph.D.</a:t>
                      </a:r>
                      <a:endParaRPr lang="en-US" sz="2400" b="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711200">
                <a:tc>
                  <a:txBody>
                    <a:bodyPr/>
                    <a:lstStyle/>
                    <a:p>
                      <a:pPr>
                        <a:lnSpc>
                          <a:spcPct val="115000"/>
                        </a:lnSpc>
                      </a:pPr>
                      <a:r>
                        <a:rPr lang="en-US" sz="2400" b="1" dirty="0">
                          <a:latin typeface="Calibri"/>
                          <a:ea typeface="Times New Roman"/>
                        </a:rPr>
                        <a:t>HFC Liaison</a:t>
                      </a:r>
                      <a:endParaRPr lang="en-US" sz="24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400" b="0" dirty="0" smtClean="0">
                          <a:latin typeface="Calibri"/>
                          <a:ea typeface="Times New Roman"/>
                        </a:rPr>
                        <a:t>Eric C. Person, Ph.D.</a:t>
                      </a:r>
                      <a:endParaRPr lang="en-US" sz="2400" b="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711200">
                <a:tc>
                  <a:txBody>
                    <a:bodyPr/>
                    <a:lstStyle/>
                    <a:p>
                      <a:pPr>
                        <a:lnSpc>
                          <a:spcPct val="115000"/>
                        </a:lnSpc>
                      </a:pPr>
                      <a:r>
                        <a:rPr lang="en-US" sz="2400" b="1">
                          <a:latin typeface="Calibri"/>
                          <a:ea typeface="Times New Roman"/>
                        </a:rPr>
                        <a:t>LRC Liaison </a:t>
                      </a:r>
                      <a:endParaRPr lang="en-US" sz="240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nSpc>
                          <a:spcPct val="115000"/>
                        </a:lnSpc>
                      </a:pPr>
                      <a:r>
                        <a:rPr lang="en-US" sz="2400" b="0" dirty="0" smtClean="0">
                          <a:latin typeface="Calibri"/>
                          <a:ea typeface="Times New Roman"/>
                        </a:rPr>
                        <a:t>Garth </a:t>
                      </a:r>
                      <a:r>
                        <a:rPr lang="en-US" sz="2400" b="0" dirty="0" err="1" smtClean="0">
                          <a:latin typeface="Calibri"/>
                          <a:ea typeface="Times New Roman"/>
                        </a:rPr>
                        <a:t>Glassburg</a:t>
                      </a:r>
                      <a:endParaRPr lang="en-US" sz="2400" b="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688622">
                <a:tc>
                  <a:txBody>
                    <a:bodyPr/>
                    <a:lstStyle/>
                    <a:p>
                      <a:pPr>
                        <a:lnSpc>
                          <a:spcPct val="115000"/>
                        </a:lnSpc>
                      </a:pPr>
                      <a:r>
                        <a:rPr lang="en-US" sz="2400" b="1" dirty="0">
                          <a:latin typeface="Calibri"/>
                          <a:ea typeface="Times New Roman"/>
                        </a:rPr>
                        <a:t>KAVI Liaison</a:t>
                      </a:r>
                      <a:endParaRPr lang="en-US" sz="24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400" b="0" dirty="0" smtClean="0">
                          <a:latin typeface="Calibri"/>
                          <a:ea typeface="Times New Roman"/>
                        </a:rPr>
                        <a:t>Tiffany A. </a:t>
                      </a:r>
                      <a:r>
                        <a:rPr lang="en-US" sz="2400" b="0" dirty="0" err="1" smtClean="0">
                          <a:latin typeface="Calibri"/>
                          <a:ea typeface="Times New Roman"/>
                        </a:rPr>
                        <a:t>Ribadeneyra</a:t>
                      </a:r>
                      <a:endParaRPr lang="en-US" sz="2400" b="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688622">
                <a:tc>
                  <a:txBody>
                    <a:bodyPr/>
                    <a:lstStyle/>
                    <a:p>
                      <a:pPr>
                        <a:lnSpc>
                          <a:spcPct val="115000"/>
                        </a:lnSpc>
                      </a:pPr>
                      <a:r>
                        <a:rPr lang="en-US" sz="2400" b="1" dirty="0" smtClean="0">
                          <a:latin typeface="Calibri"/>
                          <a:ea typeface="Times New Roman"/>
                        </a:rPr>
                        <a:t>ASTM Liaison</a:t>
                      </a:r>
                      <a:endParaRPr lang="en-US" sz="2400" b="1"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400" b="0" dirty="0" smtClean="0">
                          <a:latin typeface="Calibri"/>
                          <a:ea typeface="Times New Roman"/>
                        </a:rPr>
                        <a:t>Agnes D. </a:t>
                      </a:r>
                      <a:r>
                        <a:rPr lang="en-US" sz="2400" b="0" dirty="0" err="1" smtClean="0">
                          <a:latin typeface="Calibri"/>
                          <a:ea typeface="Times New Roman"/>
                        </a:rPr>
                        <a:t>Winokur</a:t>
                      </a:r>
                      <a:endParaRPr lang="en-US" sz="2400" b="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181718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90" y="338955"/>
            <a:ext cx="7164536" cy="1325563"/>
          </a:xfrm>
        </p:spPr>
        <p:txBody>
          <a:bodyPr/>
          <a:lstStyle/>
          <a:p>
            <a:r>
              <a:rPr lang="en-US" dirty="0" smtClean="0"/>
              <a:t>Summary of Standards/Guidelines  Priority Actions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682569624"/>
              </p:ext>
            </p:extLst>
          </p:nvPr>
        </p:nvGraphicFramePr>
        <p:xfrm>
          <a:off x="832413" y="1849730"/>
          <a:ext cx="7476208" cy="3083516"/>
        </p:xfrm>
        <a:graphic>
          <a:graphicData uri="http://schemas.openxmlformats.org/drawingml/2006/table">
            <a:tbl>
              <a:tblPr firstRow="1" bandRow="1">
                <a:tableStyleId>{073A0DAA-6AF3-43AB-8588-CEC1D06C72B9}</a:tableStyleId>
              </a:tblPr>
              <a:tblGrid>
                <a:gridCol w="1256030"/>
                <a:gridCol w="6220178"/>
              </a:tblGrid>
              <a:tr h="653261">
                <a:tc>
                  <a:txBody>
                    <a:bodyPr/>
                    <a:lstStyle/>
                    <a:p>
                      <a:pPr algn="ctr"/>
                      <a:r>
                        <a:rPr lang="en-US" sz="2000" baseline="0" dirty="0" smtClean="0"/>
                        <a:t>Priority</a:t>
                      </a:r>
                      <a:endParaRPr lang="en-US" sz="2000" dirty="0"/>
                    </a:p>
                  </a:txBody>
                  <a:tcPr anchor="ctr"/>
                </a:tc>
                <a:tc>
                  <a:txBody>
                    <a:bodyPr/>
                    <a:lstStyle/>
                    <a:p>
                      <a:r>
                        <a:rPr lang="en-US" sz="2000" dirty="0" smtClean="0"/>
                        <a:t>Working</a:t>
                      </a:r>
                      <a:r>
                        <a:rPr lang="en-US" sz="2000" baseline="0" dirty="0" smtClean="0"/>
                        <a:t> Title of Document</a:t>
                      </a:r>
                      <a:endParaRPr lang="en-US" sz="2000" dirty="0"/>
                    </a:p>
                  </a:txBody>
                  <a:tcPr anchor="ctr"/>
                </a:tc>
              </a:tr>
              <a:tr h="827232">
                <a:tc>
                  <a:txBody>
                    <a:bodyPr/>
                    <a:lstStyle/>
                    <a:p>
                      <a:pPr algn="ctr"/>
                      <a:r>
                        <a:rPr lang="en-US" sz="2400" dirty="0" smtClean="0"/>
                        <a:t>1</a:t>
                      </a:r>
                      <a:endParaRPr lang="en-US" sz="2400" dirty="0"/>
                    </a:p>
                  </a:txBody>
                  <a:tcPr anchor="ctr"/>
                </a:tc>
                <a:tc>
                  <a:txBody>
                    <a:bodyPr/>
                    <a:lstStyle/>
                    <a:p>
                      <a:pPr marL="0" indent="0" algn="l">
                        <a:buNone/>
                      </a:pPr>
                      <a:r>
                        <a:rPr lang="en-US" sz="2000" b="1" u="sng" dirty="0" smtClean="0">
                          <a:solidFill>
                            <a:schemeClr val="tx1"/>
                          </a:solidFill>
                        </a:rPr>
                        <a:t>E2548-11</a:t>
                      </a:r>
                      <a:r>
                        <a:rPr lang="en-US" sz="2000" dirty="0" smtClean="0">
                          <a:solidFill>
                            <a:schemeClr val="tx1"/>
                          </a:solidFill>
                        </a:rPr>
                        <a:t>   Standard Guide for Sampling Seized Drugs for Qualitative and Quantitative Analysis</a:t>
                      </a:r>
                    </a:p>
                  </a:txBody>
                  <a:tcPr anchor="ctr"/>
                </a:tc>
              </a:tr>
              <a:tr h="790223">
                <a:tc>
                  <a:txBody>
                    <a:bodyPr/>
                    <a:lstStyle/>
                    <a:p>
                      <a:pPr algn="ctr"/>
                      <a:r>
                        <a:rPr lang="en-US" sz="2400" dirty="0" smtClean="0"/>
                        <a:t>2</a:t>
                      </a:r>
                      <a:endParaRPr lang="en-US" sz="2400" dirty="0"/>
                    </a:p>
                  </a:txBody>
                  <a:tcPr anchor="ctr"/>
                </a:tc>
                <a:tc>
                  <a:txBody>
                    <a:bodyPr/>
                    <a:lstStyle/>
                    <a:p>
                      <a:pPr marL="0" indent="0">
                        <a:buNone/>
                      </a:pPr>
                      <a:r>
                        <a:rPr lang="en-US" sz="2000" b="1" u="sng" dirty="0" smtClean="0">
                          <a:solidFill>
                            <a:schemeClr val="tx1"/>
                          </a:solidFill>
                        </a:rPr>
                        <a:t>E2327-15</a:t>
                      </a:r>
                      <a:r>
                        <a:rPr lang="en-US" sz="2000" dirty="0" smtClean="0">
                          <a:solidFill>
                            <a:schemeClr val="tx1"/>
                          </a:solidFill>
                        </a:rPr>
                        <a:t>   Standard Practice for Quality Assurance of Laboratories Performing Seized-Drug Analysis</a:t>
                      </a:r>
                    </a:p>
                  </a:txBody>
                  <a:tcPr anchor="ctr"/>
                </a:tc>
              </a:tr>
              <a:tr h="812800">
                <a:tc>
                  <a:txBody>
                    <a:bodyPr/>
                    <a:lstStyle/>
                    <a:p>
                      <a:pPr algn="ctr"/>
                      <a:r>
                        <a:rPr lang="en-US" sz="2400" dirty="0" smtClean="0"/>
                        <a:t>3</a:t>
                      </a:r>
                      <a:endParaRPr lang="en-US" sz="2400" dirty="0"/>
                    </a:p>
                  </a:txBody>
                  <a:tcPr anchor="ctr"/>
                </a:tc>
                <a:tc>
                  <a:txBody>
                    <a:bodyPr/>
                    <a:lstStyle/>
                    <a:p>
                      <a:r>
                        <a:rPr lang="en-US" sz="2000" b="1" u="sng" dirty="0" smtClean="0">
                          <a:solidFill>
                            <a:schemeClr val="tx1"/>
                          </a:solidFill>
                        </a:rPr>
                        <a:t>E2882-12</a:t>
                      </a:r>
                      <a:r>
                        <a:rPr lang="en-US" sz="2000" dirty="0" smtClean="0">
                          <a:solidFill>
                            <a:schemeClr val="tx1"/>
                          </a:solidFill>
                        </a:rPr>
                        <a:t>   Standard Guide for Analysis of Clandestine Drug Laboratory Evidence</a:t>
                      </a:r>
                      <a:endParaRPr lang="en-US" sz="2000" dirty="0">
                        <a:solidFill>
                          <a:schemeClr val="tx1"/>
                        </a:solidFill>
                      </a:endParaRPr>
                    </a:p>
                  </a:txBody>
                  <a:tcPr anchor="ctr"/>
                </a:tc>
              </a:tr>
            </a:tbl>
          </a:graphicData>
        </a:graphic>
      </p:graphicFrame>
      <p:sp>
        <p:nvSpPr>
          <p:cNvPr id="7" name="Slide Number Placeholder 6"/>
          <p:cNvSpPr>
            <a:spLocks noGrp="1"/>
          </p:cNvSpPr>
          <p:nvPr>
            <p:ph type="sldNum" sz="quarter" idx="12"/>
          </p:nvPr>
        </p:nvSpPr>
        <p:spPr/>
        <p:txBody>
          <a:bodyPr/>
          <a:lstStyle/>
          <a:p>
            <a:fld id="{8A6BD0B9-3465-4E0F-AE7F-2EBD7D9D0656}" type="slidenum">
              <a:rPr lang="en-US" smtClean="0"/>
              <a:pPr/>
              <a:t>7</a:t>
            </a:fld>
            <a:endParaRPr lang="en-US" dirty="0"/>
          </a:p>
        </p:txBody>
      </p:sp>
    </p:spTree>
    <p:extLst>
      <p:ext uri="{BB962C8B-B14F-4D97-AF65-F5344CB8AC3E}">
        <p14:creationId xmlns:p14="http://schemas.microsoft.com/office/powerpoint/2010/main" val="1259278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80" y="279515"/>
            <a:ext cx="7886700" cy="1325563"/>
          </a:xfrm>
        </p:spPr>
        <p:txBody>
          <a:bodyPr/>
          <a:lstStyle/>
          <a:p>
            <a:r>
              <a:rPr lang="en-US" dirty="0" smtClean="0"/>
              <a:t>Standards/Guidelines Development</a:t>
            </a:r>
            <a:br>
              <a:rPr lang="en-US" dirty="0" smtClean="0"/>
            </a:br>
            <a:r>
              <a:rPr lang="en-US" dirty="0" smtClean="0"/>
              <a:t>Priority 1 Document</a:t>
            </a:r>
            <a:endParaRPr lang="en-US" dirty="0"/>
          </a:p>
        </p:txBody>
      </p:sp>
      <p:sp>
        <p:nvSpPr>
          <p:cNvPr id="3" name="Content Placeholder 2"/>
          <p:cNvSpPr>
            <a:spLocks noGrp="1"/>
          </p:cNvSpPr>
          <p:nvPr>
            <p:ph idx="1"/>
          </p:nvPr>
        </p:nvSpPr>
        <p:spPr>
          <a:xfrm>
            <a:off x="389580" y="1659464"/>
            <a:ext cx="8106043" cy="4402667"/>
          </a:xfrm>
        </p:spPr>
        <p:txBody>
          <a:bodyPr>
            <a:noAutofit/>
          </a:bodyPr>
          <a:lstStyle/>
          <a:p>
            <a:pPr marL="1946275" indent="-1946275">
              <a:buNone/>
            </a:pPr>
            <a:r>
              <a:rPr lang="en-US" dirty="0" smtClean="0"/>
              <a:t>Document Title:	</a:t>
            </a:r>
            <a:r>
              <a:rPr lang="en-US" b="1" u="sng" dirty="0" smtClean="0">
                <a:solidFill>
                  <a:schemeClr val="accent5">
                    <a:lumMod val="75000"/>
                  </a:schemeClr>
                </a:solidFill>
              </a:rPr>
              <a:t>E2548-11</a:t>
            </a:r>
            <a:r>
              <a:rPr lang="en-US" dirty="0" smtClean="0"/>
              <a:t> </a:t>
            </a:r>
            <a:r>
              <a:rPr lang="en-US" dirty="0" smtClean="0">
                <a:solidFill>
                  <a:schemeClr val="accent5">
                    <a:lumMod val="75000"/>
                  </a:schemeClr>
                </a:solidFill>
              </a:rPr>
              <a:t>Standard Guide for Sampling Seized Drugs for Qualitative and Quantitative Analysis</a:t>
            </a:r>
          </a:p>
          <a:p>
            <a:pPr marL="1946275" indent="-1946275">
              <a:buNone/>
            </a:pPr>
            <a:endParaRPr lang="en-US" sz="800" dirty="0" smtClean="0">
              <a:solidFill>
                <a:schemeClr val="accent5">
                  <a:lumMod val="75000"/>
                </a:schemeClr>
              </a:solidFill>
            </a:endParaRPr>
          </a:p>
          <a:p>
            <a:pPr marL="914400" indent="-914400" defTabSz="228600">
              <a:buNone/>
            </a:pPr>
            <a:r>
              <a:rPr lang="en-US" dirty="0" smtClean="0"/>
              <a:t>Scope:	</a:t>
            </a:r>
            <a:r>
              <a:rPr lang="en-US" dirty="0" smtClean="0">
                <a:solidFill>
                  <a:schemeClr val="accent5">
                    <a:lumMod val="75000"/>
                  </a:schemeClr>
                </a:solidFill>
              </a:rPr>
              <a:t>Covers minimum considerations regarding the sampling of seized-drug evidence prior to analysis</a:t>
            </a:r>
          </a:p>
          <a:p>
            <a:pPr marL="914400" indent="-914400" defTabSz="228600">
              <a:buNone/>
            </a:pPr>
            <a:endParaRPr lang="en-US" sz="800" dirty="0" smtClean="0">
              <a:solidFill>
                <a:schemeClr val="accent5">
                  <a:lumMod val="75000"/>
                </a:schemeClr>
              </a:solidFill>
            </a:endParaRPr>
          </a:p>
          <a:p>
            <a:pPr marL="463550" indent="-463550" defTabSz="228600">
              <a:buNone/>
            </a:pPr>
            <a:r>
              <a:rPr lang="en-US" dirty="0" smtClean="0"/>
              <a:t>Rationale:		</a:t>
            </a:r>
            <a:r>
              <a:rPr lang="en-US" dirty="0" smtClean="0">
                <a:solidFill>
                  <a:schemeClr val="accent5">
                    <a:lumMod val="75000"/>
                  </a:schemeClr>
                </a:solidFill>
              </a:rPr>
              <a:t>By developing sampling strategies and implementing appropriate sampling schemes, laboratories will minimize the number of units requiring analysis while at the same time ensuring that all relevant legal and scientific requirements are met.</a:t>
            </a:r>
          </a:p>
          <a:p>
            <a:pPr marL="688975" indent="-688975" defTabSz="228600">
              <a:buNone/>
            </a:pPr>
            <a:endParaRPr lang="en-US" sz="800" dirty="0">
              <a:solidFill>
                <a:schemeClr val="accent5">
                  <a:lumMod val="75000"/>
                </a:schemeClr>
              </a:solidFill>
            </a:endParaRPr>
          </a:p>
          <a:p>
            <a:pPr marL="0" indent="0" defTabSz="290513">
              <a:buNone/>
            </a:pPr>
            <a:r>
              <a:rPr lang="en-US" dirty="0" smtClean="0"/>
              <a:t>Issues/Concerns:	</a:t>
            </a:r>
            <a:r>
              <a:rPr lang="en-US" dirty="0" smtClean="0">
                <a:solidFill>
                  <a:schemeClr val="accent5">
                    <a:lumMod val="75000"/>
                  </a:schemeClr>
                </a:solidFill>
              </a:rPr>
              <a:t>- Incorrect application of sampling approaches</a:t>
            </a:r>
          </a:p>
          <a:p>
            <a:pPr marL="0" indent="0" defTabSz="290513">
              <a:buNone/>
            </a:pPr>
            <a:r>
              <a:rPr lang="en-US" dirty="0">
                <a:solidFill>
                  <a:schemeClr val="accent5">
                    <a:lumMod val="75000"/>
                  </a:schemeClr>
                </a:solidFill>
              </a:rPr>
              <a:t>	</a:t>
            </a:r>
            <a:r>
              <a:rPr lang="en-US" dirty="0" smtClean="0">
                <a:solidFill>
                  <a:schemeClr val="accent5">
                    <a:lumMod val="75000"/>
                  </a:schemeClr>
                </a:solidFill>
              </a:rPr>
              <a:t>							- Incorrect population inferences</a:t>
            </a:r>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8</a:t>
            </a:fld>
            <a:endParaRPr lang="en-US" dirty="0"/>
          </a:p>
        </p:txBody>
      </p:sp>
    </p:spTree>
    <p:extLst>
      <p:ext uri="{BB962C8B-B14F-4D97-AF65-F5344CB8AC3E}">
        <p14:creationId xmlns:p14="http://schemas.microsoft.com/office/powerpoint/2010/main" val="392883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1 Document</a:t>
            </a:r>
            <a:endParaRPr lang="en-US" dirty="0"/>
          </a:p>
        </p:txBody>
      </p:sp>
      <p:sp>
        <p:nvSpPr>
          <p:cNvPr id="3" name="Content Placeholder 2"/>
          <p:cNvSpPr>
            <a:spLocks noGrp="1"/>
          </p:cNvSpPr>
          <p:nvPr>
            <p:ph idx="1"/>
          </p:nvPr>
        </p:nvSpPr>
        <p:spPr>
          <a:xfrm>
            <a:off x="547626" y="1986169"/>
            <a:ext cx="8106043" cy="3522809"/>
          </a:xfrm>
        </p:spPr>
        <p:txBody>
          <a:bodyPr>
            <a:noAutofit/>
          </a:bodyPr>
          <a:lstStyle/>
          <a:p>
            <a:pPr marL="0" indent="0">
              <a:buNone/>
            </a:pPr>
            <a:r>
              <a:rPr lang="en-US" sz="2800" dirty="0" smtClean="0"/>
              <a:t>Key Components of Standard: </a:t>
            </a:r>
          </a:p>
          <a:p>
            <a:r>
              <a:rPr lang="en-US" sz="2800" dirty="0" smtClean="0">
                <a:solidFill>
                  <a:schemeClr val="accent5">
                    <a:lumMod val="75000"/>
                  </a:schemeClr>
                </a:solidFill>
              </a:rPr>
              <a:t>Establishes minimum criteria for laboratory sampling procedures</a:t>
            </a:r>
          </a:p>
          <a:p>
            <a:r>
              <a:rPr lang="en-US" sz="2800" dirty="0" smtClean="0">
                <a:solidFill>
                  <a:schemeClr val="accent5">
                    <a:lumMod val="75000"/>
                  </a:schemeClr>
                </a:solidFill>
              </a:rPr>
              <a:t>Discusses different sampling issues:</a:t>
            </a:r>
          </a:p>
          <a:p>
            <a:pPr lvl="1"/>
            <a:r>
              <a:rPr lang="en-US" sz="2400" dirty="0" smtClean="0"/>
              <a:t>Statistical vs non-statistical</a:t>
            </a:r>
          </a:p>
          <a:p>
            <a:pPr lvl="1"/>
            <a:r>
              <a:rPr lang="en-US" sz="2400" dirty="0" smtClean="0"/>
              <a:t>Statutory limits and jurisdictions</a:t>
            </a:r>
          </a:p>
          <a:p>
            <a:pPr lvl="1"/>
            <a:r>
              <a:rPr lang="en-US" sz="2400" dirty="0" smtClean="0"/>
              <a:t>Population inferences</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9</a:t>
            </a:fld>
            <a:endParaRPr lang="en-US" dirty="0"/>
          </a:p>
        </p:txBody>
      </p:sp>
    </p:spTree>
    <p:extLst>
      <p:ext uri="{BB962C8B-B14F-4D97-AF65-F5344CB8AC3E}">
        <p14:creationId xmlns:p14="http://schemas.microsoft.com/office/powerpoint/2010/main" val="4009884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2595</TotalTime>
  <Words>1088</Words>
  <Application>Microsoft Office PowerPoint</Application>
  <PresentationFormat>On-screen Show (4:3)</PresentationFormat>
  <Paragraphs>381</Paragraphs>
  <Slides>24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Custom Design</vt:lpstr>
      <vt:lpstr>Priority Action Report</vt:lpstr>
      <vt:lpstr>Subcommittee Leadership</vt:lpstr>
      <vt:lpstr>Subcommittee Members</vt:lpstr>
      <vt:lpstr>Subcommittee Members</vt:lpstr>
      <vt:lpstr>Discipline Description</vt:lpstr>
      <vt:lpstr>Subcommittee Liaisons</vt:lpstr>
      <vt:lpstr>Summary of Standards/Guidelines  Priority Actions</vt:lpstr>
      <vt:lpstr>Standards/Guidelines Development Priority 1 Document</vt:lpstr>
      <vt:lpstr>Standards/Guidelines Development Priority 1 Document</vt:lpstr>
      <vt:lpstr>Task Group/Subcommittee Action Plan</vt:lpstr>
      <vt:lpstr>Standards/Guidelines Development Priority 2 Document</vt:lpstr>
      <vt:lpstr>Standards/Guidelines Development Priority 2 Document</vt:lpstr>
      <vt:lpstr>Task Group/Subcommittee Action Plan</vt:lpstr>
      <vt:lpstr>Standards/Guidelines Development Priority 3 Document</vt:lpstr>
      <vt:lpstr>Standards/Guidelines Development Priority 3 Document</vt:lpstr>
      <vt:lpstr>Task Group/Subcommittee Action Plan</vt:lpstr>
      <vt:lpstr>Summary of Standards/Guidelines  Priority Actions</vt:lpstr>
      <vt:lpstr>Standards/Guidelines Reviewed For Technical Merit</vt:lpstr>
      <vt:lpstr>Research Gaps Identified</vt:lpstr>
      <vt:lpstr>Research Gaps Identified</vt:lpstr>
      <vt:lpstr>Future Task Groups</vt:lpstr>
      <vt:lpstr>Additional Items of Interest</vt:lpstr>
      <vt:lpstr>PowerPoint Presentation</vt:lpstr>
      <vt:lpstr>Priority Action Report</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Subcommittee Name</dc:title>
  <dc:creator>Williams, Shannan</dc:creator>
  <cp:lastModifiedBy>Nakich, Sharon</cp:lastModifiedBy>
  <cp:revision>101</cp:revision>
  <dcterms:created xsi:type="dcterms:W3CDTF">2015-01-08T21:26:20Z</dcterms:created>
  <dcterms:modified xsi:type="dcterms:W3CDTF">2016-02-17T21:51:47Z</dcterms:modified>
</cp:coreProperties>
</file>