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63" r:id="rId3"/>
    <p:sldId id="264" r:id="rId4"/>
    <p:sldId id="265" r:id="rId5"/>
    <p:sldId id="266" r:id="rId6"/>
    <p:sldId id="267" r:id="rId7"/>
    <p:sldId id="268" r:id="rId8"/>
    <p:sldId id="269" r:id="rId9"/>
    <p:sldId id="270" r:id="rId10"/>
    <p:sldId id="272" r:id="rId11"/>
    <p:sldId id="271" r:id="rId12"/>
    <p:sldId id="273" r:id="rId13"/>
    <p:sldId id="274" r:id="rId14"/>
    <p:sldId id="275" r:id="rId15"/>
    <p:sldId id="276" r:id="rId16"/>
    <p:sldId id="277" r:id="rId17"/>
    <p:sldId id="278" r:id="rId18"/>
    <p:sldId id="279" r:id="rId19"/>
    <p:sldId id="280" r:id="rId20"/>
    <p:sldId id="281" r:id="rId21"/>
    <p:sldId id="282" r:id="rId22"/>
    <p:sldId id="261" r:id="rId23"/>
  </p:sldIdLst>
  <p:sldSz cx="10058400" cy="7772400"/>
  <p:notesSz cx="6845300" cy="7696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472">
          <p15:clr>
            <a:srgbClr val="A4A3A4"/>
          </p15:clr>
        </p15:guide>
        <p15:guide id="2" pos="2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72" autoAdjust="0"/>
  </p:normalViewPr>
  <p:slideViewPr>
    <p:cSldViewPr snapToGrid="0" snapToObjects="1">
      <p:cViewPr varScale="1">
        <p:scale>
          <a:sx n="54" d="100"/>
          <a:sy n="54" d="100"/>
        </p:scale>
        <p:origin x="-1272" y="-102"/>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varScale="1">
        <p:scale>
          <a:sx n="76" d="100"/>
          <a:sy n="76" d="100"/>
        </p:scale>
        <p:origin x="2851" y="48"/>
      </p:cViewPr>
      <p:guideLst>
        <p:guide orient="horz" pos="2472"/>
        <p:guide pos="21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B6E197-0789-4641-8EB5-26DB56F0BF22}" type="doc">
      <dgm:prSet loTypeId="urn:microsoft.com/office/officeart/2005/8/layout/cycle4#2" loCatId="cycle" qsTypeId="urn:microsoft.com/office/officeart/2005/8/quickstyle/simple3" qsCatId="simple" csTypeId="urn:microsoft.com/office/officeart/2005/8/colors/accent1_2" csCatId="accent1" phldr="1"/>
      <dgm:spPr/>
      <dgm:t>
        <a:bodyPr/>
        <a:lstStyle/>
        <a:p>
          <a:endParaRPr lang="en-US"/>
        </a:p>
      </dgm:t>
    </dgm:pt>
    <dgm:pt modelId="{4160AE53-472A-4FA7-99DF-43A5DAD5E9BF}">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ACT</a:t>
          </a:r>
          <a:endParaRPr lang="en-US" sz="2000" b="1" dirty="0">
            <a:solidFill>
              <a:schemeClr val="tx1"/>
            </a:solidFill>
          </a:endParaRPr>
        </a:p>
      </dgm:t>
    </dgm:pt>
    <dgm:pt modelId="{0A78ABB9-9644-40F9-99A5-29DBBE565CC8}" type="parTrans" cxnId="{1236349E-D12F-4AA8-B4A4-587CD30A48ED}">
      <dgm:prSet/>
      <dgm:spPr/>
      <dgm:t>
        <a:bodyPr/>
        <a:lstStyle/>
        <a:p>
          <a:endParaRPr lang="en-US"/>
        </a:p>
      </dgm:t>
    </dgm:pt>
    <dgm:pt modelId="{36B4EF9F-F76F-4265-97A0-4DB215BAC50E}" type="sibTrans" cxnId="{1236349E-D12F-4AA8-B4A4-587CD30A48ED}">
      <dgm:prSet/>
      <dgm:spPr/>
      <dgm:t>
        <a:bodyPr/>
        <a:lstStyle/>
        <a:p>
          <a:endParaRPr lang="en-US"/>
        </a:p>
      </dgm:t>
    </dgm:pt>
    <dgm:pt modelId="{EE9C57E0-1A71-4C95-857F-48F8D6E5F57E}">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Take action to improve</a:t>
          </a:r>
          <a:endParaRPr lang="en-US" sz="1400" dirty="0"/>
        </a:p>
      </dgm:t>
    </dgm:pt>
    <dgm:pt modelId="{833498CB-6ABE-4735-8466-D0547F77F75B}" type="parTrans" cxnId="{C955DEF3-A64E-4797-B9F9-8F27478B9BC1}">
      <dgm:prSet/>
      <dgm:spPr/>
      <dgm:t>
        <a:bodyPr/>
        <a:lstStyle/>
        <a:p>
          <a:endParaRPr lang="en-US"/>
        </a:p>
      </dgm:t>
    </dgm:pt>
    <dgm:pt modelId="{00A4031A-A0DC-41BB-B6D4-D5E025CCB617}" type="sibTrans" cxnId="{C955DEF3-A64E-4797-B9F9-8F27478B9BC1}">
      <dgm:prSet/>
      <dgm:spPr/>
      <dgm:t>
        <a:bodyPr/>
        <a:lstStyle/>
        <a:p>
          <a:endParaRPr lang="en-US"/>
        </a:p>
      </dgm:t>
    </dgm:pt>
    <dgm:pt modelId="{4D0A4D68-0820-4147-8468-7754CE23F7E2}">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PLAN</a:t>
          </a:r>
          <a:endParaRPr lang="en-US" sz="2000" b="1" dirty="0">
            <a:solidFill>
              <a:schemeClr val="tx1"/>
            </a:solidFill>
          </a:endParaRPr>
        </a:p>
      </dgm:t>
    </dgm:pt>
    <dgm:pt modelId="{9933CA1A-E957-46A3-ABA2-AEE56716704A}" type="parTrans" cxnId="{1B160FB5-1FF2-404D-A5F3-BBEDB5196C6E}">
      <dgm:prSet/>
      <dgm:spPr/>
      <dgm:t>
        <a:bodyPr/>
        <a:lstStyle/>
        <a:p>
          <a:endParaRPr lang="en-US"/>
        </a:p>
      </dgm:t>
    </dgm:pt>
    <dgm:pt modelId="{299CD84D-FCBD-4DEC-8EA0-98F1D8419B30}" type="sibTrans" cxnId="{1B160FB5-1FF2-404D-A5F3-BBEDB5196C6E}">
      <dgm:prSet/>
      <dgm:spPr/>
      <dgm:t>
        <a:bodyPr/>
        <a:lstStyle/>
        <a:p>
          <a:endParaRPr lang="en-US"/>
        </a:p>
      </dgm:t>
    </dgm:pt>
    <dgm:pt modelId="{064C9730-27C7-4848-91A0-A362A61ABCA1}">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Set objectives and processes to deliver products that meet customer requirements</a:t>
          </a:r>
          <a:endParaRPr lang="en-US" sz="1400" dirty="0"/>
        </a:p>
      </dgm:t>
    </dgm:pt>
    <dgm:pt modelId="{70F80650-F07F-472D-8216-13311FA630C1}" type="parTrans" cxnId="{887C981E-1461-4515-A05D-15A15F86F46A}">
      <dgm:prSet/>
      <dgm:spPr/>
      <dgm:t>
        <a:bodyPr/>
        <a:lstStyle/>
        <a:p>
          <a:endParaRPr lang="en-US"/>
        </a:p>
      </dgm:t>
    </dgm:pt>
    <dgm:pt modelId="{0FC00806-601A-4D8F-B153-84DE194BBD2E}" type="sibTrans" cxnId="{887C981E-1461-4515-A05D-15A15F86F46A}">
      <dgm:prSet/>
      <dgm:spPr/>
      <dgm:t>
        <a:bodyPr/>
        <a:lstStyle/>
        <a:p>
          <a:endParaRPr lang="en-US"/>
        </a:p>
      </dgm:t>
    </dgm:pt>
    <dgm:pt modelId="{944C457F-CB4C-4C5F-9BC6-BD5E40A237E2}">
      <dgm:prSet phldrT="[Text]" custT="1">
        <dgm:style>
          <a:lnRef idx="1">
            <a:schemeClr val="accent6"/>
          </a:lnRef>
          <a:fillRef idx="2">
            <a:schemeClr val="accent6"/>
          </a:fillRef>
          <a:effectRef idx="1">
            <a:schemeClr val="accent6"/>
          </a:effectRef>
          <a:fontRef idx="minor">
            <a:schemeClr val="dk1"/>
          </a:fontRef>
        </dgm:style>
      </dgm:prSet>
      <dgm:spPr>
        <a:solidFill>
          <a:srgbClr val="A9CCDB"/>
        </a:solidFill>
      </dgm:spPr>
      <dgm:t>
        <a:bodyPr/>
        <a:lstStyle/>
        <a:p>
          <a:r>
            <a:rPr lang="en-US" sz="2000" b="1" dirty="0" smtClean="0">
              <a:solidFill>
                <a:schemeClr val="tx1"/>
              </a:solidFill>
            </a:rPr>
            <a:t>DO</a:t>
          </a:r>
          <a:endParaRPr lang="en-US" sz="2000" b="1" dirty="0">
            <a:solidFill>
              <a:schemeClr val="tx1"/>
            </a:solidFill>
          </a:endParaRPr>
        </a:p>
      </dgm:t>
    </dgm:pt>
    <dgm:pt modelId="{B41EF5F7-8E57-4F8F-A769-F15D5FD20997}" type="parTrans" cxnId="{8EFE51CF-7800-40F0-8434-8F713D64F567}">
      <dgm:prSet/>
      <dgm:spPr/>
      <dgm:t>
        <a:bodyPr/>
        <a:lstStyle/>
        <a:p>
          <a:endParaRPr lang="en-US"/>
        </a:p>
      </dgm:t>
    </dgm:pt>
    <dgm:pt modelId="{8C95C7A9-ECC2-4BDE-82CA-132292846610}" type="sibTrans" cxnId="{8EFE51CF-7800-40F0-8434-8F713D64F567}">
      <dgm:prSet/>
      <dgm:spPr/>
      <dgm:t>
        <a:bodyPr/>
        <a:lstStyle/>
        <a:p>
          <a:endParaRPr lang="en-US"/>
        </a:p>
      </dgm:t>
    </dgm:pt>
    <dgm:pt modelId="{87CC21B8-DABB-4AD6-9474-15E27FB3CD99}">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Implement processes</a:t>
          </a:r>
          <a:endParaRPr lang="en-US" sz="1400" dirty="0"/>
        </a:p>
      </dgm:t>
    </dgm:pt>
    <dgm:pt modelId="{5B6F0A3C-1298-4939-B2D7-407C99A4AE60}" type="parTrans" cxnId="{871660C5-376A-46AD-910C-3D30C188866C}">
      <dgm:prSet/>
      <dgm:spPr/>
      <dgm:t>
        <a:bodyPr/>
        <a:lstStyle/>
        <a:p>
          <a:endParaRPr lang="en-US"/>
        </a:p>
      </dgm:t>
    </dgm:pt>
    <dgm:pt modelId="{11B5EC5C-36D6-453F-A1CA-5F4615298A0F}" type="sibTrans" cxnId="{871660C5-376A-46AD-910C-3D30C188866C}">
      <dgm:prSet/>
      <dgm:spPr/>
      <dgm:t>
        <a:bodyPr/>
        <a:lstStyle/>
        <a:p>
          <a:endParaRPr lang="en-US"/>
        </a:p>
      </dgm:t>
    </dgm:pt>
    <dgm:pt modelId="{1A7787D2-82A2-4309-9416-08A04AB4CEBD}">
      <dgm:prSet phldrT="[Text]" custT="1">
        <dgm:style>
          <a:lnRef idx="1">
            <a:schemeClr val="accent2"/>
          </a:lnRef>
          <a:fillRef idx="2">
            <a:schemeClr val="accent2"/>
          </a:fillRef>
          <a:effectRef idx="1">
            <a:schemeClr val="accent2"/>
          </a:effectRef>
          <a:fontRef idx="minor">
            <a:schemeClr val="dk1"/>
          </a:fontRef>
        </dgm:style>
      </dgm:prSet>
      <dgm:spPr>
        <a:solidFill>
          <a:srgbClr val="A9CCDB"/>
        </a:solidFill>
      </dgm:spPr>
      <dgm:t>
        <a:bodyPr/>
        <a:lstStyle/>
        <a:p>
          <a:r>
            <a:rPr lang="en-US" sz="2000" b="1" dirty="0" smtClean="0">
              <a:solidFill>
                <a:schemeClr val="tx1"/>
              </a:solidFill>
            </a:rPr>
            <a:t>CHECK</a:t>
          </a:r>
          <a:endParaRPr lang="en-US" sz="2000" b="1" dirty="0">
            <a:solidFill>
              <a:schemeClr val="tx1"/>
            </a:solidFill>
          </a:endParaRPr>
        </a:p>
      </dgm:t>
    </dgm:pt>
    <dgm:pt modelId="{59FE8AC6-2C76-4E2A-808E-915FBEA6716E}" type="parTrans" cxnId="{CBD95B89-1CA4-4FDE-A3AE-57592D8C6BBA}">
      <dgm:prSet/>
      <dgm:spPr/>
      <dgm:t>
        <a:bodyPr/>
        <a:lstStyle/>
        <a:p>
          <a:endParaRPr lang="en-US"/>
        </a:p>
      </dgm:t>
    </dgm:pt>
    <dgm:pt modelId="{180B6A86-B002-4168-8FDD-D05C48A642B1}" type="sibTrans" cxnId="{CBD95B89-1CA4-4FDE-A3AE-57592D8C6BBA}">
      <dgm:prSet/>
      <dgm:spPr/>
      <dgm:t>
        <a:bodyPr/>
        <a:lstStyle/>
        <a:p>
          <a:endParaRPr lang="en-US"/>
        </a:p>
      </dgm:t>
    </dgm:pt>
    <dgm:pt modelId="{5A760FC8-CEFD-4CAA-AD0F-9124A90DFB32}">
      <dgm:prSet phldrT="[Text]" custT="1">
        <dgm:style>
          <a:lnRef idx="2">
            <a:schemeClr val="dk1"/>
          </a:lnRef>
          <a:fillRef idx="1">
            <a:schemeClr val="lt1"/>
          </a:fillRef>
          <a:effectRef idx="0">
            <a:schemeClr val="dk1"/>
          </a:effectRef>
          <a:fontRef idx="minor">
            <a:schemeClr val="dk1"/>
          </a:fontRef>
        </dgm:style>
      </dgm:prSet>
      <dgm:spPr/>
      <dgm:t>
        <a:bodyPr/>
        <a:lstStyle/>
        <a:p>
          <a:r>
            <a:rPr lang="en-US" sz="1400" dirty="0" smtClean="0"/>
            <a:t>Monitor/measure processes and products against objectives and requirements</a:t>
          </a:r>
          <a:endParaRPr lang="en-US" sz="1400" dirty="0"/>
        </a:p>
      </dgm:t>
    </dgm:pt>
    <dgm:pt modelId="{057916DE-0040-46ED-8A35-69AED43A0477}" type="parTrans" cxnId="{606BEF0E-D588-4F87-BF09-4E630EF28908}">
      <dgm:prSet/>
      <dgm:spPr/>
      <dgm:t>
        <a:bodyPr/>
        <a:lstStyle/>
        <a:p>
          <a:endParaRPr lang="en-US"/>
        </a:p>
      </dgm:t>
    </dgm:pt>
    <dgm:pt modelId="{4F366442-3EB2-4D88-BD1A-C815896837D6}" type="sibTrans" cxnId="{606BEF0E-D588-4F87-BF09-4E630EF28908}">
      <dgm:prSet/>
      <dgm:spPr/>
      <dgm:t>
        <a:bodyPr/>
        <a:lstStyle/>
        <a:p>
          <a:endParaRPr lang="en-US"/>
        </a:p>
      </dgm:t>
    </dgm:pt>
    <dgm:pt modelId="{3FE6DA02-C4DA-4343-A9D5-EE031E19B11D}">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369F6052-56F3-4B3C-BF98-6B67C110E4D9}" type="parTrans" cxnId="{398DB9B9-1F42-42E8-A24A-5B18C6837286}">
      <dgm:prSet/>
      <dgm:spPr/>
      <dgm:t>
        <a:bodyPr/>
        <a:lstStyle/>
        <a:p>
          <a:endParaRPr lang="en-US"/>
        </a:p>
      </dgm:t>
    </dgm:pt>
    <dgm:pt modelId="{452B7AF6-A87A-42E3-B2BC-8BE35EB110BD}" type="sibTrans" cxnId="{398DB9B9-1F42-42E8-A24A-5B18C6837286}">
      <dgm:prSet/>
      <dgm:spPr/>
      <dgm:t>
        <a:bodyPr/>
        <a:lstStyle/>
        <a:p>
          <a:endParaRPr lang="en-US"/>
        </a:p>
      </dgm:t>
    </dgm:pt>
    <dgm:pt modelId="{BB676AF3-5262-4D29-BD81-1A98835E6190}">
      <dgm:prSet phldrT="[Text]" custT="1">
        <dgm:style>
          <a:lnRef idx="2">
            <a:schemeClr val="dk1"/>
          </a:lnRef>
          <a:fillRef idx="1">
            <a:schemeClr val="lt1"/>
          </a:fillRef>
          <a:effectRef idx="0">
            <a:schemeClr val="dk1"/>
          </a:effectRef>
          <a:fontRef idx="minor">
            <a:schemeClr val="dk1"/>
          </a:fontRef>
        </dgm:style>
      </dgm:prSet>
      <dgm:spPr/>
      <dgm:t>
        <a:bodyPr/>
        <a:lstStyle/>
        <a:p>
          <a:endParaRPr lang="en-US" sz="1400" dirty="0"/>
        </a:p>
      </dgm:t>
    </dgm:pt>
    <dgm:pt modelId="{0D685FFF-8647-41BB-91DF-72F44DE76E97}" type="parTrans" cxnId="{365513D4-EE4C-4DF1-8A28-6BDD201375E5}">
      <dgm:prSet/>
      <dgm:spPr/>
      <dgm:t>
        <a:bodyPr/>
        <a:lstStyle/>
        <a:p>
          <a:endParaRPr lang="en-US"/>
        </a:p>
      </dgm:t>
    </dgm:pt>
    <dgm:pt modelId="{FB36E548-1875-4399-8086-5825A1B67963}" type="sibTrans" cxnId="{365513D4-EE4C-4DF1-8A28-6BDD201375E5}">
      <dgm:prSet/>
      <dgm:spPr/>
      <dgm:t>
        <a:bodyPr/>
        <a:lstStyle/>
        <a:p>
          <a:endParaRPr lang="en-US"/>
        </a:p>
      </dgm:t>
    </dgm:pt>
    <dgm:pt modelId="{8A8619DC-A93C-4C83-B399-0AC927279F44}" type="pres">
      <dgm:prSet presAssocID="{67B6E197-0789-4641-8EB5-26DB56F0BF22}" presName="cycleMatrixDiagram" presStyleCnt="0">
        <dgm:presLayoutVars>
          <dgm:chMax val="1"/>
          <dgm:dir/>
          <dgm:animLvl val="lvl"/>
          <dgm:resizeHandles val="exact"/>
        </dgm:presLayoutVars>
      </dgm:prSet>
      <dgm:spPr/>
      <dgm:t>
        <a:bodyPr/>
        <a:lstStyle/>
        <a:p>
          <a:endParaRPr lang="en-US"/>
        </a:p>
      </dgm:t>
    </dgm:pt>
    <dgm:pt modelId="{16055409-2CF9-4F92-8B0C-6981B38E1D16}" type="pres">
      <dgm:prSet presAssocID="{67B6E197-0789-4641-8EB5-26DB56F0BF22}" presName="children" presStyleCnt="0"/>
      <dgm:spPr/>
    </dgm:pt>
    <dgm:pt modelId="{BDCBD83F-F43D-4909-A499-5475235C3023}" type="pres">
      <dgm:prSet presAssocID="{67B6E197-0789-4641-8EB5-26DB56F0BF22}" presName="child1group" presStyleCnt="0"/>
      <dgm:spPr/>
    </dgm:pt>
    <dgm:pt modelId="{2D31EDAC-C1F9-431D-AB2A-3F6EF47BED60}" type="pres">
      <dgm:prSet presAssocID="{67B6E197-0789-4641-8EB5-26DB56F0BF22}" presName="child1" presStyleLbl="bgAcc1" presStyleIdx="0" presStyleCnt="4"/>
      <dgm:spPr/>
      <dgm:t>
        <a:bodyPr/>
        <a:lstStyle/>
        <a:p>
          <a:endParaRPr lang="en-US"/>
        </a:p>
      </dgm:t>
    </dgm:pt>
    <dgm:pt modelId="{6E4E8018-71E8-497C-A644-867C9E7A0068}" type="pres">
      <dgm:prSet presAssocID="{67B6E197-0789-4641-8EB5-26DB56F0BF22}" presName="child1Text" presStyleLbl="bgAcc1" presStyleIdx="0" presStyleCnt="4">
        <dgm:presLayoutVars>
          <dgm:bulletEnabled val="1"/>
        </dgm:presLayoutVars>
      </dgm:prSet>
      <dgm:spPr/>
      <dgm:t>
        <a:bodyPr/>
        <a:lstStyle/>
        <a:p>
          <a:endParaRPr lang="en-US"/>
        </a:p>
      </dgm:t>
    </dgm:pt>
    <dgm:pt modelId="{04B5C968-9B50-44A9-922F-E7D79ADB5BF6}" type="pres">
      <dgm:prSet presAssocID="{67B6E197-0789-4641-8EB5-26DB56F0BF22}" presName="child2group" presStyleCnt="0"/>
      <dgm:spPr/>
    </dgm:pt>
    <dgm:pt modelId="{243A2988-EABE-4CF5-85B7-55D9F89239B4}" type="pres">
      <dgm:prSet presAssocID="{67B6E197-0789-4641-8EB5-26DB56F0BF22}" presName="child2" presStyleLbl="bgAcc1" presStyleIdx="1" presStyleCnt="4" custScaleX="121402" custScaleY="103198" custLinFactNeighborX="15071" custLinFactNeighborY="-684"/>
      <dgm:spPr/>
      <dgm:t>
        <a:bodyPr/>
        <a:lstStyle/>
        <a:p>
          <a:endParaRPr lang="en-US"/>
        </a:p>
      </dgm:t>
    </dgm:pt>
    <dgm:pt modelId="{5C16089E-9E5D-4AD7-B2C0-5B83E14CAB90}" type="pres">
      <dgm:prSet presAssocID="{67B6E197-0789-4641-8EB5-26DB56F0BF22}" presName="child2Text" presStyleLbl="bgAcc1" presStyleIdx="1" presStyleCnt="4">
        <dgm:presLayoutVars>
          <dgm:bulletEnabled val="1"/>
        </dgm:presLayoutVars>
      </dgm:prSet>
      <dgm:spPr/>
      <dgm:t>
        <a:bodyPr/>
        <a:lstStyle/>
        <a:p>
          <a:endParaRPr lang="en-US"/>
        </a:p>
      </dgm:t>
    </dgm:pt>
    <dgm:pt modelId="{55BC8200-482A-4F2E-AB69-2E596BB149FD}" type="pres">
      <dgm:prSet presAssocID="{67B6E197-0789-4641-8EB5-26DB56F0BF22}" presName="child3group" presStyleCnt="0"/>
      <dgm:spPr/>
    </dgm:pt>
    <dgm:pt modelId="{E981E84D-0A03-4CDB-8189-0DEDE6C00EB5}" type="pres">
      <dgm:prSet presAssocID="{67B6E197-0789-4641-8EB5-26DB56F0BF22}" presName="child3" presStyleLbl="bgAcc1" presStyleIdx="2" presStyleCnt="4" custLinFactNeighborX="11893" custLinFactNeighborY="-684"/>
      <dgm:spPr/>
      <dgm:t>
        <a:bodyPr/>
        <a:lstStyle/>
        <a:p>
          <a:endParaRPr lang="en-US"/>
        </a:p>
      </dgm:t>
    </dgm:pt>
    <dgm:pt modelId="{B000A430-8C16-4A14-972B-C43BDD4738C3}" type="pres">
      <dgm:prSet presAssocID="{67B6E197-0789-4641-8EB5-26DB56F0BF22}" presName="child3Text" presStyleLbl="bgAcc1" presStyleIdx="2" presStyleCnt="4">
        <dgm:presLayoutVars>
          <dgm:bulletEnabled val="1"/>
        </dgm:presLayoutVars>
      </dgm:prSet>
      <dgm:spPr/>
      <dgm:t>
        <a:bodyPr/>
        <a:lstStyle/>
        <a:p>
          <a:endParaRPr lang="en-US"/>
        </a:p>
      </dgm:t>
    </dgm:pt>
    <dgm:pt modelId="{F309CCFD-7CCD-4CD5-A2C7-225B4DFB5FFD}" type="pres">
      <dgm:prSet presAssocID="{67B6E197-0789-4641-8EB5-26DB56F0BF22}" presName="child4group" presStyleCnt="0"/>
      <dgm:spPr/>
    </dgm:pt>
    <dgm:pt modelId="{B435F75D-3FB3-4A51-8028-FD9839ED4E31}" type="pres">
      <dgm:prSet presAssocID="{67B6E197-0789-4641-8EB5-26DB56F0BF22}" presName="child4" presStyleLbl="bgAcc1" presStyleIdx="3" presStyleCnt="4"/>
      <dgm:spPr/>
      <dgm:t>
        <a:bodyPr/>
        <a:lstStyle/>
        <a:p>
          <a:endParaRPr lang="en-US"/>
        </a:p>
      </dgm:t>
    </dgm:pt>
    <dgm:pt modelId="{20087C27-9AD5-4AD3-8E19-FAF1979DEC5A}" type="pres">
      <dgm:prSet presAssocID="{67B6E197-0789-4641-8EB5-26DB56F0BF22}" presName="child4Text" presStyleLbl="bgAcc1" presStyleIdx="3" presStyleCnt="4">
        <dgm:presLayoutVars>
          <dgm:bulletEnabled val="1"/>
        </dgm:presLayoutVars>
      </dgm:prSet>
      <dgm:spPr/>
      <dgm:t>
        <a:bodyPr/>
        <a:lstStyle/>
        <a:p>
          <a:endParaRPr lang="en-US"/>
        </a:p>
      </dgm:t>
    </dgm:pt>
    <dgm:pt modelId="{56006B2F-D464-4FF2-8574-BC0BFFCC2183}" type="pres">
      <dgm:prSet presAssocID="{67B6E197-0789-4641-8EB5-26DB56F0BF22}" presName="childPlaceholder" presStyleCnt="0"/>
      <dgm:spPr/>
    </dgm:pt>
    <dgm:pt modelId="{8597B415-85BD-463C-804D-7A7B2BCC9454}" type="pres">
      <dgm:prSet presAssocID="{67B6E197-0789-4641-8EB5-26DB56F0BF22}" presName="circle" presStyleCnt="0"/>
      <dgm:spPr/>
    </dgm:pt>
    <dgm:pt modelId="{825C681B-9568-4F95-87E3-A8C39978991B}" type="pres">
      <dgm:prSet presAssocID="{67B6E197-0789-4641-8EB5-26DB56F0BF22}" presName="quadrant1" presStyleLbl="node1" presStyleIdx="0" presStyleCnt="4">
        <dgm:presLayoutVars>
          <dgm:chMax val="1"/>
          <dgm:bulletEnabled val="1"/>
        </dgm:presLayoutVars>
      </dgm:prSet>
      <dgm:spPr/>
      <dgm:t>
        <a:bodyPr/>
        <a:lstStyle/>
        <a:p>
          <a:endParaRPr lang="en-US"/>
        </a:p>
      </dgm:t>
    </dgm:pt>
    <dgm:pt modelId="{048D39E8-4FCA-43BD-ADC6-D5CD4217F81F}" type="pres">
      <dgm:prSet presAssocID="{67B6E197-0789-4641-8EB5-26DB56F0BF22}" presName="quadrant2" presStyleLbl="node1" presStyleIdx="1" presStyleCnt="4">
        <dgm:presLayoutVars>
          <dgm:chMax val="1"/>
          <dgm:bulletEnabled val="1"/>
        </dgm:presLayoutVars>
      </dgm:prSet>
      <dgm:spPr/>
      <dgm:t>
        <a:bodyPr/>
        <a:lstStyle/>
        <a:p>
          <a:endParaRPr lang="en-US"/>
        </a:p>
      </dgm:t>
    </dgm:pt>
    <dgm:pt modelId="{EB002B18-9305-4660-95DC-2CD8395C39F1}" type="pres">
      <dgm:prSet presAssocID="{67B6E197-0789-4641-8EB5-26DB56F0BF22}" presName="quadrant3" presStyleLbl="node1" presStyleIdx="2" presStyleCnt="4">
        <dgm:presLayoutVars>
          <dgm:chMax val="1"/>
          <dgm:bulletEnabled val="1"/>
        </dgm:presLayoutVars>
      </dgm:prSet>
      <dgm:spPr/>
      <dgm:t>
        <a:bodyPr/>
        <a:lstStyle/>
        <a:p>
          <a:endParaRPr lang="en-US"/>
        </a:p>
      </dgm:t>
    </dgm:pt>
    <dgm:pt modelId="{6ACC24A6-D174-44EB-87C4-17466A30FB0D}" type="pres">
      <dgm:prSet presAssocID="{67B6E197-0789-4641-8EB5-26DB56F0BF22}" presName="quadrant4" presStyleLbl="node1" presStyleIdx="3" presStyleCnt="4" custScaleX="100838" custScaleY="101770" custLinFactNeighborX="788" custLinFactNeighborY="466">
        <dgm:presLayoutVars>
          <dgm:chMax val="1"/>
          <dgm:bulletEnabled val="1"/>
        </dgm:presLayoutVars>
      </dgm:prSet>
      <dgm:spPr/>
      <dgm:t>
        <a:bodyPr/>
        <a:lstStyle/>
        <a:p>
          <a:endParaRPr lang="en-US"/>
        </a:p>
      </dgm:t>
    </dgm:pt>
    <dgm:pt modelId="{F1EEDE0B-CE96-446D-8F27-44DA9535AF64}" type="pres">
      <dgm:prSet presAssocID="{67B6E197-0789-4641-8EB5-26DB56F0BF22}" presName="quadrantPlaceholder" presStyleCnt="0"/>
      <dgm:spPr/>
    </dgm:pt>
    <dgm:pt modelId="{49067D04-2CA0-4BC5-86B3-02D79C8CA63A}" type="pres">
      <dgm:prSet presAssocID="{67B6E197-0789-4641-8EB5-26DB56F0BF22}" presName="center1" presStyleLbl="fgShp" presStyleIdx="0" presStyleCnt="2"/>
      <dgm:spPr/>
    </dgm:pt>
    <dgm:pt modelId="{7B97FD27-EB99-49A6-8847-EDD1A398B9A5}" type="pres">
      <dgm:prSet presAssocID="{67B6E197-0789-4641-8EB5-26DB56F0BF22}" presName="center2" presStyleLbl="fgShp" presStyleIdx="1" presStyleCnt="2"/>
      <dgm:spPr/>
    </dgm:pt>
  </dgm:ptLst>
  <dgm:cxnLst>
    <dgm:cxn modelId="{55A6379F-E71A-4C3A-8310-1DF197A8A70F}" type="presOf" srcId="{EE9C57E0-1A71-4C95-857F-48F8D6E5F57E}" destId="{2D31EDAC-C1F9-431D-AB2A-3F6EF47BED60}" srcOrd="0" destOrd="1" presId="urn:microsoft.com/office/officeart/2005/8/layout/cycle4#2"/>
    <dgm:cxn modelId="{CBD95B89-1CA4-4FDE-A3AE-57592D8C6BBA}" srcId="{67B6E197-0789-4641-8EB5-26DB56F0BF22}" destId="{1A7787D2-82A2-4309-9416-08A04AB4CEBD}" srcOrd="3" destOrd="0" parTransId="{59FE8AC6-2C76-4E2A-808E-915FBEA6716E}" sibTransId="{180B6A86-B002-4168-8FDD-D05C48A642B1}"/>
    <dgm:cxn modelId="{A6FD906D-C912-4E0C-944D-B375AA334BCF}" type="presOf" srcId="{5A760FC8-CEFD-4CAA-AD0F-9124A90DFB32}" destId="{20087C27-9AD5-4AD3-8E19-FAF1979DEC5A}" srcOrd="1" destOrd="0" presId="urn:microsoft.com/office/officeart/2005/8/layout/cycle4#2"/>
    <dgm:cxn modelId="{A7D48ADE-899C-4653-923A-335CD8DCD375}" type="presOf" srcId="{3FE6DA02-C4DA-4343-A9D5-EE031E19B11D}" destId="{E981E84D-0A03-4CDB-8189-0DEDE6C00EB5}" srcOrd="0" destOrd="0" presId="urn:microsoft.com/office/officeart/2005/8/layout/cycle4#2"/>
    <dgm:cxn modelId="{90613F56-38F9-47A8-A30A-07D0FB2172F3}" type="presOf" srcId="{4160AE53-472A-4FA7-99DF-43A5DAD5E9BF}" destId="{825C681B-9568-4F95-87E3-A8C39978991B}" srcOrd="0" destOrd="0" presId="urn:microsoft.com/office/officeart/2005/8/layout/cycle4#2"/>
    <dgm:cxn modelId="{EB4A02C6-6A76-46A1-A3E1-58CD01275B62}" type="presOf" srcId="{944C457F-CB4C-4C5F-9BC6-BD5E40A237E2}" destId="{EB002B18-9305-4660-95DC-2CD8395C39F1}" srcOrd="0" destOrd="0" presId="urn:microsoft.com/office/officeart/2005/8/layout/cycle4#2"/>
    <dgm:cxn modelId="{871660C5-376A-46AD-910C-3D30C188866C}" srcId="{944C457F-CB4C-4C5F-9BC6-BD5E40A237E2}" destId="{87CC21B8-DABB-4AD6-9474-15E27FB3CD99}" srcOrd="1" destOrd="0" parTransId="{5B6F0A3C-1298-4939-B2D7-407C99A4AE60}" sibTransId="{11B5EC5C-36D6-453F-A1CA-5F4615298A0F}"/>
    <dgm:cxn modelId="{1798A355-4679-4AF9-B2B9-E6E62FA35911}" type="presOf" srcId="{87CC21B8-DABB-4AD6-9474-15E27FB3CD99}" destId="{B000A430-8C16-4A14-972B-C43BDD4738C3}" srcOrd="1" destOrd="1" presId="urn:microsoft.com/office/officeart/2005/8/layout/cycle4#2"/>
    <dgm:cxn modelId="{398DB9B9-1F42-42E8-A24A-5B18C6837286}" srcId="{944C457F-CB4C-4C5F-9BC6-BD5E40A237E2}" destId="{3FE6DA02-C4DA-4343-A9D5-EE031E19B11D}" srcOrd="0" destOrd="0" parTransId="{369F6052-56F3-4B3C-BF98-6B67C110E4D9}" sibTransId="{452B7AF6-A87A-42E3-B2BC-8BE35EB110BD}"/>
    <dgm:cxn modelId="{0D3E5187-8914-46FB-B05C-DFAF4AA6FCAE}" type="presOf" srcId="{064C9730-27C7-4848-91A0-A362A61ABCA1}" destId="{243A2988-EABE-4CF5-85B7-55D9F89239B4}" srcOrd="0" destOrd="0" presId="urn:microsoft.com/office/officeart/2005/8/layout/cycle4#2"/>
    <dgm:cxn modelId="{365513D4-EE4C-4DF1-8A28-6BDD201375E5}" srcId="{4160AE53-472A-4FA7-99DF-43A5DAD5E9BF}" destId="{BB676AF3-5262-4D29-BD81-1A98835E6190}" srcOrd="0" destOrd="0" parTransId="{0D685FFF-8647-41BB-91DF-72F44DE76E97}" sibTransId="{FB36E548-1875-4399-8086-5825A1B67963}"/>
    <dgm:cxn modelId="{B600C93E-9F71-4547-828A-1D0B80ED7821}" type="presOf" srcId="{064C9730-27C7-4848-91A0-A362A61ABCA1}" destId="{5C16089E-9E5D-4AD7-B2C0-5B83E14CAB90}" srcOrd="1" destOrd="0" presId="urn:microsoft.com/office/officeart/2005/8/layout/cycle4#2"/>
    <dgm:cxn modelId="{BD905D6A-DE68-4970-87C4-2245A2C7BC7F}" type="presOf" srcId="{EE9C57E0-1A71-4C95-857F-48F8D6E5F57E}" destId="{6E4E8018-71E8-497C-A644-867C9E7A0068}" srcOrd="1" destOrd="1" presId="urn:microsoft.com/office/officeart/2005/8/layout/cycle4#2"/>
    <dgm:cxn modelId="{712BE5BA-B190-42BC-A832-E41BDF938859}" type="presOf" srcId="{BB676AF3-5262-4D29-BD81-1A98835E6190}" destId="{6E4E8018-71E8-497C-A644-867C9E7A0068}" srcOrd="1" destOrd="0" presId="urn:microsoft.com/office/officeart/2005/8/layout/cycle4#2"/>
    <dgm:cxn modelId="{FAB47DD1-7A47-4455-988D-544EAE2C6C49}" type="presOf" srcId="{67B6E197-0789-4641-8EB5-26DB56F0BF22}" destId="{8A8619DC-A93C-4C83-B399-0AC927279F44}" srcOrd="0" destOrd="0" presId="urn:microsoft.com/office/officeart/2005/8/layout/cycle4#2"/>
    <dgm:cxn modelId="{94A26AB9-FCB8-441C-A83A-C5F9A1817086}" type="presOf" srcId="{5A760FC8-CEFD-4CAA-AD0F-9124A90DFB32}" destId="{B435F75D-3FB3-4A51-8028-FD9839ED4E31}" srcOrd="0" destOrd="0" presId="urn:microsoft.com/office/officeart/2005/8/layout/cycle4#2"/>
    <dgm:cxn modelId="{B2C29B4E-1A5E-4E29-86CB-591EBE88235B}" type="presOf" srcId="{4D0A4D68-0820-4147-8468-7754CE23F7E2}" destId="{048D39E8-4FCA-43BD-ADC6-D5CD4217F81F}" srcOrd="0" destOrd="0" presId="urn:microsoft.com/office/officeart/2005/8/layout/cycle4#2"/>
    <dgm:cxn modelId="{1B160FB5-1FF2-404D-A5F3-BBEDB5196C6E}" srcId="{67B6E197-0789-4641-8EB5-26DB56F0BF22}" destId="{4D0A4D68-0820-4147-8468-7754CE23F7E2}" srcOrd="1" destOrd="0" parTransId="{9933CA1A-E957-46A3-ABA2-AEE56716704A}" sibTransId="{299CD84D-FCBD-4DEC-8EA0-98F1D8419B30}"/>
    <dgm:cxn modelId="{C955DEF3-A64E-4797-B9F9-8F27478B9BC1}" srcId="{4160AE53-472A-4FA7-99DF-43A5DAD5E9BF}" destId="{EE9C57E0-1A71-4C95-857F-48F8D6E5F57E}" srcOrd="1" destOrd="0" parTransId="{833498CB-6ABE-4735-8466-D0547F77F75B}" sibTransId="{00A4031A-A0DC-41BB-B6D4-D5E025CCB617}"/>
    <dgm:cxn modelId="{8EFE51CF-7800-40F0-8434-8F713D64F567}" srcId="{67B6E197-0789-4641-8EB5-26DB56F0BF22}" destId="{944C457F-CB4C-4C5F-9BC6-BD5E40A237E2}" srcOrd="2" destOrd="0" parTransId="{B41EF5F7-8E57-4F8F-A769-F15D5FD20997}" sibTransId="{8C95C7A9-ECC2-4BDE-82CA-132292846610}"/>
    <dgm:cxn modelId="{1236349E-D12F-4AA8-B4A4-587CD30A48ED}" srcId="{67B6E197-0789-4641-8EB5-26DB56F0BF22}" destId="{4160AE53-472A-4FA7-99DF-43A5DAD5E9BF}" srcOrd="0" destOrd="0" parTransId="{0A78ABB9-9644-40F9-99A5-29DBBE565CC8}" sibTransId="{36B4EF9F-F76F-4265-97A0-4DB215BAC50E}"/>
    <dgm:cxn modelId="{B1ADCFAD-BD00-46F1-8689-D350C143C24E}" type="presOf" srcId="{87CC21B8-DABB-4AD6-9474-15E27FB3CD99}" destId="{E981E84D-0A03-4CDB-8189-0DEDE6C00EB5}" srcOrd="0" destOrd="1" presId="urn:microsoft.com/office/officeart/2005/8/layout/cycle4#2"/>
    <dgm:cxn modelId="{AE113D88-B52A-4980-9622-B20370E67585}" type="presOf" srcId="{3FE6DA02-C4DA-4343-A9D5-EE031E19B11D}" destId="{B000A430-8C16-4A14-972B-C43BDD4738C3}" srcOrd="1" destOrd="0" presId="urn:microsoft.com/office/officeart/2005/8/layout/cycle4#2"/>
    <dgm:cxn modelId="{887C981E-1461-4515-A05D-15A15F86F46A}" srcId="{4D0A4D68-0820-4147-8468-7754CE23F7E2}" destId="{064C9730-27C7-4848-91A0-A362A61ABCA1}" srcOrd="0" destOrd="0" parTransId="{70F80650-F07F-472D-8216-13311FA630C1}" sibTransId="{0FC00806-601A-4D8F-B153-84DE194BBD2E}"/>
    <dgm:cxn modelId="{CF6A1335-661C-4A37-9AC4-90416C735742}" type="presOf" srcId="{1A7787D2-82A2-4309-9416-08A04AB4CEBD}" destId="{6ACC24A6-D174-44EB-87C4-17466A30FB0D}" srcOrd="0" destOrd="0" presId="urn:microsoft.com/office/officeart/2005/8/layout/cycle4#2"/>
    <dgm:cxn modelId="{606BEF0E-D588-4F87-BF09-4E630EF28908}" srcId="{1A7787D2-82A2-4309-9416-08A04AB4CEBD}" destId="{5A760FC8-CEFD-4CAA-AD0F-9124A90DFB32}" srcOrd="0" destOrd="0" parTransId="{057916DE-0040-46ED-8A35-69AED43A0477}" sibTransId="{4F366442-3EB2-4D88-BD1A-C815896837D6}"/>
    <dgm:cxn modelId="{F176991D-8BC1-4EC0-B7C8-E8BB8EEE90D6}" type="presOf" srcId="{BB676AF3-5262-4D29-BD81-1A98835E6190}" destId="{2D31EDAC-C1F9-431D-AB2A-3F6EF47BED60}" srcOrd="0" destOrd="0" presId="urn:microsoft.com/office/officeart/2005/8/layout/cycle4#2"/>
    <dgm:cxn modelId="{572CF128-2FCC-46C4-9724-C5CB0FF9BA2F}" type="presParOf" srcId="{8A8619DC-A93C-4C83-B399-0AC927279F44}" destId="{16055409-2CF9-4F92-8B0C-6981B38E1D16}" srcOrd="0" destOrd="0" presId="urn:microsoft.com/office/officeart/2005/8/layout/cycle4#2"/>
    <dgm:cxn modelId="{CA1D8078-F9BB-4474-A71A-12AD25F4DED8}" type="presParOf" srcId="{16055409-2CF9-4F92-8B0C-6981B38E1D16}" destId="{BDCBD83F-F43D-4909-A499-5475235C3023}" srcOrd="0" destOrd="0" presId="urn:microsoft.com/office/officeart/2005/8/layout/cycle4#2"/>
    <dgm:cxn modelId="{100A9FA7-0FB7-4930-A173-9BAB9EA89EAC}" type="presParOf" srcId="{BDCBD83F-F43D-4909-A499-5475235C3023}" destId="{2D31EDAC-C1F9-431D-AB2A-3F6EF47BED60}" srcOrd="0" destOrd="0" presId="urn:microsoft.com/office/officeart/2005/8/layout/cycle4#2"/>
    <dgm:cxn modelId="{835C0DCB-BFF1-4810-A1B3-20D1709A11A9}" type="presParOf" srcId="{BDCBD83F-F43D-4909-A499-5475235C3023}" destId="{6E4E8018-71E8-497C-A644-867C9E7A0068}" srcOrd="1" destOrd="0" presId="urn:microsoft.com/office/officeart/2005/8/layout/cycle4#2"/>
    <dgm:cxn modelId="{242B870A-C35F-47A1-A382-F9F646FE0ADF}" type="presParOf" srcId="{16055409-2CF9-4F92-8B0C-6981B38E1D16}" destId="{04B5C968-9B50-44A9-922F-E7D79ADB5BF6}" srcOrd="1" destOrd="0" presId="urn:microsoft.com/office/officeart/2005/8/layout/cycle4#2"/>
    <dgm:cxn modelId="{622719F0-8739-4262-8A08-246E78D9CA0A}" type="presParOf" srcId="{04B5C968-9B50-44A9-922F-E7D79ADB5BF6}" destId="{243A2988-EABE-4CF5-85B7-55D9F89239B4}" srcOrd="0" destOrd="0" presId="urn:microsoft.com/office/officeart/2005/8/layout/cycle4#2"/>
    <dgm:cxn modelId="{3EEAE2C2-0B19-45E8-BEFF-7609B4A01905}" type="presParOf" srcId="{04B5C968-9B50-44A9-922F-E7D79ADB5BF6}" destId="{5C16089E-9E5D-4AD7-B2C0-5B83E14CAB90}" srcOrd="1" destOrd="0" presId="urn:microsoft.com/office/officeart/2005/8/layout/cycle4#2"/>
    <dgm:cxn modelId="{125E7F7E-D8B9-4EBA-897C-4F32AA4A5529}" type="presParOf" srcId="{16055409-2CF9-4F92-8B0C-6981B38E1D16}" destId="{55BC8200-482A-4F2E-AB69-2E596BB149FD}" srcOrd="2" destOrd="0" presId="urn:microsoft.com/office/officeart/2005/8/layout/cycle4#2"/>
    <dgm:cxn modelId="{24FDCC31-7420-41D6-AE75-5A76226D1F45}" type="presParOf" srcId="{55BC8200-482A-4F2E-AB69-2E596BB149FD}" destId="{E981E84D-0A03-4CDB-8189-0DEDE6C00EB5}" srcOrd="0" destOrd="0" presId="urn:microsoft.com/office/officeart/2005/8/layout/cycle4#2"/>
    <dgm:cxn modelId="{57D362CD-9E94-46EE-8564-9DC56CA14F21}" type="presParOf" srcId="{55BC8200-482A-4F2E-AB69-2E596BB149FD}" destId="{B000A430-8C16-4A14-972B-C43BDD4738C3}" srcOrd="1" destOrd="0" presId="urn:microsoft.com/office/officeart/2005/8/layout/cycle4#2"/>
    <dgm:cxn modelId="{D6388863-83F2-4E29-A0AE-6D1655E41E94}" type="presParOf" srcId="{16055409-2CF9-4F92-8B0C-6981B38E1D16}" destId="{F309CCFD-7CCD-4CD5-A2C7-225B4DFB5FFD}" srcOrd="3" destOrd="0" presId="urn:microsoft.com/office/officeart/2005/8/layout/cycle4#2"/>
    <dgm:cxn modelId="{4E36BF74-16EB-4616-8908-80B28BB597A1}" type="presParOf" srcId="{F309CCFD-7CCD-4CD5-A2C7-225B4DFB5FFD}" destId="{B435F75D-3FB3-4A51-8028-FD9839ED4E31}" srcOrd="0" destOrd="0" presId="urn:microsoft.com/office/officeart/2005/8/layout/cycle4#2"/>
    <dgm:cxn modelId="{B261127B-D17B-4763-80EF-63F0C2C3AD7A}" type="presParOf" srcId="{F309CCFD-7CCD-4CD5-A2C7-225B4DFB5FFD}" destId="{20087C27-9AD5-4AD3-8E19-FAF1979DEC5A}" srcOrd="1" destOrd="0" presId="urn:microsoft.com/office/officeart/2005/8/layout/cycle4#2"/>
    <dgm:cxn modelId="{D598DD20-7B60-49E6-A2EF-9E297ADE6DAB}" type="presParOf" srcId="{16055409-2CF9-4F92-8B0C-6981B38E1D16}" destId="{56006B2F-D464-4FF2-8574-BC0BFFCC2183}" srcOrd="4" destOrd="0" presId="urn:microsoft.com/office/officeart/2005/8/layout/cycle4#2"/>
    <dgm:cxn modelId="{1BDEB09C-3AD0-4366-8F1D-CB090A0CF4F9}" type="presParOf" srcId="{8A8619DC-A93C-4C83-B399-0AC927279F44}" destId="{8597B415-85BD-463C-804D-7A7B2BCC9454}" srcOrd="1" destOrd="0" presId="urn:microsoft.com/office/officeart/2005/8/layout/cycle4#2"/>
    <dgm:cxn modelId="{C5B91B54-DCA9-4E38-B42C-FD30C47153D1}" type="presParOf" srcId="{8597B415-85BD-463C-804D-7A7B2BCC9454}" destId="{825C681B-9568-4F95-87E3-A8C39978991B}" srcOrd="0" destOrd="0" presId="urn:microsoft.com/office/officeart/2005/8/layout/cycle4#2"/>
    <dgm:cxn modelId="{64A819BA-B22B-4FD3-AAB7-1F954C6036B4}" type="presParOf" srcId="{8597B415-85BD-463C-804D-7A7B2BCC9454}" destId="{048D39E8-4FCA-43BD-ADC6-D5CD4217F81F}" srcOrd="1" destOrd="0" presId="urn:microsoft.com/office/officeart/2005/8/layout/cycle4#2"/>
    <dgm:cxn modelId="{8C79FB61-C93B-47AC-82BC-B9344D34338A}" type="presParOf" srcId="{8597B415-85BD-463C-804D-7A7B2BCC9454}" destId="{EB002B18-9305-4660-95DC-2CD8395C39F1}" srcOrd="2" destOrd="0" presId="urn:microsoft.com/office/officeart/2005/8/layout/cycle4#2"/>
    <dgm:cxn modelId="{4BD6751D-4B83-4558-AD1A-62AED6BEFA17}" type="presParOf" srcId="{8597B415-85BD-463C-804D-7A7B2BCC9454}" destId="{6ACC24A6-D174-44EB-87C4-17466A30FB0D}" srcOrd="3" destOrd="0" presId="urn:microsoft.com/office/officeart/2005/8/layout/cycle4#2"/>
    <dgm:cxn modelId="{4333B87F-5C37-4E8D-A8F9-83AEF1B10805}" type="presParOf" srcId="{8597B415-85BD-463C-804D-7A7B2BCC9454}" destId="{F1EEDE0B-CE96-446D-8F27-44DA9535AF64}" srcOrd="4" destOrd="0" presId="urn:microsoft.com/office/officeart/2005/8/layout/cycle4#2"/>
    <dgm:cxn modelId="{1ADFA1B6-CBA1-444B-9A5D-4E70DF7DFAF3}" type="presParOf" srcId="{8A8619DC-A93C-4C83-B399-0AC927279F44}" destId="{49067D04-2CA0-4BC5-86B3-02D79C8CA63A}" srcOrd="2" destOrd="0" presId="urn:microsoft.com/office/officeart/2005/8/layout/cycle4#2"/>
    <dgm:cxn modelId="{C9A99F24-DB90-4FC6-86ED-1F6085221D8B}" type="presParOf" srcId="{8A8619DC-A93C-4C83-B399-0AC927279F44}" destId="{7B97FD27-EB99-49A6-8847-EDD1A398B9A5}"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E84D-0A03-4CDB-8189-0DEDE6C00EB5}">
      <dsp:nvSpPr>
        <dsp:cNvPr id="0" name=""/>
        <dsp:cNvSpPr/>
      </dsp:nvSpPr>
      <dsp:spPr>
        <a:xfrm>
          <a:off x="3920384" y="3995421"/>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Implement processes</a:t>
          </a:r>
          <a:endParaRPr lang="en-US" sz="1400" kern="1200" dirty="0"/>
        </a:p>
      </dsp:txBody>
      <dsp:txXfrm>
        <a:off x="4675419" y="4418732"/>
        <a:ext cx="1613589" cy="1098978"/>
      </dsp:txXfrm>
    </dsp:sp>
    <dsp:sp modelId="{B435F75D-3FB3-4A51-8028-FD9839ED4E31}">
      <dsp:nvSpPr>
        <dsp:cNvPr id="0" name=""/>
        <dsp:cNvSpPr/>
      </dsp:nvSpPr>
      <dsp:spPr>
        <a:xfrm>
          <a:off x="-128562" y="400606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Monitor/measure processes and products against objectives and requirements</a:t>
          </a:r>
          <a:endParaRPr lang="en-US" sz="1400" kern="1200" dirty="0"/>
        </a:p>
      </dsp:txBody>
      <dsp:txXfrm>
        <a:off x="-94371" y="4429379"/>
        <a:ext cx="1613589" cy="1098978"/>
      </dsp:txXfrm>
    </dsp:sp>
    <dsp:sp modelId="{243A2988-EABE-4CF5-85B7-55D9F89239B4}">
      <dsp:nvSpPr>
        <dsp:cNvPr id="0" name=""/>
        <dsp:cNvSpPr/>
      </dsp:nvSpPr>
      <dsp:spPr>
        <a:xfrm>
          <a:off x="3534695" y="663013"/>
          <a:ext cx="2917066" cy="160625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Set objectives and processes to deliver products that meet customer requirements</a:t>
          </a:r>
          <a:endParaRPr lang="en-US" sz="1400" kern="1200" dirty="0"/>
        </a:p>
      </dsp:txBody>
      <dsp:txXfrm>
        <a:off x="4445099" y="698297"/>
        <a:ext cx="1971378" cy="1134124"/>
      </dsp:txXfrm>
    </dsp:sp>
    <dsp:sp modelId="{2D31EDAC-C1F9-431D-AB2A-3F6EF47BED60}">
      <dsp:nvSpPr>
        <dsp:cNvPr id="0" name=""/>
        <dsp:cNvSpPr/>
      </dsp:nvSpPr>
      <dsp:spPr>
        <a:xfrm>
          <a:off x="-128562" y="698548"/>
          <a:ext cx="2402816" cy="1556480"/>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smtClean="0"/>
            <a:t>Take action to improve</a:t>
          </a:r>
          <a:endParaRPr lang="en-US" sz="1400" kern="1200" dirty="0"/>
        </a:p>
      </dsp:txBody>
      <dsp:txXfrm>
        <a:off x="-94371" y="732739"/>
        <a:ext cx="1613589" cy="1098978"/>
      </dsp:txXfrm>
    </dsp:sp>
    <dsp:sp modelId="{825C681B-9568-4F95-87E3-A8C39978991B}">
      <dsp:nvSpPr>
        <dsp:cNvPr id="0" name=""/>
        <dsp:cNvSpPr/>
      </dsp:nvSpPr>
      <dsp:spPr>
        <a:xfrm>
          <a:off x="1006847"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ACT</a:t>
          </a:r>
          <a:endParaRPr lang="en-US" sz="2000" b="1" kern="1200" dirty="0">
            <a:solidFill>
              <a:schemeClr val="tx1"/>
            </a:solidFill>
          </a:endParaRPr>
        </a:p>
      </dsp:txBody>
      <dsp:txXfrm>
        <a:off x="1623713" y="1580218"/>
        <a:ext cx="1489246" cy="1489246"/>
      </dsp:txXfrm>
    </dsp:sp>
    <dsp:sp modelId="{048D39E8-4FCA-43BD-ADC6-D5CD4217F81F}">
      <dsp:nvSpPr>
        <dsp:cNvPr id="0" name=""/>
        <dsp:cNvSpPr/>
      </dsp:nvSpPr>
      <dsp:spPr>
        <a:xfrm rot="5400000">
          <a:off x="3210240" y="963352"/>
          <a:ext cx="2106112" cy="2106112"/>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PLAN</a:t>
          </a:r>
          <a:endParaRPr lang="en-US" sz="2000" b="1" kern="1200" dirty="0">
            <a:solidFill>
              <a:schemeClr val="tx1"/>
            </a:solidFill>
          </a:endParaRPr>
        </a:p>
      </dsp:txBody>
      <dsp:txXfrm rot="-5400000">
        <a:off x="3210240" y="1580218"/>
        <a:ext cx="1489246" cy="1489246"/>
      </dsp:txXfrm>
    </dsp:sp>
    <dsp:sp modelId="{EB002B18-9305-4660-95DC-2CD8395C39F1}">
      <dsp:nvSpPr>
        <dsp:cNvPr id="0" name=""/>
        <dsp:cNvSpPr/>
      </dsp:nvSpPr>
      <dsp:spPr>
        <a:xfrm rot="10800000">
          <a:off x="3210240" y="3166744"/>
          <a:ext cx="2106112" cy="2106112"/>
        </a:xfrm>
        <a:prstGeom prst="pieWedge">
          <a:avLst/>
        </a:prstGeom>
        <a:solidFill>
          <a:srgbClr val="A9CCDB"/>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a:t>
          </a:r>
          <a:endParaRPr lang="en-US" sz="2000" b="1" kern="1200" dirty="0">
            <a:solidFill>
              <a:schemeClr val="tx1"/>
            </a:solidFill>
          </a:endParaRPr>
        </a:p>
      </dsp:txBody>
      <dsp:txXfrm rot="10800000">
        <a:off x="3210240" y="3166744"/>
        <a:ext cx="1489246" cy="1489246"/>
      </dsp:txXfrm>
    </dsp:sp>
    <dsp:sp modelId="{6ACC24A6-D174-44EB-87C4-17466A30FB0D}">
      <dsp:nvSpPr>
        <dsp:cNvPr id="0" name=""/>
        <dsp:cNvSpPr/>
      </dsp:nvSpPr>
      <dsp:spPr>
        <a:xfrm rot="16200000">
          <a:off x="1004805" y="3167733"/>
          <a:ext cx="2143390" cy="2123761"/>
        </a:xfrm>
        <a:prstGeom prst="pieWedge">
          <a:avLst/>
        </a:prstGeom>
        <a:solidFill>
          <a:srgbClr val="A9CCDB"/>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CHECK</a:t>
          </a:r>
          <a:endParaRPr lang="en-US" sz="2000" b="1" kern="1200" dirty="0">
            <a:solidFill>
              <a:schemeClr val="tx1"/>
            </a:solidFill>
          </a:endParaRPr>
        </a:p>
      </dsp:txBody>
      <dsp:txXfrm rot="5400000">
        <a:off x="1636655" y="3157919"/>
        <a:ext cx="1501726" cy="1515606"/>
      </dsp:txXfrm>
    </dsp:sp>
    <dsp:sp modelId="{49067D04-2CA0-4BC5-86B3-02D79C8CA63A}">
      <dsp:nvSpPr>
        <dsp:cNvPr id="0" name=""/>
        <dsp:cNvSpPr/>
      </dsp:nvSpPr>
      <dsp:spPr>
        <a:xfrm>
          <a:off x="2798016" y="26803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B97FD27-EB99-49A6-8847-EDD1A398B9A5}">
      <dsp:nvSpPr>
        <dsp:cNvPr id="0" name=""/>
        <dsp:cNvSpPr/>
      </dsp:nvSpPr>
      <dsp:spPr>
        <a:xfrm rot="10800000">
          <a:off x="2798016" y="2923544"/>
          <a:ext cx="727168" cy="632320"/>
        </a:xfrm>
        <a:prstGeom prst="circular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67038"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878263" y="0"/>
            <a:ext cx="2967037" cy="38417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lvl1pPr algn="r" defTabSz="825500">
              <a:defRPr sz="11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555750" y="577850"/>
            <a:ext cx="3735388" cy="2886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12813" y="3654425"/>
            <a:ext cx="5019675" cy="3463925"/>
          </a:xfrm>
          <a:prstGeom prst="rect">
            <a:avLst/>
          </a:prstGeom>
          <a:noFill/>
          <a:ln w="9525">
            <a:noFill/>
            <a:miter lim="800000"/>
            <a:headEnd/>
            <a:tailEnd/>
          </a:ln>
          <a:effectLst/>
        </p:spPr>
        <p:txBody>
          <a:bodyPr vert="horz" wrap="square" lIns="82616" tIns="41308" rIns="82616" bIns="41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7312025"/>
            <a:ext cx="2967038"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defTabSz="825500">
              <a:defRPr sz="11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878263" y="7312025"/>
            <a:ext cx="2967037" cy="384175"/>
          </a:xfrm>
          <a:prstGeom prst="rect">
            <a:avLst/>
          </a:prstGeom>
          <a:noFill/>
          <a:ln w="9525">
            <a:noFill/>
            <a:miter lim="800000"/>
            <a:headEnd/>
            <a:tailEnd/>
          </a:ln>
          <a:effectLst/>
        </p:spPr>
        <p:txBody>
          <a:bodyPr vert="horz" wrap="square" lIns="82616" tIns="41308" rIns="82616" bIns="41308" numCol="1" anchor="b" anchorCtr="0" compatLnSpc="1">
            <a:prstTxWarp prst="textNoShape">
              <a:avLst/>
            </a:prstTxWarp>
          </a:bodyPr>
          <a:lstStyle>
            <a:lvl1pPr algn="r" defTabSz="825500">
              <a:defRPr sz="1100" smtClean="0"/>
            </a:lvl1pPr>
          </a:lstStyle>
          <a:p>
            <a:pPr>
              <a:defRPr/>
            </a:pPr>
            <a:fld id="{E54A5DDD-13F4-9145-98AB-212D371D7138}" type="slidenum">
              <a:rPr lang="en-US"/>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5500">
              <a:defRPr sz="2400">
                <a:solidFill>
                  <a:schemeClr val="tx1"/>
                </a:solidFill>
                <a:latin typeface="Times New Roman" charset="0"/>
                <a:ea typeface="ＭＳ Ｐゴシック" charset="0"/>
                <a:cs typeface="ＭＳ Ｐゴシック" charset="0"/>
              </a:defRPr>
            </a:lvl1pPr>
            <a:lvl2pPr marL="742950" indent="-285750" defTabSz="825500">
              <a:defRPr sz="2400">
                <a:solidFill>
                  <a:schemeClr val="tx1"/>
                </a:solidFill>
                <a:latin typeface="Times New Roman" charset="0"/>
                <a:ea typeface="ＭＳ Ｐゴシック" charset="0"/>
                <a:cs typeface="ＭＳ Ｐゴシック" charset="0"/>
              </a:defRPr>
            </a:lvl2pPr>
            <a:lvl3pPr marL="1143000" indent="-228600" defTabSz="825500">
              <a:defRPr sz="2400">
                <a:solidFill>
                  <a:schemeClr val="tx1"/>
                </a:solidFill>
                <a:latin typeface="Times New Roman" charset="0"/>
                <a:ea typeface="ＭＳ Ｐゴシック" charset="0"/>
                <a:cs typeface="ＭＳ Ｐゴシック" charset="0"/>
              </a:defRPr>
            </a:lvl3pPr>
            <a:lvl4pPr marL="1600200" indent="-228600" defTabSz="825500">
              <a:defRPr sz="2400">
                <a:solidFill>
                  <a:schemeClr val="tx1"/>
                </a:solidFill>
                <a:latin typeface="Times New Roman" charset="0"/>
                <a:ea typeface="ＭＳ Ｐゴシック" charset="0"/>
                <a:cs typeface="ＭＳ Ｐゴシック" charset="0"/>
              </a:defRPr>
            </a:lvl4pPr>
            <a:lvl5pPr marL="2057400" indent="-228600" defTabSz="825500">
              <a:defRPr sz="2400">
                <a:solidFill>
                  <a:schemeClr val="tx1"/>
                </a:solidFill>
                <a:latin typeface="Times New Roman" charset="0"/>
                <a:ea typeface="ＭＳ Ｐゴシック" charset="0"/>
                <a:cs typeface="ＭＳ Ｐゴシック" charset="0"/>
              </a:defRPr>
            </a:lvl5pPr>
            <a:lvl6pPr marL="25146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8255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fld id="{BED9C391-AC5A-B744-B84B-CD38850A6149}" type="slidenum">
              <a:rPr lang="en-US" sz="1100"/>
              <a:pPr/>
              <a:t>1</a:t>
            </a:fld>
            <a:endParaRPr lang="en-US" sz="11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4763D24-831E-443F-B8B5-8C3996E95BF9}" type="slidenum">
              <a:rPr lang="en-US" sz="1200"/>
              <a:pPr/>
              <a:t>10</a:t>
            </a:fld>
            <a:endParaRPr lang="en-US" sz="1200" dirty="0"/>
          </a:p>
        </p:txBody>
      </p:sp>
      <p:sp>
        <p:nvSpPr>
          <p:cNvPr id="34819"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ln/>
        </p:spPr>
        <p:txBody>
          <a:bodyPr/>
          <a:lstStyle/>
          <a:p>
            <a:pPr>
              <a:spcBef>
                <a:spcPts val="0"/>
              </a:spcBef>
              <a:spcAft>
                <a:spcPts val="600"/>
              </a:spcAft>
              <a:defRPr/>
            </a:pPr>
            <a:r>
              <a:rPr lang="en-US" dirty="0" smtClean="0"/>
              <a:t>The Baldrige Excellence Framework, Lean, ISO, Six Sigma … how do you know which performance improvement tools are right for your organization? </a:t>
            </a:r>
            <a:br>
              <a:rPr lang="en-US" dirty="0" smtClean="0"/>
            </a:br>
            <a:r>
              <a:rPr lang="en-US" dirty="0" smtClean="0"/>
              <a:t>These improvement tools are complementary, not mutually exclusive. For example, Baldrige, Lean, and Six Sigma all</a:t>
            </a:r>
          </a:p>
          <a:p>
            <a:pPr marL="171450" indent="-171450">
              <a:spcBef>
                <a:spcPts val="0"/>
              </a:spcBef>
              <a:spcAft>
                <a:spcPts val="600"/>
              </a:spcAft>
              <a:buFont typeface="Arial" panose="020B0604020202020204" pitchFamily="34" charset="0"/>
              <a:buChar char="•"/>
              <a:defRPr/>
            </a:pPr>
            <a:r>
              <a:rPr lang="en-US" dirty="0" smtClean="0"/>
              <a:t>focus on results</a:t>
            </a:r>
          </a:p>
          <a:p>
            <a:pPr marL="171450" indent="-171450">
              <a:spcBef>
                <a:spcPts val="0"/>
              </a:spcBef>
              <a:spcAft>
                <a:spcPts val="600"/>
              </a:spcAft>
              <a:buFont typeface="Arial" panose="020B0604020202020204" pitchFamily="34" charset="0"/>
              <a:buChar char="•"/>
              <a:defRPr/>
            </a:pPr>
            <a:r>
              <a:rPr lang="en-US" dirty="0" smtClean="0"/>
              <a:t>use a team approach</a:t>
            </a:r>
          </a:p>
          <a:p>
            <a:pPr marL="171450" indent="-171450">
              <a:spcBef>
                <a:spcPts val="0"/>
              </a:spcBef>
              <a:spcAft>
                <a:spcPts val="600"/>
              </a:spcAft>
              <a:buFont typeface="Arial" panose="020B0604020202020204" pitchFamily="34" charset="0"/>
              <a:buChar char="•"/>
              <a:defRPr/>
            </a:pPr>
            <a:r>
              <a:rPr lang="en-US" dirty="0" smtClean="0"/>
              <a:t>require management by fact</a:t>
            </a:r>
          </a:p>
          <a:p>
            <a:pPr marL="171450" indent="-171450">
              <a:spcBef>
                <a:spcPts val="0"/>
              </a:spcBef>
              <a:spcAft>
                <a:spcPts val="600"/>
              </a:spcAft>
              <a:buFont typeface="Arial" panose="020B0604020202020204" pitchFamily="34" charset="0"/>
              <a:buChar char="•"/>
              <a:defRPr/>
            </a:pPr>
            <a:r>
              <a:rPr lang="en-US" dirty="0" smtClean="0"/>
              <a:t>are customer- and market-focused</a:t>
            </a:r>
          </a:p>
          <a:p>
            <a:pPr marL="171450" indent="-171450">
              <a:spcBef>
                <a:spcPts val="0"/>
              </a:spcBef>
              <a:spcAft>
                <a:spcPts val="600"/>
              </a:spcAft>
              <a:buFont typeface="Arial" panose="020B0604020202020204" pitchFamily="34" charset="0"/>
              <a:buChar char="•"/>
              <a:defRPr/>
            </a:pPr>
            <a:r>
              <a:rPr lang="en-US" dirty="0" smtClean="0"/>
              <a:t>require strong leadership for long-term effectiveness</a:t>
            </a:r>
          </a:p>
          <a:p>
            <a:pPr>
              <a:spcBef>
                <a:spcPts val="0"/>
              </a:spcBef>
              <a:spcAft>
                <a:spcPts val="600"/>
              </a:spcAft>
              <a:defRPr/>
            </a:pPr>
            <a:r>
              <a:rPr lang="en-US" dirty="0" smtClean="0"/>
              <a:t>The continuous improvement focus in the </a:t>
            </a:r>
            <a:r>
              <a:rPr lang="en-US" dirty="0"/>
              <a:t>Baldrige framework </a:t>
            </a:r>
            <a:r>
              <a:rPr lang="en-US" dirty="0" smtClean="0"/>
              <a:t>is also an integral part of the cyclical steps of Six Sigma and Lean. </a:t>
            </a:r>
          </a:p>
          <a:p>
            <a:pPr>
              <a:spcBef>
                <a:spcPts val="0"/>
              </a:spcBef>
              <a:spcAft>
                <a:spcPts val="600"/>
              </a:spcAft>
              <a:buFont typeface="Arial" pitchFamily="34" charset="0"/>
              <a:buChar char="•"/>
              <a:defRPr/>
            </a:pPr>
            <a:endParaRPr lang="en-US" dirty="0" smtClean="0"/>
          </a:p>
          <a:p>
            <a:pPr>
              <a:spcBef>
                <a:spcPts val="0"/>
              </a:spcBef>
              <a:spcAft>
                <a:spcPts val="600"/>
              </a:spcAft>
              <a:defRPr/>
            </a:pPr>
            <a:endParaRPr lang="en-US" b="1" dirty="0" smtClean="0"/>
          </a:p>
        </p:txBody>
      </p:sp>
    </p:spTree>
    <p:extLst>
      <p:ext uri="{BB962C8B-B14F-4D97-AF65-F5344CB8AC3E}">
        <p14:creationId xmlns:p14="http://schemas.microsoft.com/office/powerpoint/2010/main" val="31237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0B15A01-AC65-43A8-B251-E2C2DF3E64E2}" type="slidenum">
              <a:rPr lang="en-US" sz="1200"/>
              <a:pPr/>
              <a:t>11</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1855" indent="-221855">
              <a:buFontTx/>
              <a:buChar char="•"/>
            </a:pPr>
            <a:r>
              <a:rPr lang="en-US" dirty="0" smtClean="0"/>
              <a:t>In the Baldrige </a:t>
            </a:r>
            <a:r>
              <a:rPr lang="en-US" dirty="0"/>
              <a:t>framework, </a:t>
            </a:r>
            <a:r>
              <a:rPr lang="en-US" dirty="0" smtClean="0"/>
              <a:t>the emphasis is on integrating all parts of your management model and improving processes while keeping the whole organization in mind. </a:t>
            </a:r>
          </a:p>
          <a:p>
            <a:pPr marL="221855" indent="-221855">
              <a:buFontTx/>
              <a:buChar char="•"/>
            </a:pPr>
            <a:r>
              <a:rPr lang="en-US" dirty="0" smtClean="0"/>
              <a:t>The </a:t>
            </a:r>
            <a:r>
              <a:rPr lang="en-US" dirty="0"/>
              <a:t>Baldrige framework </a:t>
            </a:r>
            <a:r>
              <a:rPr lang="en-US" dirty="0" smtClean="0"/>
              <a:t>can be used by large and small businesses, education and health care organizations, government and nonprofit organizations, and organizations with one site or worldwide locations. </a:t>
            </a:r>
          </a:p>
          <a:p>
            <a:pPr marL="221855" indent="-221855">
              <a:buFontTx/>
              <a:buChar char="•"/>
            </a:pPr>
            <a:r>
              <a:rPr lang="en-US" dirty="0" smtClean="0"/>
              <a:t>The </a:t>
            </a:r>
            <a:r>
              <a:rPr lang="en-US" dirty="0"/>
              <a:t>Baldrige framework </a:t>
            </a:r>
            <a:r>
              <a:rPr lang="en-US" dirty="0" smtClean="0"/>
              <a:t>can be adapted to fit your challenges and culture and help you evaluate performance, assess where improvements or innovation are most needed, get results, and ensure sustainability. </a:t>
            </a:r>
          </a:p>
          <a:p>
            <a:pPr marL="221855" indent="-221855">
              <a:buFontTx/>
              <a:buChar char="•"/>
            </a:pPr>
            <a:r>
              <a:rPr lang="en-US" dirty="0" smtClean="0"/>
              <a:t>The </a:t>
            </a:r>
            <a:r>
              <a:rPr lang="en-US" dirty="0"/>
              <a:t>Baldrige framework </a:t>
            </a:r>
            <a:r>
              <a:rPr lang="en-US" dirty="0" smtClean="0"/>
              <a:t>doesn’t prescribe how your organization should be structured. For example, the </a:t>
            </a:r>
            <a:r>
              <a:rPr lang="en-US" dirty="0"/>
              <a:t>Baldrige framework doesn’t recommend </a:t>
            </a:r>
            <a:r>
              <a:rPr lang="en-US" dirty="0" smtClean="0"/>
              <a:t>that you should or should not have departments for quality, planning, or other functions or that different units in your organization should be managed in the same way.</a:t>
            </a:r>
            <a:endParaRPr lang="en-US" sz="1100" dirty="0"/>
          </a:p>
        </p:txBody>
      </p:sp>
    </p:spTree>
    <p:extLst>
      <p:ext uri="{BB962C8B-B14F-4D97-AF65-F5344CB8AC3E}">
        <p14:creationId xmlns:p14="http://schemas.microsoft.com/office/powerpoint/2010/main" val="401881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4001BC1E-4CA9-4F61-B39E-9AC3E2C1D272}" type="slidenum">
              <a:rPr lang="en-US" sz="1200"/>
              <a:pPr/>
              <a:t>12</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Here’s one difference: the </a:t>
            </a:r>
            <a:r>
              <a:rPr lang="en-US" dirty="0"/>
              <a:t>Baldrige </a:t>
            </a:r>
            <a:r>
              <a:rPr lang="en-US" dirty="0" smtClean="0"/>
              <a:t>Excellence Framework serves as a comprehensive framework for performance excellence. It focuses on business results as well as organizational improvement and innovation systems. The Baldrige systems approach includes </a:t>
            </a:r>
            <a:r>
              <a:rPr lang="en-US" dirty="0"/>
              <a:t>all the components of the </a:t>
            </a:r>
            <a:r>
              <a:rPr lang="en-US" dirty="0" smtClean="0"/>
              <a:t>ISO 9001 </a:t>
            </a:r>
            <a:r>
              <a:rPr lang="en-US" dirty="0"/>
              <a:t>Quality Management System but extends into dozens of other organizational systems designed </a:t>
            </a:r>
            <a:r>
              <a:rPr lang="en-US" dirty="0" smtClean="0"/>
              <a:t>to supports </a:t>
            </a:r>
            <a:r>
              <a:rPr lang="en-US" dirty="0"/>
              <a:t>high </a:t>
            </a:r>
            <a:r>
              <a:rPr lang="en-US" dirty="0" smtClean="0"/>
              <a:t>performance</a:t>
            </a:r>
            <a:r>
              <a:rPr lang="en-US" dirty="0"/>
              <a:t> </a:t>
            </a:r>
            <a:r>
              <a:rPr lang="en-US" dirty="0" smtClean="0"/>
              <a:t>and sustainability.</a:t>
            </a:r>
            <a:endParaRPr lang="en-US" dirty="0"/>
          </a:p>
          <a:p>
            <a:r>
              <a:rPr lang="en-US" dirty="0" smtClean="0"/>
              <a:t>Lean and Six Sigma methodologies drive waste and inefficiencies out of </a:t>
            </a:r>
            <a:r>
              <a:rPr lang="en-US" b="1" dirty="0" smtClean="0"/>
              <a:t>processes</a:t>
            </a:r>
            <a:r>
              <a:rPr lang="en-US" dirty="0" smtClean="0"/>
              <a:t>, and ISO 9000 is a series of standards for an efficient </a:t>
            </a:r>
            <a:r>
              <a:rPr lang="en-US" b="1" dirty="0" smtClean="0"/>
              <a:t>quality conformance </a:t>
            </a:r>
            <a:r>
              <a:rPr lang="en-US" dirty="0" smtClean="0"/>
              <a:t>system. </a:t>
            </a:r>
          </a:p>
          <a:p>
            <a:r>
              <a:rPr lang="en-US" dirty="0" smtClean="0"/>
              <a:t>Any organization—no matter its sector, size, or level of maturity—can use the </a:t>
            </a:r>
            <a:r>
              <a:rPr lang="en-US" dirty="0"/>
              <a:t>Baldrige Excellence Framework as </a:t>
            </a:r>
            <a:r>
              <a:rPr lang="en-US" dirty="0" smtClean="0"/>
              <a:t>a roadmap for performance excellence. Six Sigma, Lean, or a variety of other performance improvement tools can be used to help improve core processes identified by thoughtful application of the </a:t>
            </a:r>
            <a:r>
              <a:rPr lang="en-US" dirty="0"/>
              <a:t>Baldrige </a:t>
            </a:r>
            <a:r>
              <a:rPr lang="en-US" dirty="0" smtClean="0"/>
              <a:t>framework </a:t>
            </a:r>
            <a:r>
              <a:rPr lang="en-US" dirty="0"/>
              <a:t>.</a:t>
            </a:r>
            <a:endParaRPr lang="en-US" dirty="0" smtClean="0"/>
          </a:p>
          <a:p>
            <a:endParaRPr lang="en-US" b="1" dirty="0" smtClean="0"/>
          </a:p>
        </p:txBody>
      </p:sp>
    </p:spTree>
    <p:extLst>
      <p:ext uri="{BB962C8B-B14F-4D97-AF65-F5344CB8AC3E}">
        <p14:creationId xmlns:p14="http://schemas.microsoft.com/office/powerpoint/2010/main" val="249120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904892B-F752-48A5-A8A2-038BBBFDA775}" type="slidenum">
              <a:rPr lang="en-US" sz="1200"/>
              <a:pPr/>
              <a:t>13</a:t>
            </a:fld>
            <a:endParaRPr lang="en-US" sz="1200" dirty="0"/>
          </a:p>
        </p:txBody>
      </p:sp>
      <p:sp>
        <p:nvSpPr>
          <p:cNvPr id="36867"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Aft>
                <a:spcPts val="589"/>
              </a:spcAft>
              <a:defRPr/>
            </a:pPr>
            <a:r>
              <a:rPr lang="en-US" dirty="0" smtClean="0"/>
              <a:t>In fact, many organizations begin their improvement efforts by using the </a:t>
            </a:r>
            <a:r>
              <a:rPr lang="en-US" dirty="0"/>
              <a:t>Baldrige Excellence Framework for </a:t>
            </a:r>
            <a:r>
              <a:rPr lang="en-US" dirty="0" smtClean="0"/>
              <a:t>self-assessment. Through the questions in the Baldrige Criteria, you pinpoint strengths and opportunities for improvement. The you can use Six Sigma, Lean, or a variety of other performance improvement tools to help improve core processes. The </a:t>
            </a:r>
            <a:r>
              <a:rPr lang="en-US" dirty="0"/>
              <a:t>Baldrige Excellence Framework </a:t>
            </a:r>
            <a:r>
              <a:rPr lang="en-US" dirty="0" smtClean="0"/>
              <a:t>allows you to choose the most suitable tools for carrying out improvements. For example, you might</a:t>
            </a:r>
          </a:p>
          <a:p>
            <a:pPr marL="222751" indent="-222751">
              <a:buFont typeface="Arial" pitchFamily="34" charset="0"/>
              <a:buChar char="•"/>
              <a:defRPr/>
            </a:pPr>
            <a:r>
              <a:rPr lang="en-US" dirty="0" smtClean="0"/>
              <a:t>use Baldrige to develop an overall, systemwide performance map, identify areas for improvement, and track results</a:t>
            </a:r>
          </a:p>
          <a:p>
            <a:pPr marL="222751" indent="-222751">
              <a:buFont typeface="Arial" pitchFamily="34" charset="0"/>
              <a:buChar char="•"/>
              <a:defRPr/>
            </a:pPr>
            <a:r>
              <a:rPr lang="en-US" dirty="0" smtClean="0"/>
              <a:t>use Six Sigma, Lean, or other tools to design operations or improve processes within the organization</a:t>
            </a:r>
          </a:p>
          <a:p>
            <a:pPr>
              <a:defRPr/>
            </a:pPr>
            <a:r>
              <a:rPr lang="en-US" dirty="0" smtClean="0"/>
              <a:t>For example, in the control stage of a Six Sigma project, data are generated on an ongoing basis, and they are monitored continuously to identify needs for further improvement. Similarly, in a Lean environment, continuous work is done to identify and eliminate waste-generating processes. </a:t>
            </a:r>
            <a:endParaRPr lang="en-US" b="1" dirty="0" smtClean="0"/>
          </a:p>
          <a:p>
            <a:pPr>
              <a:defRPr/>
            </a:pPr>
            <a:endParaRPr lang="en-US" dirty="0" smtClean="0"/>
          </a:p>
          <a:p>
            <a:pPr>
              <a:defRPr/>
            </a:pPr>
            <a:endParaRPr lang="en-US" dirty="0" smtClean="0"/>
          </a:p>
        </p:txBody>
      </p:sp>
    </p:spTree>
    <p:extLst>
      <p:ext uri="{BB962C8B-B14F-4D97-AF65-F5344CB8AC3E}">
        <p14:creationId xmlns:p14="http://schemas.microsoft.com/office/powerpoint/2010/main" val="2830458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7E66AC8-78D0-4462-86DF-D858E50C6E75}" type="slidenum">
              <a:rPr lang="en-US" sz="1200"/>
              <a:pPr/>
              <a:t>14</a:t>
            </a:fld>
            <a:endParaRPr lang="en-US" sz="1200" dirty="0"/>
          </a:p>
        </p:txBody>
      </p:sp>
      <p:sp>
        <p:nvSpPr>
          <p:cNvPr id="37891"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815447" y="3686572"/>
            <a:ext cx="5028988" cy="4568228"/>
          </a:xfrm>
          <a:ln/>
        </p:spPr>
        <p:txBody>
          <a:bodyPr/>
          <a:lstStyle/>
          <a:p>
            <a:pPr>
              <a:defRPr/>
            </a:pPr>
            <a:r>
              <a:rPr lang="en-US" dirty="0"/>
              <a:t>The first category in the Baldrige Criteria is Leadership, reflecting the critical role of committed senior leaders in an organization. </a:t>
            </a:r>
            <a:endParaRPr lang="en-US" strike="sngStrike" dirty="0"/>
          </a:p>
          <a:p>
            <a:pPr>
              <a:defRPr/>
            </a:pPr>
            <a:r>
              <a:rPr lang="en-US" dirty="0"/>
              <a:t>The Baldrige Criteria address the entire leadership system. By responding to the questions in the Leadership category, you can, for example, identify any gaps in </a:t>
            </a:r>
          </a:p>
          <a:p>
            <a:pPr marL="222751" indent="-222751">
              <a:buFont typeface="Arial" pitchFamily="34" charset="0"/>
              <a:buChar char="•"/>
              <a:defRPr/>
            </a:pPr>
            <a:r>
              <a:rPr lang="en-US" dirty="0"/>
              <a:t>setting and deploying your vision and values</a:t>
            </a:r>
          </a:p>
          <a:p>
            <a:pPr marL="222751" indent="-222751">
              <a:buFont typeface="Arial" pitchFamily="34" charset="0"/>
              <a:buChar char="•"/>
              <a:defRPr/>
            </a:pPr>
            <a:r>
              <a:rPr lang="en-US" dirty="0"/>
              <a:t>addressing fiscal accountability and transparency in operations</a:t>
            </a:r>
          </a:p>
          <a:p>
            <a:pPr marL="222751" indent="-222751">
              <a:buFont typeface="Arial" pitchFamily="34" charset="0"/>
              <a:buChar char="•"/>
              <a:defRPr/>
            </a:pPr>
            <a:r>
              <a:rPr lang="en-US" dirty="0"/>
              <a:t>recognizing disconnects between your mission and your processes for achieving that mission. </a:t>
            </a:r>
          </a:p>
          <a:p>
            <a:pPr>
              <a:defRPr/>
            </a:pPr>
            <a:r>
              <a:rPr lang="en-US" dirty="0"/>
              <a:t>At that point, you might allocate financial and human resources to carry out Six Sigma, Lean, or other enterprise-critical initiatives. </a:t>
            </a:r>
          </a:p>
          <a:p>
            <a:pPr>
              <a:defRPr/>
            </a:pPr>
            <a:r>
              <a:rPr lang="en-US" dirty="0"/>
              <a:t>What do Baldrige, Six Sigma, and Lean share?</a:t>
            </a:r>
          </a:p>
          <a:p>
            <a:pPr>
              <a:defRPr/>
            </a:pPr>
            <a:r>
              <a:rPr lang="en-US" dirty="0"/>
              <a:t>In the use of all three, senior leaders may need to communicate new cultural norms to employees, such as fact-based decision making and process measurement. To sustain success with process improvement activities and projects over the long term—and solidify a culture of organizational excellence—senior leaders must also encourage and provide resources.</a:t>
            </a:r>
          </a:p>
        </p:txBody>
      </p:sp>
    </p:spTree>
    <p:extLst>
      <p:ext uri="{BB962C8B-B14F-4D97-AF65-F5344CB8AC3E}">
        <p14:creationId xmlns:p14="http://schemas.microsoft.com/office/powerpoint/2010/main" val="6153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048CD115-7A83-42FF-9D88-6451A895A54A}" type="slidenum">
              <a:rPr lang="en-US" sz="1200"/>
              <a:pPr/>
              <a:t>15</a:t>
            </a:fld>
            <a:endParaRPr lang="en-US" sz="1200" dirty="0"/>
          </a:p>
        </p:txBody>
      </p:sp>
      <p:sp>
        <p:nvSpPr>
          <p:cNvPr id="38915"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507" y="3745645"/>
            <a:ext cx="5490217" cy="4624812"/>
          </a:xfrm>
          <a:ln/>
        </p:spPr>
        <p:txBody>
          <a:bodyPr/>
          <a:lstStyle/>
          <a:p>
            <a:pPr>
              <a:spcAft>
                <a:spcPts val="660"/>
              </a:spcAft>
              <a:defRPr/>
            </a:pPr>
            <a:r>
              <a:rPr lang="en-US" dirty="0" smtClean="0"/>
              <a:t>The Strategy category examines </a:t>
            </a:r>
          </a:p>
          <a:p>
            <a:pPr marL="171450" indent="-171450">
              <a:spcBef>
                <a:spcPts val="0"/>
              </a:spcBef>
              <a:spcAft>
                <a:spcPts val="600"/>
              </a:spcAft>
              <a:buFont typeface="Arial" pitchFamily="34" charset="0"/>
              <a:buChar char="•"/>
              <a:defRPr/>
            </a:pPr>
            <a:r>
              <a:rPr lang="en-US" dirty="0" smtClean="0"/>
              <a:t>how you develop your strategy,</a:t>
            </a:r>
          </a:p>
          <a:p>
            <a:pPr marL="171450" indent="-171450">
              <a:spcBef>
                <a:spcPts val="0"/>
              </a:spcBef>
              <a:spcAft>
                <a:spcPts val="600"/>
              </a:spcAft>
              <a:buFont typeface="Arial" pitchFamily="34" charset="0"/>
              <a:buChar char="•"/>
              <a:defRPr/>
            </a:pPr>
            <a:r>
              <a:rPr lang="en-US" dirty="0" smtClean="0"/>
              <a:t>how you implement that strategy,</a:t>
            </a:r>
          </a:p>
          <a:p>
            <a:pPr marL="171450" indent="-171450">
              <a:spcBef>
                <a:spcPts val="0"/>
              </a:spcBef>
              <a:spcAft>
                <a:spcPts val="600"/>
              </a:spcAft>
              <a:buFont typeface="Arial" pitchFamily="34" charset="0"/>
              <a:buChar char="•"/>
              <a:defRPr/>
            </a:pPr>
            <a:r>
              <a:rPr lang="en-US" dirty="0" smtClean="0"/>
              <a:t>how you make changes if necessary</a:t>
            </a:r>
          </a:p>
          <a:p>
            <a:pPr marL="171450" indent="-171450">
              <a:spcBef>
                <a:spcPts val="0"/>
              </a:spcBef>
              <a:spcAft>
                <a:spcPts val="600"/>
              </a:spcAft>
              <a:buFont typeface="Arial" pitchFamily="34" charset="0"/>
              <a:buChar char="•"/>
              <a:defRPr/>
            </a:pPr>
            <a:r>
              <a:rPr lang="en-US" dirty="0" smtClean="0"/>
              <a:t>how you measure progress</a:t>
            </a:r>
          </a:p>
          <a:p>
            <a:pPr>
              <a:spcAft>
                <a:spcPts val="660"/>
              </a:spcAft>
              <a:defRPr/>
            </a:pPr>
            <a:r>
              <a:rPr lang="en-US" dirty="0" smtClean="0"/>
              <a:t>Your organization’s performance depends on the actions you take and on the totality of your operating environment. Every organization has resources that it uses to accomplish its mission, vision, and values. The coordinated use of these assets toward some set of objectives and goals is the organization’s strategy. </a:t>
            </a:r>
          </a:p>
          <a:p>
            <a:pPr>
              <a:spcAft>
                <a:spcPts val="660"/>
              </a:spcAft>
              <a:defRPr/>
            </a:pPr>
            <a:r>
              <a:rPr lang="en-US" dirty="0" smtClean="0"/>
              <a:t>Lean, Six Sigma, and other tools can be methodologies for coordinating the use of assets toward organizational objectives. As an organization defines and deploys its business strategies, these techniques help leaders analyze performance gaps and respond by setting strategic improvement goals to close those gaps. </a:t>
            </a:r>
          </a:p>
        </p:txBody>
      </p:sp>
    </p:spTree>
    <p:extLst>
      <p:ext uri="{BB962C8B-B14F-4D97-AF65-F5344CB8AC3E}">
        <p14:creationId xmlns:p14="http://schemas.microsoft.com/office/powerpoint/2010/main" val="2521916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B163FC18-8739-45B7-B771-3AB2CAB4184C}" type="slidenum">
              <a:rPr lang="en-US" sz="1200"/>
              <a:pPr/>
              <a:t>16</a:t>
            </a:fld>
            <a:endParaRPr lang="en-US" sz="1200" dirty="0"/>
          </a:p>
        </p:txBody>
      </p:sp>
      <p:sp>
        <p:nvSpPr>
          <p:cNvPr id="39939" name="Rectangle 2"/>
          <p:cNvSpPr>
            <a:spLocks noGrp="1" noRot="1" noChangeAspect="1" noChangeArrowheads="1" noTextEdit="1"/>
          </p:cNvSpPr>
          <p:nvPr>
            <p:ph type="sldImg"/>
          </p:nvPr>
        </p:nvSpPr>
        <p:spPr>
          <a:xfrm>
            <a:off x="1212850" y="460375"/>
            <a:ext cx="4435475" cy="3427413"/>
          </a:xfrm>
          <a:ln/>
        </p:spPr>
      </p:sp>
      <p:sp>
        <p:nvSpPr>
          <p:cNvPr id="30724" name="Rectangle 3"/>
          <p:cNvSpPr>
            <a:spLocks noGrp="1" noChangeArrowheads="1"/>
          </p:cNvSpPr>
          <p:nvPr>
            <p:ph type="body" idx="1"/>
          </p:nvPr>
        </p:nvSpPr>
        <p:spPr>
          <a:xfrm>
            <a:off x="983087" y="4130040"/>
            <a:ext cx="5028988" cy="3241443"/>
          </a:xfrm>
          <a:ln/>
        </p:spPr>
        <p:txBody>
          <a:bodyPr/>
          <a:lstStyle/>
          <a:p>
            <a:pPr>
              <a:defRPr/>
            </a:pPr>
            <a:r>
              <a:rPr lang="en-US" sz="1100" dirty="0" smtClean="0"/>
              <a:t>In </a:t>
            </a:r>
            <a:r>
              <a:rPr lang="en-US" sz="1100" dirty="0"/>
              <a:t>the Baldrige Criteria, the </a:t>
            </a:r>
            <a:r>
              <a:rPr lang="en-US" sz="1100" dirty="0" smtClean="0"/>
              <a:t>Customers </a:t>
            </a:r>
            <a:r>
              <a:rPr lang="en-US" sz="1100" dirty="0"/>
              <a:t>category asks how you engage customers for long-term marketplace success. This includes how </a:t>
            </a:r>
            <a:r>
              <a:rPr lang="en-US" sz="1100" dirty="0" smtClean="0"/>
              <a:t>your organization </a:t>
            </a:r>
            <a:endParaRPr lang="en-US" sz="1100" dirty="0"/>
          </a:p>
          <a:p>
            <a:pPr marL="222751" indent="-222751">
              <a:buFont typeface="Arial" pitchFamily="34" charset="0"/>
              <a:buChar char="•"/>
              <a:defRPr/>
            </a:pPr>
            <a:r>
              <a:rPr lang="en-US" sz="1100" dirty="0"/>
              <a:t>listens to the voice of </a:t>
            </a:r>
            <a:r>
              <a:rPr lang="en-US" sz="1100" dirty="0" smtClean="0"/>
              <a:t>the customer</a:t>
            </a:r>
            <a:endParaRPr lang="en-US" sz="1100" dirty="0"/>
          </a:p>
          <a:p>
            <a:pPr marL="222751" indent="-222751">
              <a:buFont typeface="Arial" pitchFamily="34" charset="0"/>
              <a:buChar char="•"/>
              <a:defRPr/>
            </a:pPr>
            <a:r>
              <a:rPr lang="en-US" sz="1100" dirty="0" smtClean="0"/>
              <a:t>serve customers’ needs to engage them and build relationships</a:t>
            </a:r>
            <a:endParaRPr lang="en-US" sz="1100" dirty="0"/>
          </a:p>
          <a:p>
            <a:pPr>
              <a:defRPr/>
            </a:pPr>
            <a:r>
              <a:rPr lang="en-US" sz="1100" dirty="0"/>
              <a:t>ISO </a:t>
            </a:r>
            <a:r>
              <a:rPr lang="en-US" sz="1100" dirty="0" smtClean="0"/>
              <a:t>9001:2015 </a:t>
            </a:r>
            <a:r>
              <a:rPr lang="en-US" sz="1100" dirty="0"/>
              <a:t>also has customer requirements as one of its key elements. The ISO 9001 process approach focuses on enhancing customer satisfaction by consistently meeting customer requirements</a:t>
            </a:r>
            <a:r>
              <a:rPr lang="en-US" sz="1100" dirty="0" smtClean="0"/>
              <a:t>. Defining </a:t>
            </a:r>
            <a:r>
              <a:rPr lang="en-US" sz="1100" dirty="0"/>
              <a:t>customer requirements and monitoring customer satisfaction are critical to the approach.</a:t>
            </a:r>
          </a:p>
          <a:p>
            <a:pPr>
              <a:defRPr/>
            </a:pPr>
            <a:r>
              <a:rPr lang="en-US" sz="1100" dirty="0"/>
              <a:t>One of Lean’s main principles is a focus on customer requirements. In a Lean environment, all process steps should add value. Value-added process steps are those that the customer is willing to pay for, that are done right the first time, and that change the product or service in some way. To know what a customer is willing to pay for, an organization needs a customer and market focus. </a:t>
            </a:r>
          </a:p>
          <a:p>
            <a:pPr>
              <a:defRPr/>
            </a:pPr>
            <a:r>
              <a:rPr lang="en-US" sz="1100" dirty="0"/>
              <a:t>Six Sigma focuses improvement projects on what is important to internal product recipients and to final customers. Within Six Sigma, the voice of the customer is often used to identify areas that need improvement and gather a variety of customer and market data through such mechanisms as surveys, focus groups, industry research, and competitive analyses. </a:t>
            </a:r>
          </a:p>
        </p:txBody>
      </p:sp>
    </p:spTree>
    <p:extLst>
      <p:ext uri="{BB962C8B-B14F-4D97-AF65-F5344CB8AC3E}">
        <p14:creationId xmlns:p14="http://schemas.microsoft.com/office/powerpoint/2010/main" val="68633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AA0341D3-B7C6-4B2D-BC31-4D91DD7E4498}" type="slidenum">
              <a:rPr lang="en-US" sz="1200"/>
              <a:pPr/>
              <a:t>17</a:t>
            </a:fld>
            <a:endParaRPr lang="en-US" sz="1200" dirty="0"/>
          </a:p>
        </p:txBody>
      </p:sp>
      <p:sp>
        <p:nvSpPr>
          <p:cNvPr id="40963"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20995" y="3633233"/>
            <a:ext cx="6231365" cy="3889786"/>
          </a:xfrm>
          <a:ln/>
        </p:spPr>
        <p:txBody>
          <a:bodyPr/>
          <a:lstStyle/>
          <a:p>
            <a:pPr>
              <a:spcAft>
                <a:spcPts val="330"/>
              </a:spcAft>
              <a:defRPr/>
            </a:pPr>
            <a:r>
              <a:rPr lang="en-US" sz="1100" dirty="0" smtClean="0"/>
              <a:t>The </a:t>
            </a:r>
            <a:r>
              <a:rPr lang="en-US" sz="1100" dirty="0"/>
              <a:t>Measurement, Analysis, and Knowledge Management category is the system foundation of the Baldrige framework. The Criteria ask how you </a:t>
            </a:r>
          </a:p>
          <a:p>
            <a:pPr marL="224309" indent="-224309">
              <a:spcAft>
                <a:spcPts val="330"/>
              </a:spcAft>
              <a:buFont typeface="Arial" pitchFamily="34" charset="0"/>
              <a:buChar char="•"/>
              <a:defRPr/>
            </a:pPr>
            <a:r>
              <a:rPr lang="en-US" sz="1100" dirty="0"/>
              <a:t>select, gather, analyze, </a:t>
            </a:r>
            <a:r>
              <a:rPr lang="en-US" sz="1100" dirty="0" smtClean="0"/>
              <a:t>and improve </a:t>
            </a:r>
            <a:r>
              <a:rPr lang="en-US" sz="1100" dirty="0"/>
              <a:t>your organization’s data, information, and knowledge assets</a:t>
            </a:r>
          </a:p>
          <a:p>
            <a:pPr marL="224309" indent="-224309">
              <a:spcAft>
                <a:spcPts val="330"/>
              </a:spcAft>
              <a:buFont typeface="Arial" pitchFamily="34" charset="0"/>
              <a:buChar char="•"/>
              <a:defRPr/>
            </a:pPr>
            <a:r>
              <a:rPr lang="en-US" sz="1100" dirty="0" smtClean="0"/>
              <a:t>manage organizational knowledge, information, and information </a:t>
            </a:r>
            <a:r>
              <a:rPr lang="en-US" sz="1100" dirty="0"/>
              <a:t>technology</a:t>
            </a:r>
          </a:p>
          <a:p>
            <a:pPr>
              <a:spcAft>
                <a:spcPts val="330"/>
              </a:spcAft>
              <a:defRPr/>
            </a:pPr>
            <a:r>
              <a:rPr lang="en-US" sz="1100" dirty="0" smtClean="0"/>
              <a:t>ISO 9001 </a:t>
            </a:r>
            <a:r>
              <a:rPr lang="en-US" sz="1100" dirty="0"/>
              <a:t>relies on monitoring and measuring process performance. This information is used to assess whether the process is in compliance or not. </a:t>
            </a:r>
          </a:p>
          <a:p>
            <a:pPr>
              <a:spcAft>
                <a:spcPts val="330"/>
              </a:spcAft>
              <a:defRPr/>
            </a:pPr>
            <a:r>
              <a:rPr lang="en-US" sz="1100" dirty="0"/>
              <a:t>The use of data and metrics is an integral part of Six Sigma. For example, decision making must be data-driven to allow the measure, analyze, and control phases of the DMAIC process to function. Organizations that use Six Sigma have specific metrics, as well as data collection and analysis tools, built into the various steps of both DMAIC and DMADV projects. </a:t>
            </a:r>
          </a:p>
          <a:p>
            <a:pPr>
              <a:spcAft>
                <a:spcPts val="330"/>
              </a:spcAft>
              <a:defRPr/>
            </a:pPr>
            <a:r>
              <a:rPr lang="en-US" sz="1100" dirty="0"/>
              <a:t>Lean focuses on developing processes with zero waiting time, zero inventory, pull-based scheduling, reduction of batch sizes, work balancing, and process time reduction. Within Lean systems, quantitative measures and metrics are used to monitor processes and make decisions on the health of a process and its place within the continual process improvement cycle. </a:t>
            </a:r>
          </a:p>
          <a:p>
            <a:pPr>
              <a:spcAft>
                <a:spcPts val="330"/>
              </a:spcAft>
              <a:defRPr/>
            </a:pPr>
            <a:r>
              <a:rPr lang="en-US" sz="1100" dirty="0"/>
              <a:t>Organizations select Six Sigma and Lean projects based on process knowledge and potential benefit to the organization. Some of the factors used to select these projects are the potential cost savings, increased sales, reduced cycle time, and improved customer service and satisfaction.</a:t>
            </a:r>
          </a:p>
          <a:p>
            <a:pPr>
              <a:spcAft>
                <a:spcPts val="330"/>
              </a:spcAft>
              <a:defRPr/>
            </a:pPr>
            <a:r>
              <a:rPr lang="en-US" sz="1100" dirty="0"/>
              <a:t>Six Sigma and Lean complement the Baldrige foundation of measurement, analysis, and prioritization to improve overall organizational performance.</a:t>
            </a:r>
          </a:p>
        </p:txBody>
      </p:sp>
    </p:spTree>
    <p:extLst>
      <p:ext uri="{BB962C8B-B14F-4D97-AF65-F5344CB8AC3E}">
        <p14:creationId xmlns:p14="http://schemas.microsoft.com/office/powerpoint/2010/main" val="89995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2074CE65-09D2-464F-BEB2-687F99819A1A}" type="slidenum">
              <a:rPr lang="en-US" sz="1200"/>
              <a:pPr/>
              <a:t>18</a:t>
            </a:fld>
            <a:endParaRPr lang="en-US" sz="1200" dirty="0"/>
          </a:p>
        </p:txBody>
      </p:sp>
      <p:sp>
        <p:nvSpPr>
          <p:cNvPr id="41987"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14507" y="3746852"/>
            <a:ext cx="5402742" cy="3930713"/>
          </a:xfrm>
          <a:ln/>
        </p:spPr>
        <p:txBody>
          <a:bodyPr/>
          <a:lstStyle/>
          <a:p>
            <a:pPr>
              <a:defRPr/>
            </a:pPr>
            <a:r>
              <a:rPr lang="en-US" dirty="0" smtClean="0"/>
              <a:t>The Workforce </a:t>
            </a:r>
            <a:r>
              <a:rPr lang="en-US" dirty="0"/>
              <a:t>category examines </a:t>
            </a:r>
          </a:p>
          <a:p>
            <a:pPr marL="256793" indent="-256793">
              <a:buFont typeface="Arial" pitchFamily="34" charset="0"/>
              <a:buChar char="•"/>
              <a:defRPr/>
            </a:pPr>
            <a:r>
              <a:rPr lang="en-US" dirty="0"/>
              <a:t>your ability </a:t>
            </a:r>
            <a:r>
              <a:rPr lang="en-US" dirty="0" smtClean="0"/>
              <a:t>to build an effective and supportive workforce environment</a:t>
            </a:r>
            <a:endParaRPr lang="en-US" dirty="0"/>
          </a:p>
          <a:p>
            <a:pPr marL="256793" indent="-256793">
              <a:buFont typeface="Arial" pitchFamily="34" charset="0"/>
              <a:buChar char="•"/>
              <a:defRPr/>
            </a:pPr>
            <a:r>
              <a:rPr lang="en-US" dirty="0"/>
              <a:t>how you engage, manage, and develop your workforce to use its full potential in alignment with your overall mission, strategy, and action plans. </a:t>
            </a:r>
          </a:p>
          <a:p>
            <a:pPr>
              <a:defRPr/>
            </a:pPr>
            <a:r>
              <a:rPr lang="en-US" dirty="0"/>
              <a:t>Adoption of Six Sigma, Lean, and/or ISO </a:t>
            </a:r>
            <a:r>
              <a:rPr lang="en-US" dirty="0" smtClean="0"/>
              <a:t>9001:2015 </a:t>
            </a:r>
            <a:r>
              <a:rPr lang="en-US" dirty="0"/>
              <a:t>methodologies requires some of the elements emphasized by this Baldrige category, such as </a:t>
            </a:r>
            <a:r>
              <a:rPr lang="en-US" dirty="0" smtClean="0"/>
              <a:t>workforce assets </a:t>
            </a:r>
            <a:r>
              <a:rPr lang="en-US" dirty="0"/>
              <a:t>in areas of project leadership, training, and compensation alignment. </a:t>
            </a:r>
          </a:p>
          <a:p>
            <a:pPr marL="224309" indent="-224309">
              <a:buFont typeface="Arial" pitchFamily="34" charset="0"/>
              <a:buChar char="•"/>
              <a:defRPr/>
            </a:pPr>
            <a:r>
              <a:rPr lang="en-US" dirty="0"/>
              <a:t>To launch and sustain successful improvement projects, organizations need leadership and training programs. Key individuals need to be identified and trained to serve as initiative and project champions and as process owners and project facilitators. Six Sigma, Lean, and ISO 9001 expertise must be instilled in project leaders before they begin their project tasks. </a:t>
            </a:r>
          </a:p>
          <a:p>
            <a:pPr marL="224309" indent="-224309">
              <a:buFont typeface="Arial" pitchFamily="34" charset="0"/>
              <a:buChar char="•"/>
              <a:defRPr/>
            </a:pPr>
            <a:r>
              <a:rPr lang="en-US" dirty="0"/>
              <a:t>To keep the momentum going in Lean and Six Sigma, reward and recognition systems need to be developed to drive behaviors of both process owners and personnel. In Six Sigma, Lean, and ISO 9001, performance assessment tools are data-driven and results-oriented. </a:t>
            </a:r>
          </a:p>
        </p:txBody>
      </p:sp>
    </p:spTree>
    <p:extLst>
      <p:ext uri="{BB962C8B-B14F-4D97-AF65-F5344CB8AC3E}">
        <p14:creationId xmlns:p14="http://schemas.microsoft.com/office/powerpoint/2010/main" val="980489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15B86284-0834-49B2-BEC5-86471C61535A}" type="slidenum">
              <a:rPr lang="en-US" sz="1200"/>
              <a:pPr/>
              <a:t>19</a:t>
            </a:fld>
            <a:endParaRPr lang="en-US" sz="1200" dirty="0"/>
          </a:p>
        </p:txBody>
      </p:sp>
      <p:sp>
        <p:nvSpPr>
          <p:cNvPr id="4301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662431" y="3666729"/>
            <a:ext cx="5522026" cy="3579891"/>
          </a:xfrm>
          <a:ln/>
        </p:spPr>
        <p:txBody>
          <a:bodyPr/>
          <a:lstStyle/>
          <a:p>
            <a:pPr>
              <a:defRPr/>
            </a:pPr>
            <a:r>
              <a:rPr lang="en-US" dirty="0" smtClean="0"/>
              <a:t>The Operations </a:t>
            </a:r>
            <a:r>
              <a:rPr lang="en-US" dirty="0"/>
              <a:t>category examines</a:t>
            </a:r>
          </a:p>
          <a:p>
            <a:pPr marL="256793" indent="-256793">
              <a:buFont typeface="Arial" pitchFamily="34" charset="0"/>
              <a:buChar char="•"/>
              <a:defRPr/>
            </a:pPr>
            <a:r>
              <a:rPr lang="en-US" dirty="0"/>
              <a:t>how you design, manage, and improve your </a:t>
            </a:r>
            <a:r>
              <a:rPr lang="en-US" dirty="0" smtClean="0"/>
              <a:t>products and work processes </a:t>
            </a:r>
          </a:p>
          <a:p>
            <a:pPr marL="256793" indent="-256793">
              <a:buFont typeface="Arial" pitchFamily="34" charset="0"/>
              <a:buChar char="•"/>
              <a:defRPr/>
            </a:pPr>
            <a:r>
              <a:rPr lang="en-US" dirty="0" smtClean="0"/>
              <a:t>how you ensure effective management of your operations</a:t>
            </a:r>
            <a:endParaRPr lang="en-US" dirty="0"/>
          </a:p>
          <a:p>
            <a:pPr>
              <a:defRPr/>
            </a:pPr>
            <a:r>
              <a:rPr lang="en-US" dirty="0"/>
              <a:t>Six Sigma, Lean, and ISO </a:t>
            </a:r>
            <a:r>
              <a:rPr lang="en-US" dirty="0" smtClean="0"/>
              <a:t>9001 </a:t>
            </a:r>
            <a:r>
              <a:rPr lang="en-US" dirty="0"/>
              <a:t>all focus deeply on processes, so this is the Baldrige Criteria category that Six Sigma, Lean, and ISO 9001 most closely address. </a:t>
            </a:r>
          </a:p>
          <a:p>
            <a:pPr marL="222751" indent="-222751">
              <a:buFont typeface="Arial" pitchFamily="34" charset="0"/>
              <a:buChar char="•"/>
              <a:defRPr/>
            </a:pPr>
            <a:r>
              <a:rPr lang="en-US" dirty="0"/>
              <a:t>Like the Baldrige Criteria, all three methodologies view processes as interrelated and interdependent steps on the path to customer satisfaction and achievement of the organization’s core mission, vision, and values. For example, Six Sigma, Lean, and ISO 9001 are particularly useful in improving the efficiency and effectiveness of repetitive processes, such as manufacturing cars or billing. </a:t>
            </a:r>
          </a:p>
          <a:p>
            <a:pPr marL="222751" indent="-222751">
              <a:buFont typeface="Arial" pitchFamily="34" charset="0"/>
              <a:buChar char="•"/>
              <a:defRPr/>
            </a:pPr>
            <a:r>
              <a:rPr lang="en-US" dirty="0"/>
              <a:t>The drive for the kind of sustainable, transformational change in operations called for by Six Sigma, Lean, and ISO 9001 can be effective only if change itself becomes part of the organization’s processes and all processes become better at fulfilling customer needs. </a:t>
            </a:r>
          </a:p>
          <a:p>
            <a:pPr marL="222751" indent="-222751">
              <a:buFont typeface="Arial" pitchFamily="34" charset="0"/>
              <a:buChar char="•"/>
              <a:defRPr/>
            </a:pPr>
            <a:r>
              <a:rPr lang="en-US" dirty="0"/>
              <a:t>Six Sigma, Lean, or any of the other process improvement tool sets or </a:t>
            </a:r>
            <a:r>
              <a:rPr lang="en-US" dirty="0" smtClean="0"/>
              <a:t>standards might </a:t>
            </a:r>
            <a:r>
              <a:rPr lang="en-US" dirty="0"/>
              <a:t>be used as an organization’s methodology for improving key value-creating processes.</a:t>
            </a:r>
          </a:p>
        </p:txBody>
      </p:sp>
    </p:spTree>
    <p:extLst>
      <p:ext uri="{BB962C8B-B14F-4D97-AF65-F5344CB8AC3E}">
        <p14:creationId xmlns:p14="http://schemas.microsoft.com/office/powerpoint/2010/main" val="2309863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52361D27-983D-4063-8EE0-542B52AD5BD4}" type="slidenum">
              <a:rPr lang="en-US" sz="1200"/>
              <a:pPr/>
              <a:t>2</a:t>
            </a:fld>
            <a:endParaRPr lang="en-US" sz="1200" dirty="0"/>
          </a:p>
        </p:txBody>
      </p:sp>
      <p:sp>
        <p:nvSpPr>
          <p:cNvPr id="2662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ln/>
        </p:spPr>
        <p:txBody>
          <a:bodyPr/>
          <a:lstStyle/>
          <a:p>
            <a:pPr defTabSz="897233">
              <a:defRPr/>
            </a:pPr>
            <a:r>
              <a:rPr lang="en-US" dirty="0" smtClean="0"/>
              <a:t>The Baldrige Excellence Framework and its Criteria for Performance Excellence are nationally and internationally renowned as a comprehensive performance excellence framework that any organization can use to improve</a:t>
            </a:r>
            <a:r>
              <a:rPr lang="en-US" dirty="0"/>
              <a:t>. The </a:t>
            </a:r>
            <a:r>
              <a:rPr lang="en-US" dirty="0" smtClean="0"/>
              <a:t>Baldrige framework focuses </a:t>
            </a:r>
            <a:r>
              <a:rPr lang="en-US" dirty="0"/>
              <a:t>on business results as well as organizational improvement and innovation systems. For many organizations, using the </a:t>
            </a:r>
            <a:r>
              <a:rPr lang="en-US" dirty="0" smtClean="0"/>
              <a:t>Baldrige framework </a:t>
            </a:r>
            <a:r>
              <a:rPr lang="en-US" dirty="0"/>
              <a:t>results in the benefits shown here.</a:t>
            </a:r>
          </a:p>
          <a:p>
            <a:pPr>
              <a:defRPr/>
            </a:pPr>
            <a:r>
              <a:rPr lang="en-US" dirty="0" smtClean="0"/>
              <a:t>The seven categories you see in the diagram make up the Criteria for Performance Excellence: Leadership; Strategy; Customers; Measurement, Analysis, and Knowledge Management; Workforce; Operations; and Results. </a:t>
            </a:r>
          </a:p>
        </p:txBody>
      </p:sp>
    </p:spTree>
    <p:extLst>
      <p:ext uri="{BB962C8B-B14F-4D97-AF65-F5344CB8AC3E}">
        <p14:creationId xmlns:p14="http://schemas.microsoft.com/office/powerpoint/2010/main" val="1006326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61D5520D-C8B1-4DA1-AB4B-4A71575D615A}" type="slidenum">
              <a:rPr lang="en-US" sz="1200"/>
              <a:pPr/>
              <a:t>20</a:t>
            </a:fld>
            <a:endParaRPr lang="en-US" sz="1200" dirty="0"/>
          </a:p>
        </p:txBody>
      </p:sp>
      <p:sp>
        <p:nvSpPr>
          <p:cNvPr id="44035" name="Rectangle 2"/>
          <p:cNvSpPr>
            <a:spLocks noGrp="1" noRot="1" noChangeAspect="1" noChangeArrowheads="1" noTextEdit="1"/>
          </p:cNvSpPr>
          <p:nvPr>
            <p:ph type="sldImg"/>
          </p:nvPr>
        </p:nvSpPr>
        <p:spPr>
          <a:xfrm>
            <a:off x="1327150" y="342900"/>
            <a:ext cx="4437063" cy="3427413"/>
          </a:xfrm>
          <a:ln/>
        </p:spPr>
      </p:sp>
      <p:sp>
        <p:nvSpPr>
          <p:cNvPr id="34820" name="Rectangle 3"/>
          <p:cNvSpPr>
            <a:spLocks noGrp="1" noChangeArrowheads="1"/>
          </p:cNvSpPr>
          <p:nvPr>
            <p:ph type="body" idx="1"/>
          </p:nvPr>
        </p:nvSpPr>
        <p:spPr>
          <a:xfrm>
            <a:off x="725766" y="3952516"/>
            <a:ext cx="5821991" cy="3551596"/>
          </a:xfrm>
          <a:ln/>
        </p:spPr>
        <p:txBody>
          <a:bodyPr/>
          <a:lstStyle/>
          <a:p>
            <a:pPr>
              <a:spcBef>
                <a:spcPts val="330"/>
              </a:spcBef>
              <a:defRPr/>
            </a:pPr>
            <a:r>
              <a:rPr lang="en-US" sz="1100" dirty="0" smtClean="0"/>
              <a:t>In </a:t>
            </a:r>
            <a:r>
              <a:rPr lang="en-US" sz="1100" dirty="0"/>
              <a:t>the Baldrige framework, everything points toward the final category, Results. This category asks about your organization’s performance and improvement in all areas:</a:t>
            </a:r>
          </a:p>
          <a:p>
            <a:pPr marL="256793" indent="-256793">
              <a:spcBef>
                <a:spcPts val="330"/>
              </a:spcBef>
              <a:buFont typeface="Arial" pitchFamily="34" charset="0"/>
              <a:buChar char="•"/>
              <a:defRPr/>
            </a:pPr>
            <a:r>
              <a:rPr lang="en-US" sz="1100" dirty="0"/>
              <a:t>product and process outcomes</a:t>
            </a:r>
          </a:p>
          <a:p>
            <a:pPr marL="256793" indent="-256793">
              <a:spcBef>
                <a:spcPts val="330"/>
              </a:spcBef>
              <a:buFont typeface="Arial" pitchFamily="34" charset="0"/>
              <a:buChar char="•"/>
              <a:defRPr/>
            </a:pPr>
            <a:r>
              <a:rPr lang="en-US" sz="1100" dirty="0"/>
              <a:t>customer-focused outcomes</a:t>
            </a:r>
          </a:p>
          <a:p>
            <a:pPr marL="256793" indent="-256793">
              <a:spcBef>
                <a:spcPts val="330"/>
              </a:spcBef>
              <a:buFont typeface="Arial" pitchFamily="34" charset="0"/>
              <a:buChar char="•"/>
              <a:defRPr/>
            </a:pPr>
            <a:r>
              <a:rPr lang="en-US" sz="1100" dirty="0"/>
              <a:t>workforce-focused outcomes</a:t>
            </a:r>
          </a:p>
          <a:p>
            <a:pPr marL="256793" indent="-256793">
              <a:spcBef>
                <a:spcPts val="330"/>
              </a:spcBef>
              <a:buFont typeface="Arial" pitchFamily="34" charset="0"/>
              <a:buChar char="•"/>
              <a:defRPr/>
            </a:pPr>
            <a:r>
              <a:rPr lang="en-US" sz="1100" dirty="0"/>
              <a:t>leadership and governance outcomes</a:t>
            </a:r>
          </a:p>
          <a:p>
            <a:pPr marL="256793" indent="-256793">
              <a:spcBef>
                <a:spcPts val="330"/>
              </a:spcBef>
              <a:buFont typeface="Arial" pitchFamily="34" charset="0"/>
              <a:buChar char="•"/>
              <a:defRPr/>
            </a:pPr>
            <a:r>
              <a:rPr lang="en-US" sz="1100" dirty="0"/>
              <a:t>financial and market outcomes</a:t>
            </a:r>
          </a:p>
          <a:p>
            <a:pPr>
              <a:spcBef>
                <a:spcPts val="330"/>
              </a:spcBef>
              <a:defRPr/>
            </a:pPr>
            <a:r>
              <a:rPr lang="en-US" sz="1100" dirty="0"/>
              <a:t>The category also asks how your results compare with those of other organizations with similar offerings. </a:t>
            </a:r>
          </a:p>
          <a:p>
            <a:pPr>
              <a:spcBef>
                <a:spcPts val="330"/>
              </a:spcBef>
              <a:defRPr/>
            </a:pPr>
            <a:r>
              <a:rPr lang="en-US" sz="1100" dirty="0"/>
              <a:t>The goals of Six Sigma, Lean, and ISO </a:t>
            </a:r>
            <a:r>
              <a:rPr lang="en-US" sz="1100" dirty="0" smtClean="0"/>
              <a:t>9001, </a:t>
            </a:r>
            <a:r>
              <a:rPr lang="en-US" sz="1100" dirty="0"/>
              <a:t>which are process enhancement tools, are not to create management scorecards. However, since all three are data-driven and results-oriented, their use leads naturally to systems for tracking systems and the monitoring of results in the areas where the methodologies are applied. These include the use of performance scorecards and customer dashboards to measure and monitor process performance.</a:t>
            </a:r>
          </a:p>
          <a:p>
            <a:pPr>
              <a:spcBef>
                <a:spcPts val="330"/>
              </a:spcBef>
              <a:defRPr/>
            </a:pPr>
            <a:r>
              <a:rPr lang="en-US" sz="1100" dirty="0"/>
              <a:t>Both Lean and Six Sigma are at their core focused on achieving and reporting specific performance goals, applying metrics to meeting customer requirements, monitoring and sustaining high performance levels, and using performance measures to monitor operations. The development of robust processes leads to the ability to review and report process measures and to roll results from individual processes into divisional or organizational outcomes so that you can assess organizational and process performance against benchmarks</a:t>
            </a:r>
            <a:r>
              <a:rPr lang="en-US" sz="1100" dirty="0" smtClean="0"/>
              <a:t>.</a:t>
            </a:r>
          </a:p>
        </p:txBody>
      </p:sp>
    </p:spTree>
    <p:extLst>
      <p:ext uri="{BB962C8B-B14F-4D97-AF65-F5344CB8AC3E}">
        <p14:creationId xmlns:p14="http://schemas.microsoft.com/office/powerpoint/2010/main" val="1094475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21</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a:t>
            </a:r>
            <a:r>
              <a:rPr lang="en-US" dirty="0" smtClean="0"/>
              <a:t>conclusion, the </a:t>
            </a:r>
            <a:r>
              <a:rPr lang="en-US" dirty="0"/>
              <a:t>Baldrige Excellence Framework can </a:t>
            </a:r>
            <a:r>
              <a:rPr lang="en-US" dirty="0" smtClean="0"/>
              <a:t>be used effectively as an umbrella or systemic model for organizational performance excellence. In addition to using the </a:t>
            </a:r>
            <a:r>
              <a:rPr lang="en-US" dirty="0"/>
              <a:t>Baldrige </a:t>
            </a:r>
            <a:r>
              <a:rPr lang="en-US" dirty="0" smtClean="0"/>
              <a:t>framework </a:t>
            </a:r>
            <a:r>
              <a:rPr lang="en-US" dirty="0"/>
              <a:t>as </a:t>
            </a:r>
            <a:r>
              <a:rPr lang="en-US" dirty="0" smtClean="0"/>
              <a:t>a roadmap to organizational excellence, you might use Six Sigma, Lean, or a variety of other performance improvement tools to help improve processes identified by thoughtful application of the Criteria. </a:t>
            </a:r>
          </a:p>
          <a:p>
            <a:r>
              <a:rPr lang="en-US" dirty="0" smtClean="0"/>
              <a:t>The </a:t>
            </a:r>
            <a:r>
              <a:rPr lang="en-US" dirty="0"/>
              <a:t>Baldrige Excellence Framework </a:t>
            </a:r>
            <a:r>
              <a:rPr lang="en-US" dirty="0" smtClean="0"/>
              <a:t>focuses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Baldrige identify for improvement. Six Sigma, Lean, and ISO 9001 focus on organizational improvement and innovation </a:t>
            </a:r>
            <a:r>
              <a:rPr lang="en-US" i="1" dirty="0" smtClean="0"/>
              <a:t>processes</a:t>
            </a:r>
            <a:r>
              <a:rPr lang="en-US" dirty="0" smtClean="0"/>
              <a:t>.</a:t>
            </a:r>
          </a:p>
        </p:txBody>
      </p:sp>
    </p:spTree>
    <p:extLst>
      <p:ext uri="{BB962C8B-B14F-4D97-AF65-F5344CB8AC3E}">
        <p14:creationId xmlns:p14="http://schemas.microsoft.com/office/powerpoint/2010/main" val="2445142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22</a:t>
            </a:fld>
            <a:endParaRPr lang="en-US" dirty="0"/>
          </a:p>
        </p:txBody>
      </p:sp>
    </p:spTree>
    <p:extLst>
      <p:ext uri="{BB962C8B-B14F-4D97-AF65-F5344CB8AC3E}">
        <p14:creationId xmlns:p14="http://schemas.microsoft.com/office/powerpoint/2010/main" val="139647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DBF5A428-90E3-4CA7-A7E5-1EC72AE64B81}" type="slidenum">
              <a:rPr lang="en-US" sz="1200"/>
              <a:pPr/>
              <a:t>3</a:t>
            </a:fld>
            <a:endParaRPr lang="en-US" sz="1200"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824656" y="3882050"/>
            <a:ext cx="5197575" cy="4798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smtClean="0">
                <a:latin typeface="Times New Roman" panose="02020603050405020304" pitchFamily="18" charset="0"/>
                <a:cs typeface="Times New Roman" panose="02020603050405020304" pitchFamily="18" charset="0"/>
              </a:rPr>
              <a:t>Thousands of organizations of all kinds use the Baldrige Excellence Framework and its Criteria for Performance Excellence for self-assessment and training and as a tool to develop and improve performance and business processes, resulting in significant growth in revenue and jobs creation, among other results. </a:t>
            </a:r>
          </a:p>
          <a:p>
            <a:r>
              <a:rPr lang="en-US" sz="1100" dirty="0" smtClean="0">
                <a:latin typeface="Times New Roman" panose="02020603050405020304" pitchFamily="18" charset="0"/>
                <a:cs typeface="Times New Roman" panose="02020603050405020304" pitchFamily="18" charset="0"/>
              </a:rPr>
              <a:t>Alternate quotation:</a:t>
            </a:r>
          </a:p>
          <a:p>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MidwayUSA has benefited tremendously from the Baldrige Criteria: Our sales are up over 20% per year over the last five years. Our profits are up over 40% per year for that same time. Customer satisfaction, at 93%, is at an all-time high. Employee satisfaction, at 82%, is at an all-time high also. All the winds are blowing in the right direction at MidwayUSA, and it’s all because of our efforts in engaging the Baldrige Criteria.</a:t>
            </a:r>
          </a:p>
          <a:p>
            <a:pPr algn="r"/>
            <a:r>
              <a:rPr lang="en-US" sz="1100" i="1" kern="1200" dirty="0" smtClean="0">
                <a:solidFill>
                  <a:schemeClr val="tx1"/>
                </a:solidFill>
                <a:latin typeface="Times New Roman" panose="02020603050405020304" pitchFamily="18" charset="0"/>
                <a:ea typeface="Tahoma" pitchFamily="34" charset="0"/>
                <a:cs typeface="Times New Roman" panose="02020603050405020304" pitchFamily="18" charset="0"/>
              </a:rPr>
              <a:t>—</a:t>
            </a:r>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Larry Potterfield, CEO, Baldrige Award winner</a:t>
            </a:r>
            <a:r>
              <a:rPr lang="en-US" sz="1100" dirty="0" smtClean="0">
                <a:latin typeface="Times New Roman" panose="02020603050405020304" pitchFamily="18" charset="0"/>
                <a:cs typeface="Times New Roman" panose="02020603050405020304" pitchFamily="18" charset="0"/>
              </a:rPr>
              <a:t> </a:t>
            </a:r>
            <a:r>
              <a:rPr lang="en-US" sz="1100" b="0" i="0" u="none" strike="noStrike" kern="1200" dirty="0" smtClean="0">
                <a:solidFill>
                  <a:schemeClr val="tx1"/>
                </a:solidFill>
                <a:effectLst/>
                <a:latin typeface="Times New Roman" panose="02020603050405020304" pitchFamily="18" charset="0"/>
                <a:ea typeface="Tahoma" pitchFamily="34" charset="0"/>
                <a:cs typeface="Times New Roman" panose="02020603050405020304" pitchFamily="18" charset="0"/>
              </a:rPr>
              <a:t>MidwayUSA</a:t>
            </a:r>
            <a:r>
              <a:rPr lang="en-US" sz="1100" dirty="0" smtClean="0">
                <a:latin typeface="Times New Roman" panose="02020603050405020304" pitchFamily="18" charset="0"/>
                <a:cs typeface="Times New Roman" panose="02020603050405020304" pitchFamily="18" charset="0"/>
              </a:rPr>
              <a:t> </a:t>
            </a: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a:p>
            <a:endParaRPr lang="en-US" sz="11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05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949ADC-7D74-416E-A862-ACCFEC560E63}" type="slidenum">
              <a:rPr lang="en-US" sz="1200"/>
              <a:pPr/>
              <a:t>4</a:t>
            </a:fld>
            <a:endParaRPr 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As many organizations have discovered, the Baldrige framework and its Criteria can be used effectively as an umbrella or systemic model for organizational performance excellence. The Baldrige framework helps organizations of all types pinpoint their strengths and opportunities for improvement—and they allow the organizations to choose the tools best suited for them to implement those improvements. In addition to using the Baldrige framework as a roadmap to organizational excellence, you might use Six Sigma, Lean, or a variety of other performance improvement tools to help improve processes identified by thoughtful application of Baldrige. </a:t>
            </a:r>
          </a:p>
          <a:p>
            <a:r>
              <a:rPr lang="en-US" dirty="0" smtClean="0"/>
              <a:t>The Baldrige </a:t>
            </a:r>
            <a:r>
              <a:rPr lang="en-US" dirty="0"/>
              <a:t>framework </a:t>
            </a:r>
            <a:r>
              <a:rPr lang="en-US" dirty="0" smtClean="0"/>
              <a:t>focuses on organizational improvement and innovation </a:t>
            </a:r>
            <a:r>
              <a:rPr lang="en-US" i="1" dirty="0" smtClean="0"/>
              <a:t>systems</a:t>
            </a:r>
            <a:r>
              <a:rPr lang="en-US" dirty="0" smtClean="0"/>
              <a:t>. Six Sigma and Lean methodologies drive waste and inefficiencies out of </a:t>
            </a:r>
            <a:r>
              <a:rPr lang="en-US" i="1" dirty="0" smtClean="0"/>
              <a:t>processes </a:t>
            </a:r>
            <a:r>
              <a:rPr lang="en-US" dirty="0" smtClean="0"/>
              <a:t>that users of the Baldrige </a:t>
            </a:r>
            <a:r>
              <a:rPr lang="en-US" dirty="0"/>
              <a:t>framework </a:t>
            </a:r>
            <a:r>
              <a:rPr lang="en-US" dirty="0" smtClean="0"/>
              <a:t>identify for improvement. Six Sigma, Lean, and ISO 9001 focus on organizational improvement and innovation </a:t>
            </a:r>
            <a:r>
              <a:rPr lang="en-US" i="1" dirty="0" smtClean="0"/>
              <a:t>processes</a:t>
            </a:r>
            <a:r>
              <a:rPr lang="en-US" dirty="0" smtClean="0"/>
              <a:t>. </a:t>
            </a:r>
          </a:p>
          <a:p>
            <a:r>
              <a:rPr lang="en-US" dirty="0" smtClean="0"/>
              <a:t>The Baldrige systems approach includes </a:t>
            </a:r>
            <a:r>
              <a:rPr lang="en-US" dirty="0"/>
              <a:t>all the components of the 9001 Quality Management </a:t>
            </a:r>
            <a:r>
              <a:rPr lang="en-US" dirty="0" smtClean="0"/>
              <a:t>System. It also </a:t>
            </a:r>
            <a:r>
              <a:rPr lang="en-US" dirty="0"/>
              <a:t>extends into dozens of other organizational </a:t>
            </a:r>
            <a:r>
              <a:rPr lang="en-US" dirty="0" smtClean="0"/>
              <a:t>systems</a:t>
            </a:r>
            <a:r>
              <a:rPr lang="en-US" b="1" dirty="0" smtClean="0"/>
              <a:t>.</a:t>
            </a:r>
            <a:endParaRPr lang="en-US" dirty="0"/>
          </a:p>
          <a:p>
            <a:r>
              <a:rPr lang="en-US" b="1" dirty="0"/>
              <a:t> </a:t>
            </a:r>
            <a:endParaRPr lang="en-US" dirty="0"/>
          </a:p>
          <a:p>
            <a:endParaRPr lang="en-US" dirty="0" smtClean="0"/>
          </a:p>
          <a:p>
            <a:endParaRPr lang="en-US" dirty="0" smtClean="0"/>
          </a:p>
        </p:txBody>
      </p:sp>
    </p:spTree>
    <p:extLst>
      <p:ext uri="{BB962C8B-B14F-4D97-AF65-F5344CB8AC3E}">
        <p14:creationId xmlns:p14="http://schemas.microsoft.com/office/powerpoint/2010/main" val="2289128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F4B04A-B3DD-4F24-95B6-3D78315474CD}" type="slidenum">
              <a:rPr lang="en-US" sz="1200"/>
              <a:pPr/>
              <a:t>5</a:t>
            </a:fld>
            <a:endParaRPr lang="en-US" sz="1200" dirty="0"/>
          </a:p>
        </p:txBody>
      </p:sp>
      <p:sp>
        <p:nvSpPr>
          <p:cNvPr id="28675"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Let’s look at two commonly used improvement tools</a:t>
            </a:r>
            <a:r>
              <a:rPr lang="en-US" baseline="0" dirty="0" smtClean="0"/>
              <a:t>: Six Sigma and Lean.</a:t>
            </a:r>
          </a:p>
          <a:p>
            <a:pPr>
              <a:defRPr/>
            </a:pPr>
            <a:r>
              <a:rPr lang="en-US" dirty="0" smtClean="0"/>
              <a:t>The aim of Six Sigma is to reduce variation by using statistical methods to lower process defect rates to the “six sigma” level: fewer than 3.4 defects per million opportunities. </a:t>
            </a:r>
          </a:p>
          <a:p>
            <a:pPr>
              <a:defRPr/>
            </a:pPr>
            <a:r>
              <a:rPr lang="en-US" dirty="0" smtClean="0"/>
              <a:t>The focus is on establishing measurement systems for work processes and, through Six Sigma projects, identifying areas for reducing variation and improving processes. </a:t>
            </a:r>
          </a:p>
          <a:p>
            <a:pPr>
              <a:defRPr/>
            </a:pPr>
            <a:r>
              <a:rPr lang="en-US" dirty="0" smtClean="0"/>
              <a:t>These projects may include anything from improving the processes involved in mass-producing component piece parts, to completely redesigning, for example, an aircraft completion process so that the aircraft requires less maintenance, or to (as you see on the left) improving processes around service calls so that all calls fall within the required two-hour window. </a:t>
            </a:r>
            <a:endParaRPr lang="en-US" dirty="0">
              <a:latin typeface="Times New Roman" pitchFamily="18" charset="0"/>
            </a:endParaRPr>
          </a:p>
          <a:p>
            <a:pPr>
              <a:defRPr/>
            </a:pPr>
            <a:endParaRPr lang="en-US" dirty="0" smtClean="0"/>
          </a:p>
        </p:txBody>
      </p:sp>
    </p:spTree>
    <p:extLst>
      <p:ext uri="{BB962C8B-B14F-4D97-AF65-F5344CB8AC3E}">
        <p14:creationId xmlns:p14="http://schemas.microsoft.com/office/powerpoint/2010/main" val="97498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E85CB297-5788-4531-B287-545960773E7C}" type="slidenum">
              <a:rPr lang="en-US" sz="1200"/>
              <a:pPr/>
              <a:t>6</a:t>
            </a:fld>
            <a:endParaRPr lang="en-US" sz="1200" dirty="0"/>
          </a:p>
        </p:txBody>
      </p:sp>
      <p:sp>
        <p:nvSpPr>
          <p:cNvPr id="29699"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ln/>
        </p:spPr>
        <p:txBody>
          <a:bodyPr/>
          <a:lstStyle/>
          <a:p>
            <a:pPr>
              <a:defRPr/>
            </a:pPr>
            <a:r>
              <a:rPr lang="en-US" dirty="0" smtClean="0"/>
              <a:t>The Six Sigma DMAIC methodology (define, measure, analyze, improve, and control) is the system for improving existing processes that fall below specifications and need incremental improvement. </a:t>
            </a:r>
          </a:p>
          <a:p>
            <a:pPr>
              <a:defRPr/>
            </a:pPr>
            <a:r>
              <a:rPr lang="en-US" dirty="0" smtClean="0"/>
              <a:t>DMADV (define, measure, analyze, design, and verify)—sometimes referred to as Design for Six Sigma, or DFSS—is used to develop new processes or products at Six-Sigma-quality levels.</a:t>
            </a:r>
          </a:p>
          <a:p>
            <a:pPr>
              <a:defRPr/>
            </a:pPr>
            <a:endParaRPr lang="en-US" dirty="0" smtClean="0"/>
          </a:p>
        </p:txBody>
      </p:sp>
    </p:spTree>
    <p:extLst>
      <p:ext uri="{BB962C8B-B14F-4D97-AF65-F5344CB8AC3E}">
        <p14:creationId xmlns:p14="http://schemas.microsoft.com/office/powerpoint/2010/main" val="300347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1005947" y="3882805"/>
            <a:ext cx="5028988" cy="1697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Lean is a series of tools and techniques for managing an organization’s processes. </a:t>
            </a:r>
          </a:p>
          <a:p>
            <a:r>
              <a:rPr lang="en-US" dirty="0" smtClean="0"/>
              <a:t>Specifically, Lean focuses on eliminating all non-value-added activities and waste from processes. Waste is defined as anything a final customer would not want to pay for. Some of the sources of waste are shown here.</a:t>
            </a:r>
          </a:p>
          <a:p>
            <a:endParaRPr lang="en-US" dirty="0" smtClean="0">
              <a:solidFill>
                <a:srgbClr val="FF0000"/>
              </a:solidFill>
            </a:endParaRPr>
          </a:p>
          <a:p>
            <a:endParaRPr 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380" eaLnBrk="0" hangingPunct="0">
              <a:defRPr sz="2600">
                <a:solidFill>
                  <a:schemeClr val="tx1"/>
                </a:solidFill>
                <a:latin typeface="Times New Roman" pitchFamily="18" charset="0"/>
                <a:ea typeface="ＭＳ Ｐゴシック" pitchFamily="34" charset="-128"/>
              </a:defRPr>
            </a:lvl1pPr>
            <a:lvl2pPr marL="817542" indent="-314439" defTabSz="908380" eaLnBrk="0" hangingPunct="0">
              <a:defRPr sz="2600">
                <a:solidFill>
                  <a:schemeClr val="tx1"/>
                </a:solidFill>
                <a:latin typeface="Times New Roman" pitchFamily="18" charset="0"/>
                <a:ea typeface="ＭＳ Ｐゴシック" pitchFamily="34" charset="-128"/>
              </a:defRPr>
            </a:lvl2pPr>
            <a:lvl3pPr marL="1257757" indent="-251551" defTabSz="908380" eaLnBrk="0" hangingPunct="0">
              <a:defRPr sz="2600">
                <a:solidFill>
                  <a:schemeClr val="tx1"/>
                </a:solidFill>
                <a:latin typeface="Times New Roman" pitchFamily="18" charset="0"/>
                <a:ea typeface="ＭＳ Ｐゴシック" pitchFamily="34" charset="-128"/>
              </a:defRPr>
            </a:lvl3pPr>
            <a:lvl4pPr marL="1760860" indent="-251551" defTabSz="908380" eaLnBrk="0" hangingPunct="0">
              <a:defRPr sz="2600">
                <a:solidFill>
                  <a:schemeClr val="tx1"/>
                </a:solidFill>
                <a:latin typeface="Times New Roman" pitchFamily="18" charset="0"/>
                <a:ea typeface="ＭＳ Ｐゴシック" pitchFamily="34" charset="-128"/>
              </a:defRPr>
            </a:lvl4pPr>
            <a:lvl5pPr marL="2263963" indent="-251551" defTabSz="908380" eaLnBrk="0" hangingPunct="0">
              <a:defRPr sz="2600">
                <a:solidFill>
                  <a:schemeClr val="tx1"/>
                </a:solidFill>
                <a:latin typeface="Times New Roman" pitchFamily="18" charset="0"/>
                <a:ea typeface="ＭＳ Ｐゴシック" pitchFamily="34" charset="-128"/>
              </a:defRPr>
            </a:lvl5pPr>
            <a:lvl6pPr marL="2767066"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8380"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397A6705-575B-4EB7-BED2-9D8829C73C29}" type="slidenum">
              <a:rPr lang="en-US" sz="1200"/>
              <a:pPr/>
              <a:t>7</a:t>
            </a:fld>
            <a:endParaRPr lang="en-US" sz="1200" dirty="0"/>
          </a:p>
        </p:txBody>
      </p:sp>
    </p:spTree>
    <p:extLst>
      <p:ext uri="{BB962C8B-B14F-4D97-AF65-F5344CB8AC3E}">
        <p14:creationId xmlns:p14="http://schemas.microsoft.com/office/powerpoint/2010/main" val="3901039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9489A32-47E4-4F40-92ED-6EA532D4B3A2}" type="slidenum">
              <a:rPr lang="en-US" sz="1200"/>
              <a:pPr/>
              <a:t>8</a:t>
            </a:fld>
            <a:endParaRPr lang="en-US" sz="1200"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Lean tools used differ from application to application, but all are used for both incremental and breakthrough improvements.</a:t>
            </a:r>
          </a:p>
          <a:p>
            <a:r>
              <a:rPr lang="en-US" dirty="0" smtClean="0"/>
              <a:t>Organizations that use Lean extend the concepts of waste elimination and value-adding processes to suppliers, partners, and customers. A Lean organization is said not to reach full potential until all aspects of its value chain have eliminated waste and are operating at full value-added potential. </a:t>
            </a:r>
          </a:p>
          <a:p>
            <a:r>
              <a:rPr lang="en-US" dirty="0" smtClean="0"/>
              <a:t/>
            </a:r>
            <a:br>
              <a:rPr lang="en-US" dirty="0" smtClean="0"/>
            </a:br>
            <a:endParaRPr lang="en-US" dirty="0" smtClean="0"/>
          </a:p>
        </p:txBody>
      </p:sp>
    </p:spTree>
    <p:extLst>
      <p:ext uri="{BB962C8B-B14F-4D97-AF65-F5344CB8AC3E}">
        <p14:creationId xmlns:p14="http://schemas.microsoft.com/office/powerpoint/2010/main" val="328878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990707" y="3577575"/>
            <a:ext cx="5028988" cy="33458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0"/>
              </a:spcBef>
              <a:spcAft>
                <a:spcPts val="600"/>
              </a:spcAft>
            </a:pPr>
            <a:r>
              <a:rPr lang="en-US" dirty="0" smtClean="0"/>
              <a:t>I</a:t>
            </a:r>
            <a:r>
              <a:rPr lang="en-US" sz="1100" dirty="0" smtClean="0"/>
              <a:t>SO 9000 is a series of international standards published by the International Organization for Standardization (ISO), in Geneva, Switzerland. </a:t>
            </a:r>
          </a:p>
          <a:p>
            <a:pPr>
              <a:spcBef>
                <a:spcPts val="0"/>
              </a:spcBef>
              <a:spcAft>
                <a:spcPts val="600"/>
              </a:spcAft>
            </a:pPr>
            <a:r>
              <a:rPr lang="en-US" sz="1100" dirty="0" smtClean="0"/>
              <a:t>Companies use the standards to help determine what they need to maintain an efficient quality conformance system. </a:t>
            </a:r>
          </a:p>
          <a:p>
            <a:pPr>
              <a:spcBef>
                <a:spcPts val="0"/>
              </a:spcBef>
              <a:spcAft>
                <a:spcPts val="600"/>
              </a:spcAft>
            </a:pPr>
            <a:r>
              <a:rPr lang="en-US" dirty="0" smtClean="0"/>
              <a:t>ISO </a:t>
            </a:r>
            <a:r>
              <a:rPr lang="en-US" dirty="0"/>
              <a:t>9000 registration validates </a:t>
            </a:r>
            <a:r>
              <a:rPr lang="en-US" dirty="0" smtClean="0"/>
              <a:t>that an organization’s quality management system complies </a:t>
            </a:r>
            <a:r>
              <a:rPr lang="en-US" dirty="0"/>
              <a:t>with the ISO standard</a:t>
            </a:r>
            <a:r>
              <a:rPr lang="en-US" dirty="0" smtClean="0"/>
              <a:t>. </a:t>
            </a:r>
          </a:p>
          <a:p>
            <a:pPr>
              <a:spcBef>
                <a:spcPts val="0"/>
              </a:spcBef>
              <a:spcAft>
                <a:spcPts val="600"/>
              </a:spcAft>
            </a:pPr>
            <a:r>
              <a:rPr lang="en-US" dirty="0" smtClean="0"/>
              <a:t>The standard defines </a:t>
            </a:r>
            <a:r>
              <a:rPr lang="en-US" dirty="0"/>
              <a:t>minimum requirements for quality assurance systems that directly influence product quality and customer satisfaction without suggesting tools for analysis, prioritization, and evaluation. </a:t>
            </a:r>
            <a:endParaRPr lang="en-US" dirty="0" smtClean="0"/>
          </a:p>
          <a:p>
            <a:pPr>
              <a:spcBef>
                <a:spcPts val="0"/>
              </a:spcBef>
              <a:spcAft>
                <a:spcPts val="600"/>
              </a:spcAft>
            </a:pPr>
            <a:r>
              <a:rPr lang="en-US" sz="1100" dirty="0" smtClean="0"/>
              <a:t>The most recent version is ISO 9001:2015.</a:t>
            </a:r>
            <a:r>
              <a:rPr lang="en-US" dirty="0"/>
              <a:t>  </a:t>
            </a:r>
            <a:r>
              <a:rPr lang="en-US" dirty="0" smtClean="0"/>
              <a:t>A </a:t>
            </a:r>
            <a:r>
              <a:rPr lang="en-US" dirty="0"/>
              <a:t>key tool in </a:t>
            </a:r>
            <a:r>
              <a:rPr lang="en-US" dirty="0" err="1" smtClean="0"/>
              <a:t>ISO:2015</a:t>
            </a:r>
            <a:r>
              <a:rPr lang="en-US" dirty="0" smtClean="0"/>
              <a:t> </a:t>
            </a:r>
            <a:r>
              <a:rPr lang="en-US" dirty="0"/>
              <a:t>is the Plan-Do-Check-Act (</a:t>
            </a:r>
            <a:r>
              <a:rPr lang="en-US" dirty="0" err="1"/>
              <a:t>PDCA</a:t>
            </a:r>
            <a:r>
              <a:rPr lang="en-US" dirty="0"/>
              <a:t>) cycle, which is used to define, implement, and control corrective actions and improvements to processes. </a:t>
            </a:r>
            <a:r>
              <a:rPr lang="en-US" dirty="0" smtClean="0"/>
              <a:t>Some </a:t>
            </a:r>
            <a:r>
              <a:rPr lang="en-US" dirty="0"/>
              <a:t>of the key updates in ISO 9001:2015 include the introduction of an emphasis on </a:t>
            </a:r>
            <a:r>
              <a:rPr lang="en-US" dirty="0" smtClean="0"/>
              <a:t>the strategic environment for risk-based thinking, </a:t>
            </a:r>
            <a:r>
              <a:rPr lang="en-US" dirty="0"/>
              <a:t>improved applicability for services, and increased leadership requirements. </a:t>
            </a:r>
          </a:p>
          <a:p>
            <a:pPr>
              <a:spcBef>
                <a:spcPts val="0"/>
              </a:spcBef>
              <a:spcAft>
                <a:spcPts val="600"/>
              </a:spcAft>
            </a:pPr>
            <a:r>
              <a:rPr lang="en-US" dirty="0" smtClean="0"/>
              <a:t>While </a:t>
            </a:r>
            <a:r>
              <a:rPr lang="en-US" dirty="0" err="1" smtClean="0"/>
              <a:t>ISO:2015</a:t>
            </a:r>
            <a:r>
              <a:rPr lang="en-US" dirty="0" smtClean="0"/>
              <a:t> </a:t>
            </a:r>
            <a:r>
              <a:rPr lang="en-US" dirty="0"/>
              <a:t>has expanded its perspective, it still focuses on the “quality management system” (QMS</a:t>
            </a:r>
            <a:r>
              <a:rPr lang="en-US" dirty="0" smtClean="0"/>
              <a:t>). However, </a:t>
            </a:r>
            <a:r>
              <a:rPr lang="en-US" dirty="0"/>
              <a:t>the </a:t>
            </a:r>
            <a:r>
              <a:rPr lang="en-US" dirty="0" smtClean="0"/>
              <a:t>QMS </a:t>
            </a:r>
            <a:r>
              <a:rPr lang="en-US" dirty="0"/>
              <a:t>is </a:t>
            </a:r>
            <a:r>
              <a:rPr lang="en-US" dirty="0" smtClean="0"/>
              <a:t>process </a:t>
            </a:r>
            <a:r>
              <a:rPr lang="en-US" dirty="0"/>
              <a:t>based, not system </a:t>
            </a:r>
            <a:r>
              <a:rPr lang="en-US" dirty="0" smtClean="0"/>
              <a:t>based.</a:t>
            </a:r>
            <a:endParaRPr lang="en-US" sz="1100"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634" eaLnBrk="0" hangingPunct="0">
              <a:defRPr sz="2600">
                <a:solidFill>
                  <a:schemeClr val="tx1"/>
                </a:solidFill>
                <a:latin typeface="Times New Roman" pitchFamily="18" charset="0"/>
                <a:ea typeface="ＭＳ Ｐゴシック" pitchFamily="34" charset="-128"/>
              </a:defRPr>
            </a:lvl1pPr>
            <a:lvl2pPr marL="817542" indent="-314439" defTabSz="906634" eaLnBrk="0" hangingPunct="0">
              <a:defRPr sz="2600">
                <a:solidFill>
                  <a:schemeClr val="tx1"/>
                </a:solidFill>
                <a:latin typeface="Times New Roman" pitchFamily="18" charset="0"/>
                <a:ea typeface="ＭＳ Ｐゴシック" pitchFamily="34" charset="-128"/>
              </a:defRPr>
            </a:lvl2pPr>
            <a:lvl3pPr marL="1257757" indent="-251551" defTabSz="906634" eaLnBrk="0" hangingPunct="0">
              <a:defRPr sz="2600">
                <a:solidFill>
                  <a:schemeClr val="tx1"/>
                </a:solidFill>
                <a:latin typeface="Times New Roman" pitchFamily="18" charset="0"/>
                <a:ea typeface="ＭＳ Ｐゴシック" pitchFamily="34" charset="-128"/>
              </a:defRPr>
            </a:lvl3pPr>
            <a:lvl4pPr marL="1760860" indent="-251551" defTabSz="906634" eaLnBrk="0" hangingPunct="0">
              <a:defRPr sz="2600">
                <a:solidFill>
                  <a:schemeClr val="tx1"/>
                </a:solidFill>
                <a:latin typeface="Times New Roman" pitchFamily="18" charset="0"/>
                <a:ea typeface="ＭＳ Ｐゴシック" pitchFamily="34" charset="-128"/>
              </a:defRPr>
            </a:lvl4pPr>
            <a:lvl5pPr marL="2263963" indent="-251551" defTabSz="906634" eaLnBrk="0" hangingPunct="0">
              <a:defRPr sz="2600">
                <a:solidFill>
                  <a:schemeClr val="tx1"/>
                </a:solidFill>
                <a:latin typeface="Times New Roman" pitchFamily="18" charset="0"/>
                <a:ea typeface="ＭＳ Ｐゴシック" pitchFamily="34" charset="-128"/>
              </a:defRPr>
            </a:lvl5pPr>
            <a:lvl6pPr marL="2767066"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6pPr>
            <a:lvl7pPr marL="3270169"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7pPr>
            <a:lvl8pPr marL="3773272"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8pPr>
            <a:lvl9pPr marL="4276374" indent="-251551" defTabSz="906634" eaLnBrk="0" fontAlgn="base" hangingPunct="0">
              <a:spcBef>
                <a:spcPct val="0"/>
              </a:spcBef>
              <a:spcAft>
                <a:spcPct val="0"/>
              </a:spcAft>
              <a:defRPr sz="2600">
                <a:solidFill>
                  <a:schemeClr val="tx1"/>
                </a:solidFill>
                <a:latin typeface="Times New Roman" pitchFamily="18" charset="0"/>
                <a:ea typeface="ＭＳ Ｐゴシック" pitchFamily="34" charset="-128"/>
              </a:defRPr>
            </a:lvl9pPr>
          </a:lstStyle>
          <a:p>
            <a:fld id="{F45E2367-5772-4B76-B96E-6CFD324BF240}" type="slidenum">
              <a:rPr lang="en-US" sz="1200"/>
              <a:pPr/>
              <a:t>9</a:t>
            </a:fld>
            <a:endParaRPr lang="en-US" sz="1200" dirty="0"/>
          </a:p>
        </p:txBody>
      </p:sp>
    </p:spTree>
    <p:extLst>
      <p:ext uri="{BB962C8B-B14F-4D97-AF65-F5344CB8AC3E}">
        <p14:creationId xmlns:p14="http://schemas.microsoft.com/office/powerpoint/2010/main" val="302623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5138" y="844550"/>
            <a:ext cx="8323262" cy="6477000"/>
          </a:xfrm>
        </p:spPr>
        <p:txBody>
          <a:bodyPr/>
          <a:lstStyle>
            <a:lvl1pPr marL="510094" indent="-510094">
              <a:buFont typeface="Arial" panose="020B0604020202020204" pitchFamily="34" charset="0"/>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9975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9" y="2597150"/>
            <a:ext cx="3998913"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2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35138" y="844550"/>
            <a:ext cx="8151812"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6589" y="2597150"/>
            <a:ext cx="3998913"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954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35138" y="844550"/>
            <a:ext cx="8151812"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906589" y="2597151"/>
            <a:ext cx="3998913" cy="228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6057900" y="2597151"/>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906589" y="5035550"/>
            <a:ext cx="3998913"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057900" y="5035550"/>
            <a:ext cx="40005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13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2016</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 id="2147483684" r:id="rId13"/>
    <p:sldLayoutId id="2147483685" r:id="rId14"/>
    <p:sldLayoutId id="2147483686" r:id="rId15"/>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rossl/Desktop/Design%20Center/2014%20New%20Logo/Final/All%20black%20no%20white/2014_Baldrige_Program_Logo.png" TargetMode="External"/><Relationship Id="rId5" Type="http://schemas.openxmlformats.org/officeDocument/2006/relationships/image" Target="../media/image4.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9.xml"/><Relationship Id="rId7"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0.png"/><Relationship Id="rId5" Type="http://schemas.openxmlformats.org/officeDocument/2006/relationships/oleObject" Target="../embeddings/oleObject3.bin"/><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9" name="Group 16"/>
          <p:cNvGrpSpPr>
            <a:grpSpLocks/>
          </p:cNvGrpSpPr>
          <p:nvPr/>
        </p:nvGrpSpPr>
        <p:grpSpPr bwMode="auto">
          <a:xfrm>
            <a:off x="0" y="0"/>
            <a:ext cx="10058400" cy="7948613"/>
            <a:chOff x="-3876" y="-8640"/>
            <a:chExt cx="10058400" cy="7950005"/>
          </a:xfrm>
        </p:grpSpPr>
        <p:pic>
          <p:nvPicPr>
            <p:cNvPr id="16392"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6394"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90" name="Baldrige_Program_Logo_2010.whitebkgd.eps"/>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787400" y="5029200"/>
            <a:ext cx="8335335"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2016</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6387" name="Rectangle 3"/>
          <p:cNvSpPr>
            <a:spLocks noGrp="1" noChangeArrowheads="1"/>
          </p:cNvSpPr>
          <p:nvPr>
            <p:ph type="subTitle" idx="1"/>
          </p:nvPr>
        </p:nvSpPr>
        <p:spPr>
          <a:xfrm>
            <a:off x="787400" y="1752599"/>
            <a:ext cx="8873435" cy="1762125"/>
          </a:xfrm>
          <a:noFill/>
        </p:spPr>
        <p:txBody>
          <a:bodyPr/>
          <a:lstStyle/>
          <a:p>
            <a:pPr algn="l">
              <a:lnSpc>
                <a:spcPct val="100000"/>
              </a:lnSpc>
            </a:pPr>
            <a:r>
              <a:rPr lang="en-US" sz="4400" b="1" dirty="0">
                <a:latin typeface="Arial" charset="0"/>
                <a:ea typeface="ＭＳ Ｐゴシック" charset="0"/>
                <a:cs typeface="Arial" charset="0"/>
              </a:rPr>
              <a:t>Performance Excellence: </a:t>
            </a:r>
            <a:br>
              <a:rPr lang="en-US" sz="4400" b="1" dirty="0">
                <a:latin typeface="Arial" charset="0"/>
                <a:ea typeface="ＭＳ Ｐゴシック" charset="0"/>
                <a:cs typeface="Arial" charset="0"/>
              </a:rPr>
            </a:br>
            <a:r>
              <a:rPr lang="en-US" sz="4400" b="1" dirty="0">
                <a:latin typeface="Arial" charset="0"/>
                <a:ea typeface="ＭＳ Ｐゴシック" charset="0"/>
                <a:cs typeface="Arial" charset="0"/>
              </a:rPr>
              <a:t>A Systems Approach and Tools</a:t>
            </a:r>
          </a:p>
          <a:p>
            <a:pPr algn="l">
              <a:lnSpc>
                <a:spcPct val="100000"/>
              </a:lnSpc>
            </a:pPr>
            <a:endParaRPr lang="en-US" sz="4000" b="1" dirty="0">
              <a:latin typeface="Arial" charset="0"/>
              <a:ea typeface="ＭＳ Ｐゴシック"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2"/>
          <p:cNvSpPr txBox="1">
            <a:spLocks noChangeArrowheads="1"/>
          </p:cNvSpPr>
          <p:nvPr/>
        </p:nvSpPr>
        <p:spPr bwMode="auto">
          <a:xfrm>
            <a:off x="5521325" y="2422433"/>
            <a:ext cx="267251" cy="90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30000"/>
              </a:spcBef>
            </a:pPr>
            <a:r>
              <a:rPr lang="en-US" sz="2640" dirty="0"/>
              <a:t>.</a:t>
            </a:r>
          </a:p>
          <a:p>
            <a:endParaRPr lang="en-US" sz="2640" dirty="0"/>
          </a:p>
        </p:txBody>
      </p:sp>
      <p:graphicFrame>
        <p:nvGraphicFramePr>
          <p:cNvPr id="5" name="Object 3"/>
          <p:cNvGraphicFramePr>
            <a:graphicFrameLocks noChangeAspect="1"/>
          </p:cNvGraphicFramePr>
          <p:nvPr>
            <p:extLst>
              <p:ext uri="{D42A27DB-BD31-4B8C-83A1-F6EECF244321}">
                <p14:modId xmlns:p14="http://schemas.microsoft.com/office/powerpoint/2010/main" val="2148382478"/>
              </p:ext>
            </p:extLst>
          </p:nvPr>
        </p:nvGraphicFramePr>
        <p:xfrm>
          <a:off x="936906" y="770778"/>
          <a:ext cx="8650287" cy="5395913"/>
        </p:xfrm>
        <a:graphic>
          <a:graphicData uri="http://schemas.openxmlformats.org/presentationml/2006/ole">
            <mc:AlternateContent xmlns:mc="http://schemas.openxmlformats.org/markup-compatibility/2006">
              <mc:Choice xmlns:v="urn:schemas-microsoft-com:vml" Requires="v">
                <p:oleObj spid="_x0000_s4106" name="Acrobat Document" r:id="rId4" imgW="9391442" imgH="5829300" progId="AcroExch.Document.DC">
                  <p:embed/>
                </p:oleObj>
              </mc:Choice>
              <mc:Fallback>
                <p:oleObj name="Acrobat Document" r:id="rId4" imgW="9391442" imgH="5829300" progId="AcroExch.Document.DC">
                  <p:embed/>
                  <p:pic>
                    <p:nvPicPr>
                      <p:cNvPr id="3482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906" y="770778"/>
                        <a:ext cx="8650287"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451101" y="1149724"/>
            <a:ext cx="76073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11267" name="Text Box 4"/>
          <p:cNvSpPr txBox="1">
            <a:spLocks noChangeArrowheads="1"/>
          </p:cNvSpPr>
          <p:nvPr/>
        </p:nvSpPr>
        <p:spPr bwMode="auto">
          <a:xfrm>
            <a:off x="342900" y="2628901"/>
            <a:ext cx="2819400" cy="219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457200" indent="-4572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2838"/>
              </a:lnSpc>
              <a:spcAft>
                <a:spcPts val="592"/>
              </a:spcAft>
            </a:pPr>
            <a:r>
              <a:rPr lang="en-US" sz="2750" dirty="0">
                <a:latin typeface="Arial Narrow" pitchFamily="34" charset="0"/>
              </a:rPr>
              <a:t>Emphasis on</a:t>
            </a:r>
          </a:p>
          <a:p>
            <a:pPr>
              <a:lnSpc>
                <a:spcPts val="2838"/>
              </a:lnSpc>
              <a:spcAft>
                <a:spcPts val="592"/>
              </a:spcAft>
              <a:buFont typeface="Arial" pitchFamily="34" charset="0"/>
              <a:buChar char="•"/>
            </a:pPr>
            <a:r>
              <a:rPr lang="en-US" sz="2750" dirty="0">
                <a:latin typeface="Arial Narrow" pitchFamily="34" charset="0"/>
              </a:rPr>
              <a:t>Integration</a:t>
            </a:r>
          </a:p>
          <a:p>
            <a:pPr lvl="1">
              <a:lnSpc>
                <a:spcPts val="2838"/>
              </a:lnSpc>
              <a:spcAft>
                <a:spcPts val="592"/>
              </a:spcAft>
              <a:buFont typeface="Arial" pitchFamily="34" charset="0"/>
              <a:buChar char="•"/>
            </a:pPr>
            <a:r>
              <a:rPr lang="en-US" sz="2750" dirty="0">
                <a:latin typeface="Arial Narrow" pitchFamily="34" charset="0"/>
              </a:rPr>
              <a:t>Innovation</a:t>
            </a:r>
          </a:p>
          <a:p>
            <a:pPr lvl="1">
              <a:lnSpc>
                <a:spcPts val="2838"/>
              </a:lnSpc>
              <a:spcAft>
                <a:spcPts val="592"/>
              </a:spcAft>
              <a:buFont typeface="Arial" pitchFamily="34" charset="0"/>
              <a:buChar char="•"/>
            </a:pPr>
            <a:r>
              <a:rPr lang="en-US" sz="2750" dirty="0">
                <a:latin typeface="Arial Narrow" pitchFamily="34" charset="0"/>
              </a:rPr>
              <a:t>Results</a:t>
            </a:r>
          </a:p>
          <a:p>
            <a:pPr lvl="1">
              <a:lnSpc>
                <a:spcPts val="2838"/>
              </a:lnSpc>
              <a:spcAft>
                <a:spcPts val="592"/>
              </a:spcAft>
              <a:buFont typeface="Arial" pitchFamily="34" charset="0"/>
              <a:buChar char="•"/>
            </a:pPr>
            <a:r>
              <a:rPr lang="en-US" sz="2750" dirty="0">
                <a:latin typeface="Arial Narrow" pitchFamily="34" charset="0"/>
              </a:rPr>
              <a:t>Sustainability</a:t>
            </a:r>
          </a:p>
        </p:txBody>
      </p:sp>
      <p:sp>
        <p:nvSpPr>
          <p:cNvPr id="11268" name="Rectangle 20"/>
          <p:cNvSpPr>
            <a:spLocks noGrp="1" noChangeArrowheads="1"/>
          </p:cNvSpPr>
          <p:nvPr>
            <p:ph type="title"/>
          </p:nvPr>
        </p:nvSpPr>
        <p:spPr>
          <a:xfrm>
            <a:off x="342900" y="323850"/>
            <a:ext cx="8021638" cy="992281"/>
          </a:xfrm>
        </p:spPr>
        <p:txBody>
          <a:bodyPr/>
          <a:lstStyle/>
          <a:p>
            <a:r>
              <a:rPr lang="en-US" sz="4840" dirty="0">
                <a:latin typeface="Arial Narrow" pitchFamily="34" charset="0"/>
                <a:ea typeface="ＭＳ Ｐゴシック" pitchFamily="34" charset="-128"/>
                <a:cs typeface="Arial Narrow" pitchFamily="34" charset="0"/>
              </a:rPr>
              <a:t>Baldrige </a:t>
            </a:r>
            <a:r>
              <a:rPr lang="en-US" sz="4840" dirty="0" smtClean="0">
                <a:latin typeface="Arial Narrow" pitchFamily="34" charset="0"/>
                <a:ea typeface="ＭＳ Ｐゴシック" pitchFamily="34" charset="-128"/>
                <a:cs typeface="Arial Narrow" pitchFamily="34" charset="0"/>
              </a:rPr>
              <a:t>Excellence Framework</a:t>
            </a:r>
            <a:endParaRPr lang="en-US" sz="4840" dirty="0">
              <a:latin typeface="Arial Narrow" pitchFamily="34" charset="0"/>
              <a:ea typeface="ＭＳ Ｐゴシック" pitchFamily="34" charset="-128"/>
              <a:cs typeface="Arial Narrow" pitchFamily="34" charset="0"/>
            </a:endParaRPr>
          </a:p>
        </p:txBody>
      </p:sp>
      <p:sp>
        <p:nvSpPr>
          <p:cNvPr id="11269" name="Rectangle 13"/>
          <p:cNvSpPr>
            <a:spLocks noChangeArrowheads="1"/>
          </p:cNvSpPr>
          <p:nvPr/>
        </p:nvSpPr>
        <p:spPr bwMode="auto">
          <a:xfrm>
            <a:off x="1865313" y="744491"/>
            <a:ext cx="6092825" cy="75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eaLnBrk="0" hangingPunct="0">
              <a:spcBef>
                <a:spcPct val="30000"/>
              </a:spcBef>
            </a:pPr>
            <a:endParaRPr lang="en-US" sz="4290" b="1" i="1" dirty="0"/>
          </a:p>
        </p:txBody>
      </p:sp>
      <p:sp>
        <p:nvSpPr>
          <p:cNvPr id="13" name="Subtitle 2"/>
          <p:cNvSpPr txBox="1">
            <a:spLocks/>
          </p:cNvSpPr>
          <p:nvPr/>
        </p:nvSpPr>
        <p:spPr>
          <a:xfrm>
            <a:off x="342900" y="1142020"/>
            <a:ext cx="6953250" cy="910617"/>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j-lt"/>
                <a:ea typeface="ＭＳ Ｐゴシック" pitchFamily="-109" charset="-128"/>
              </a:rPr>
              <a:t>Integrated management framework</a:t>
            </a:r>
            <a:endParaRPr lang="en-US" sz="3520" b="1" kern="0" dirty="0">
              <a:latin typeface="+mj-lt"/>
            </a:endParaRPr>
          </a:p>
        </p:txBody>
      </p:sp>
      <p:sp>
        <p:nvSpPr>
          <p:cNvPr id="11272" name="Text Box 5"/>
          <p:cNvSpPr txBox="1">
            <a:spLocks noChangeArrowheads="1"/>
          </p:cNvSpPr>
          <p:nvPr/>
        </p:nvSpPr>
        <p:spPr bwMode="auto">
          <a:xfrm>
            <a:off x="6789421" y="3057141"/>
            <a:ext cx="3049588" cy="175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indent="-45720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lnSpc>
                <a:spcPts val="2838"/>
              </a:lnSpc>
              <a:spcAft>
                <a:spcPts val="592"/>
              </a:spcAft>
              <a:buFont typeface="Arial" pitchFamily="34" charset="0"/>
              <a:buChar char="•"/>
            </a:pPr>
            <a:r>
              <a:rPr lang="en-US" sz="2750" dirty="0">
                <a:latin typeface="Arial Narrow" pitchFamily="34" charset="0"/>
              </a:rPr>
              <a:t>Nonprescriptive </a:t>
            </a:r>
          </a:p>
          <a:p>
            <a:pPr lvl="1">
              <a:lnSpc>
                <a:spcPts val="2838"/>
              </a:lnSpc>
              <a:spcAft>
                <a:spcPts val="592"/>
              </a:spcAft>
              <a:buFont typeface="Arial" pitchFamily="34" charset="0"/>
              <a:buChar char="•"/>
            </a:pPr>
            <a:r>
              <a:rPr lang="en-US" sz="2750" dirty="0">
                <a:latin typeface="Arial Narrow" pitchFamily="34" charset="0"/>
              </a:rPr>
              <a:t>Holistic</a:t>
            </a:r>
          </a:p>
          <a:p>
            <a:pPr lvl="1">
              <a:lnSpc>
                <a:spcPts val="2838"/>
              </a:lnSpc>
              <a:spcAft>
                <a:spcPts val="592"/>
              </a:spcAft>
              <a:buFont typeface="Arial" pitchFamily="34" charset="0"/>
              <a:buChar char="•"/>
            </a:pPr>
            <a:r>
              <a:rPr lang="en-US" sz="2750" dirty="0">
                <a:latin typeface="Arial Narrow" pitchFamily="34" charset="0"/>
              </a:rPr>
              <a:t>Inclusive</a:t>
            </a:r>
          </a:p>
          <a:p>
            <a:pPr lvl="1">
              <a:lnSpc>
                <a:spcPts val="2838"/>
              </a:lnSpc>
              <a:spcAft>
                <a:spcPts val="592"/>
              </a:spcAft>
              <a:buFont typeface="Arial" pitchFamily="34" charset="0"/>
              <a:buChar char="•"/>
            </a:pPr>
            <a:r>
              <a:rPr lang="en-US" sz="2750" dirty="0">
                <a:latin typeface="Arial Narrow" pitchFamily="34" charset="0"/>
              </a:rPr>
              <a:t>Adaptable</a:t>
            </a:r>
          </a:p>
        </p:txBody>
      </p:sp>
      <p:pic>
        <p:nvPicPr>
          <p:cNvPr id="4098" name="Picture 2" descr="2015–2016 Baldrige Excellence Framework Cov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297" y="2313987"/>
            <a:ext cx="3834026" cy="4023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089660" y="1769130"/>
            <a:ext cx="8425815" cy="365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ts val="660"/>
              </a:spcBef>
              <a:spcAft>
                <a:spcPts val="660"/>
              </a:spcAft>
            </a:pPr>
            <a:r>
              <a:rPr lang="en-US" sz="2750" dirty="0">
                <a:latin typeface="Arial Narrow" pitchFamily="34" charset="0"/>
              </a:rPr>
              <a:t>While other approaches focus on a single aspect, such as leadership or process management, </a:t>
            </a:r>
            <a:r>
              <a:rPr lang="en-US" sz="2750" b="1" dirty="0">
                <a:latin typeface="Arial Narrow" pitchFamily="34" charset="0"/>
              </a:rPr>
              <a:t>the Baldrige Criteria provide an integrated management framework that addresses all the factors that define an organization’s operations and results. </a:t>
            </a:r>
            <a:r>
              <a:rPr lang="en-US" sz="2750" dirty="0">
                <a:latin typeface="Arial Narrow" pitchFamily="34" charset="0"/>
              </a:rPr>
              <a:t>And the process is compatible with Lean and Six Sigma strategies as well as ISO 9000. </a:t>
            </a:r>
          </a:p>
          <a:p>
            <a:pPr algn="r">
              <a:spcBef>
                <a:spcPts val="660"/>
              </a:spcBef>
              <a:spcAft>
                <a:spcPts val="660"/>
              </a:spcAft>
            </a:pPr>
            <a:r>
              <a:rPr lang="en-US" sz="2750" i="1" dirty="0">
                <a:latin typeface="Arial Narrow" pitchFamily="34" charset="0"/>
              </a:rPr>
              <a:t>—Robert W. Galvin, chairman, Baldrige Award winner </a:t>
            </a:r>
            <a:br>
              <a:rPr lang="en-US" sz="2750" i="1" dirty="0">
                <a:latin typeface="Arial Narrow" pitchFamily="34" charset="0"/>
              </a:rPr>
            </a:br>
            <a:r>
              <a:rPr lang="en-US" sz="2750" i="1" dirty="0">
                <a:latin typeface="Arial Narrow" pitchFamily="34" charset="0"/>
              </a:rPr>
              <a:t>Motorola Commercial, Government &amp; Industrial Solutions Sector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body" sz="half" idx="1"/>
          </p:nvPr>
        </p:nvSpPr>
        <p:spPr>
          <a:xfrm>
            <a:off x="504379" y="451676"/>
            <a:ext cx="8585200" cy="1414463"/>
          </a:xfrm>
        </p:spPr>
        <p:txBody>
          <a:bodyPr/>
          <a:lstStyle/>
          <a:p>
            <a:pPr marL="0" indent="0">
              <a:lnSpc>
                <a:spcPct val="100000"/>
              </a:lnSpc>
              <a:spcBef>
                <a:spcPts val="0"/>
              </a:spcBef>
              <a:spcAft>
                <a:spcPts val="660"/>
              </a:spcAft>
              <a:buNone/>
              <a:defRPr/>
            </a:pPr>
            <a:r>
              <a:rPr lang="en-US" sz="4840" b="1" dirty="0">
                <a:latin typeface="+mj-lt"/>
              </a:rPr>
              <a:t>Six Sigma, Lean, and </a:t>
            </a:r>
            <a:r>
              <a:rPr lang="en-US" sz="4840" b="1" dirty="0" smtClean="0">
                <a:latin typeface="+mj-lt"/>
              </a:rPr>
              <a:t>Baldrige</a:t>
            </a:r>
            <a:endParaRPr lang="en-US" sz="4840" dirty="0">
              <a:latin typeface="+mj-lt"/>
            </a:endParaRPr>
          </a:p>
        </p:txBody>
      </p:sp>
      <p:pic>
        <p:nvPicPr>
          <p:cNvPr id="14341" name="Picture 40" descr="six_sigma_dmaic72dp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26137" y="5143500"/>
            <a:ext cx="2190750" cy="2041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783580" y="1706880"/>
            <a:ext cx="3840295" cy="3235452"/>
            <a:chOff x="4470515" y="1188720"/>
            <a:chExt cx="3491177" cy="2941320"/>
          </a:xfrm>
        </p:grpSpPr>
        <p:pic>
          <p:nvPicPr>
            <p:cNvPr id="409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349" t="-12607"/>
            <a:stretch/>
          </p:blipFill>
          <p:spPr bwMode="auto">
            <a:xfrm>
              <a:off x="4495800" y="1188720"/>
              <a:ext cx="3109306" cy="28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470515" y="1478280"/>
              <a:ext cx="3491177"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4379" y="2034540"/>
            <a:ext cx="4408323" cy="310896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33128402"/>
              </p:ext>
            </p:extLst>
          </p:nvPr>
        </p:nvGraphicFramePr>
        <p:xfrm>
          <a:off x="335281" y="1287780"/>
          <a:ext cx="9471661" cy="4632776"/>
        </p:xfrm>
        <a:graphic>
          <a:graphicData uri="http://schemas.openxmlformats.org/drawingml/2006/table">
            <a:tbl>
              <a:tblPr firstRow="1" bandRow="1">
                <a:tableStyleId>{9DCAF9ED-07DC-4A11-8D7F-57B35C25682E}</a:tableStyleId>
              </a:tblPr>
              <a:tblGrid>
                <a:gridCol w="5521659">
                  <a:extLst>
                    <a:ext uri="{9D8B030D-6E8A-4147-A177-3AD203B41FA5}">
                      <a16:colId xmlns:a16="http://schemas.microsoft.com/office/drawing/2014/main" xmlns="" val="20000"/>
                    </a:ext>
                  </a:extLst>
                </a:gridCol>
                <a:gridCol w="1343001">
                  <a:extLst>
                    <a:ext uri="{9D8B030D-6E8A-4147-A177-3AD203B41FA5}">
                      <a16:colId xmlns:a16="http://schemas.microsoft.com/office/drawing/2014/main" xmlns="" val="20001"/>
                    </a:ext>
                  </a:extLst>
                </a:gridCol>
                <a:gridCol w="1545998">
                  <a:extLst>
                    <a:ext uri="{9D8B030D-6E8A-4147-A177-3AD203B41FA5}">
                      <a16:colId xmlns:a16="http://schemas.microsoft.com/office/drawing/2014/main" xmlns="" val="20002"/>
                    </a:ext>
                  </a:extLst>
                </a:gridCol>
                <a:gridCol w="1061003">
                  <a:extLst>
                    <a:ext uri="{9D8B030D-6E8A-4147-A177-3AD203B41FA5}">
                      <a16:colId xmlns:a16="http://schemas.microsoft.com/office/drawing/2014/main" xmlns="" val="20003"/>
                    </a:ext>
                  </a:extLst>
                </a:gridCol>
              </a:tblGrid>
              <a:tr h="3905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L="91441" marR="91441" marT="44375" marB="44375">
                    <a:lnL w="12700" cmpd="sng">
                      <a:noFill/>
                    </a:lnL>
                    <a:lnR w="12700" cmpd="sng">
                      <a:noFill/>
                    </a:lnR>
                    <a:lnT w="12700" cmpd="sng">
                      <a:noFill/>
                    </a:lnT>
                    <a:lnB w="12700" cmpd="sng">
                      <a:noFill/>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lnT w="12700" cmpd="sng">
                      <a:noFill/>
                    </a:lnT>
                  </a:tcPr>
                </a:tc>
                <a:tc hMerge="1">
                  <a:txBody>
                    <a:bodyPr/>
                    <a:lstStyle/>
                    <a:p>
                      <a:endParaRPr lang="en-US" dirty="0"/>
                    </a:p>
                  </a:txBody>
                  <a:tcPr>
                    <a:lnT w="12700" cmpd="sng">
                      <a:noFill/>
                    </a:lnT>
                  </a:tcPr>
                </a:tc>
                <a:extLst>
                  <a:ext uri="{0D108BD9-81ED-4DB2-BD59-A6C34878D82A}">
                    <a16:rowId xmlns:a16="http://schemas.microsoft.com/office/drawing/2014/main" xmlns="" val="10000"/>
                  </a:ext>
                </a:extLst>
              </a:tr>
              <a:tr h="49108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endParaRPr lang="en-US" sz="2300" kern="1200" dirty="0" smtClean="0">
                        <a:solidFill>
                          <a:schemeClr val="tx1"/>
                        </a:solidFill>
                        <a:latin typeface="Arial Narrow" pitchFamily="34" charset="0"/>
                        <a:ea typeface="+mn-ea"/>
                        <a:cs typeface="+mn-cs"/>
                      </a:endParaRPr>
                    </a:p>
                  </a:txBody>
                  <a:tcPr marL="91441" marR="91441" marT="44375" marB="44375">
                    <a:lnL w="12700" cmpd="sng">
                      <a:noFill/>
                    </a:lnL>
                    <a:lnT w="12700" cmpd="sng">
                      <a:noFill/>
                    </a:lnT>
                    <a:lnB w="12700" cmpd="sng">
                      <a:noFill/>
                    </a:lnB>
                    <a:noFill/>
                  </a:tcPr>
                </a:tc>
                <a:tc>
                  <a:txBody>
                    <a:bodyPr/>
                    <a:lstStyle/>
                    <a:p>
                      <a:pPr algn="ctr"/>
                      <a:r>
                        <a:rPr lang="en-US" sz="2600" b="1" dirty="0" smtClean="0"/>
                        <a:t>Baldrige</a:t>
                      </a:r>
                      <a:endParaRPr lang="en-US" sz="2600" b="1" dirty="0"/>
                    </a:p>
                  </a:txBody>
                  <a:tcPr marL="91441" marR="91441" marT="44375" marB="44375">
                    <a:lnT w="12700" cmpd="sng">
                      <a:noFill/>
                    </a:lnT>
                    <a:lnB w="12700" cmpd="sng">
                      <a:noFill/>
                    </a:lnB>
                    <a:noFill/>
                  </a:tcPr>
                </a:tc>
                <a:tc>
                  <a:txBody>
                    <a:bodyPr/>
                    <a:lstStyle/>
                    <a:p>
                      <a:pPr algn="ctr"/>
                      <a:r>
                        <a:rPr lang="en-US" sz="2600" b="1" dirty="0" smtClean="0"/>
                        <a:t>Six Sigma</a:t>
                      </a:r>
                      <a:endParaRPr lang="en-US" sz="2600" b="1" dirty="0"/>
                    </a:p>
                  </a:txBody>
                  <a:tcPr marL="91441" marR="91441" marT="44375" marB="44375">
                    <a:lnT w="12700" cmpd="sng">
                      <a:noFill/>
                    </a:lnT>
                    <a:lnB w="12700" cmpd="sng">
                      <a:noFill/>
                    </a:lnB>
                    <a:noFill/>
                  </a:tcPr>
                </a:tc>
                <a:tc>
                  <a:txBody>
                    <a:bodyPr/>
                    <a:lstStyle/>
                    <a:p>
                      <a:pPr algn="ctr"/>
                      <a:r>
                        <a:rPr lang="en-US" sz="2600" b="1" dirty="0" smtClean="0"/>
                        <a:t>Lean</a:t>
                      </a:r>
                      <a:endParaRPr lang="en-US" sz="2600" b="1" dirty="0"/>
                    </a:p>
                  </a:txBody>
                  <a:tcPr marL="91441" marR="91441" marT="44375" marB="44375">
                    <a:lnR w="12700" cmpd="sng">
                      <a:noFill/>
                    </a:lnR>
                    <a:lnT w="12700" cmpd="sng">
                      <a:noFill/>
                    </a:lnT>
                    <a:lnB w="12700" cmpd="sng">
                      <a:noFill/>
                    </a:lnB>
                    <a:noFill/>
                  </a:tcPr>
                </a:tc>
                <a:extLst>
                  <a:ext uri="{0D108BD9-81ED-4DB2-BD59-A6C34878D82A}">
                    <a16:rowId xmlns:a16="http://schemas.microsoft.com/office/drawing/2014/main" xmlns="" val="10001"/>
                  </a:ext>
                </a:extLst>
              </a:tr>
              <a:tr h="558142">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t>Address the overall leadership system</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Arial Narrow"/>
                          <a:sym typeface="SymbolPS"/>
                        </a:rPr>
                        <a:t>■</a:t>
                      </a:r>
                      <a:endParaRPr lang="en-US" sz="31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marL="91441" marR="91441" marT="44375" marB="44375">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58142">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t>Benefit from leaders who</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8385">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dirty="0" smtClean="0"/>
                        <a:t>Align financial and human resources</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100" kern="1200" dirty="0">
                        <a:solidFill>
                          <a:schemeClr val="tx1"/>
                        </a:solidFill>
                        <a:latin typeface="+mn-lt"/>
                        <a:ea typeface="+mn-ea"/>
                        <a:cs typeface="+mn-cs"/>
                        <a:sym typeface="SymbolPS"/>
                      </a:endParaRPr>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Communicate cultural norms </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558142">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Encourage and provide resources</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926950">
                <a:tc>
                  <a:txBody>
                    <a:bodyPr/>
                    <a:lstStyle/>
                    <a:p>
                      <a:pPr marL="457200" marR="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dirty="0" smtClean="0"/>
                        <a:t>Solidify a culture of organizational excellence</a:t>
                      </a:r>
                      <a:endParaRPr lang="en-US" sz="2800" kern="1200" dirty="0" smtClean="0">
                        <a:solidFill>
                          <a:schemeClr val="tx1"/>
                        </a:solidFill>
                        <a:latin typeface="Arial Narrow" pitchFamily="34" charset="0"/>
                        <a:ea typeface="+mn-ea"/>
                        <a:cs typeface="+mn-cs"/>
                      </a:endParaRPr>
                    </a:p>
                  </a:txBody>
                  <a:tcPr marL="91441" marR="91441" marT="44375" marB="44375">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100" dirty="0" smtClean="0">
                          <a:latin typeface="+mn-lt"/>
                          <a:sym typeface="SymbolPS"/>
                        </a:rPr>
                        <a:t>■</a:t>
                      </a:r>
                      <a:endParaRPr lang="en-US" sz="3100" dirty="0"/>
                    </a:p>
                  </a:txBody>
                  <a:tcPr marL="91441" marR="91441" marT="44375" marB="44375"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sp>
        <p:nvSpPr>
          <p:cNvPr id="15392" name="Rectangle 20"/>
          <p:cNvSpPr>
            <a:spLocks noGrp="1" noChangeArrowheads="1"/>
          </p:cNvSpPr>
          <p:nvPr>
            <p:ph type="title"/>
          </p:nvPr>
        </p:nvSpPr>
        <p:spPr>
          <a:xfrm>
            <a:off x="335280" y="868680"/>
            <a:ext cx="8021637" cy="992281"/>
          </a:xfrm>
        </p:spPr>
        <p:txBody>
          <a:bodyPr/>
          <a:lstStyle/>
          <a:p>
            <a:r>
              <a:rPr lang="en-US" dirty="0" smtClean="0">
                <a:latin typeface="Arial Narrow" pitchFamily="34" charset="0"/>
                <a:ea typeface="ＭＳ Ｐゴシック" pitchFamily="34" charset="-128"/>
                <a:cs typeface="Arial Narrow" pitchFamily="34" charset="0"/>
              </a:rPr>
              <a:t>1  Leadership</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2"/>
          <p:cNvSpPr txBox="1">
            <a:spLocks noChangeArrowheads="1"/>
          </p:cNvSpPr>
          <p:nvPr/>
        </p:nvSpPr>
        <p:spPr bwMode="auto">
          <a:xfrm>
            <a:off x="1949450" y="2816879"/>
            <a:ext cx="182356"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endParaRPr lang="en-US" sz="2640" dirty="0"/>
          </a:p>
        </p:txBody>
      </p:sp>
      <p:sp>
        <p:nvSpPr>
          <p:cNvPr id="13315" name="Text Box 11"/>
          <p:cNvSpPr txBox="1">
            <a:spLocks noChangeArrowheads="1"/>
          </p:cNvSpPr>
          <p:nvPr/>
        </p:nvSpPr>
        <p:spPr bwMode="auto">
          <a:xfrm>
            <a:off x="463551" y="700397"/>
            <a:ext cx="2492219"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2  </a:t>
            </a:r>
            <a:r>
              <a:rPr lang="en-US" sz="4290" b="1" dirty="0" smtClean="0">
                <a:latin typeface="+mj-lt"/>
                <a:ea typeface="ＭＳ Ｐゴシック" pitchFamily="-109" charset="-128"/>
              </a:rPr>
              <a:t>Strategy</a:t>
            </a:r>
            <a:endParaRPr lang="en-US" sz="2640" dirty="0">
              <a:latin typeface="+mj-lt"/>
              <a:ea typeface="ＭＳ Ｐゴシック" pitchFamily="-109" charset="-128"/>
            </a:endParaRPr>
          </a:p>
        </p:txBody>
      </p:sp>
      <p:graphicFrame>
        <p:nvGraphicFramePr>
          <p:cNvPr id="16388" name="Object 87"/>
          <p:cNvGraphicFramePr>
            <a:graphicFrameLocks noGrp="1" noChangeAspect="1"/>
          </p:cNvGraphicFramePr>
          <p:nvPr>
            <p:extLst>
              <p:ext uri="{D42A27DB-BD31-4B8C-83A1-F6EECF244321}">
                <p14:modId xmlns:p14="http://schemas.microsoft.com/office/powerpoint/2010/main" val="373511777"/>
              </p:ext>
            </p:extLst>
          </p:nvPr>
        </p:nvGraphicFramePr>
        <p:xfrm>
          <a:off x="5280661" y="2248751"/>
          <a:ext cx="4262437" cy="2941403"/>
        </p:xfrm>
        <a:graphic>
          <a:graphicData uri="http://schemas.openxmlformats.org/presentationml/2006/ole">
            <mc:AlternateContent xmlns:mc="http://schemas.openxmlformats.org/markup-compatibility/2006">
              <mc:Choice xmlns:v="urn:schemas-microsoft-com:vml" Requires="v">
                <p:oleObj spid="_x0000_s1044" name="Worksheet" r:id="rId4" imgW="5877064" imgH="2724212" progId="Excel.Sheet.8">
                  <p:embed/>
                </p:oleObj>
              </mc:Choice>
              <mc:Fallback>
                <p:oleObj name="Worksheet" r:id="rId4" imgW="5877064" imgH="2724212"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0661" y="2248751"/>
                        <a:ext cx="4262437" cy="294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oleObj>
              </mc:Fallback>
            </mc:AlternateContent>
          </a:graphicData>
        </a:graphic>
      </p:graphicFrame>
      <p:sp>
        <p:nvSpPr>
          <p:cNvPr id="10" name="Rectangle 9"/>
          <p:cNvSpPr/>
          <p:nvPr/>
        </p:nvSpPr>
        <p:spPr>
          <a:xfrm>
            <a:off x="692150" y="1451723"/>
            <a:ext cx="133645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Baldrige</a:t>
            </a:r>
          </a:p>
        </p:txBody>
      </p:sp>
      <p:sp>
        <p:nvSpPr>
          <p:cNvPr id="11" name="Rectangle 10"/>
          <p:cNvSpPr/>
          <p:nvPr/>
        </p:nvSpPr>
        <p:spPr>
          <a:xfrm>
            <a:off x="692151" y="1935536"/>
            <a:ext cx="5135563" cy="1783917"/>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Identify organizational objectives</a:t>
            </a:r>
          </a:p>
          <a:p>
            <a:pPr marL="222526" indent="-222526">
              <a:buFont typeface="Arial" pitchFamily="34" charset="0"/>
              <a:buChar char="•"/>
              <a:defRPr/>
            </a:pPr>
            <a:r>
              <a:rPr lang="en-US" sz="2750" dirty="0">
                <a:solidFill>
                  <a:srgbClr val="000000"/>
                </a:solidFill>
                <a:latin typeface="Arial Narrow"/>
                <a:sym typeface="SymbolPS"/>
              </a:rPr>
              <a:t>Measure progress</a:t>
            </a:r>
          </a:p>
          <a:p>
            <a:pPr marL="222526" indent="-222526">
              <a:buFont typeface="Arial" pitchFamily="34" charset="0"/>
              <a:buChar char="•"/>
              <a:defRPr/>
            </a:pPr>
            <a:r>
              <a:rPr lang="en-US" sz="2750" dirty="0">
                <a:solidFill>
                  <a:srgbClr val="000000"/>
                </a:solidFill>
                <a:latin typeface="Arial Narrow"/>
                <a:sym typeface="SymbolPS"/>
              </a:rPr>
              <a:t>Coordinate use of assets toward objectives</a:t>
            </a:r>
          </a:p>
        </p:txBody>
      </p:sp>
      <p:sp>
        <p:nvSpPr>
          <p:cNvPr id="12" name="Rectangle 11"/>
          <p:cNvSpPr/>
          <p:nvPr/>
        </p:nvSpPr>
        <p:spPr>
          <a:xfrm>
            <a:off x="692151" y="3698222"/>
            <a:ext cx="1560873" cy="514338"/>
          </a:xfrm>
          <a:prstGeom prst="rect">
            <a:avLst/>
          </a:prstGeom>
        </p:spPr>
        <p:txBody>
          <a:bodyPr wrap="none" lIns="90264" tIns="45132" rIns="90264" bIns="45132">
            <a:spAutoFit/>
          </a:bodyPr>
          <a:lstStyle/>
          <a:p>
            <a:pPr defTabSz="451320">
              <a:defRPr/>
            </a:pPr>
            <a:r>
              <a:rPr lang="en-US" sz="2750" b="1" dirty="0">
                <a:solidFill>
                  <a:srgbClr val="000000"/>
                </a:solidFill>
                <a:latin typeface="Arial Narrow"/>
              </a:rPr>
              <a:t>Six Sigma</a:t>
            </a:r>
          </a:p>
        </p:txBody>
      </p:sp>
      <p:sp>
        <p:nvSpPr>
          <p:cNvPr id="14" name="Rectangle 13"/>
          <p:cNvSpPr/>
          <p:nvPr/>
        </p:nvSpPr>
        <p:spPr>
          <a:xfrm>
            <a:off x="725489" y="5431632"/>
            <a:ext cx="6118225"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Coordinate use of assets toward objectives</a:t>
            </a:r>
          </a:p>
        </p:txBody>
      </p:sp>
      <p:sp>
        <p:nvSpPr>
          <p:cNvPr id="15" name="Rectangle 14"/>
          <p:cNvSpPr/>
          <p:nvPr/>
        </p:nvSpPr>
        <p:spPr>
          <a:xfrm>
            <a:off x="692150" y="4206688"/>
            <a:ext cx="3074988" cy="514338"/>
          </a:xfrm>
          <a:prstGeom prst="rect">
            <a:avLst/>
          </a:prstGeom>
        </p:spPr>
        <p:txBody>
          <a:bodyPr lIns="90264" tIns="45132" rIns="90264" bIns="45132">
            <a:spAutoFit/>
          </a:bodyPr>
          <a:lstStyle/>
          <a:p>
            <a:pPr marL="222526" indent="-222526">
              <a:buFont typeface="Arial" pitchFamily="34" charset="0"/>
              <a:buChar char="•"/>
              <a:defRPr/>
            </a:pPr>
            <a:r>
              <a:rPr lang="en-US" sz="2750" dirty="0">
                <a:solidFill>
                  <a:srgbClr val="000000"/>
                </a:solidFill>
                <a:latin typeface="Arial Narrow"/>
              </a:rPr>
              <a:t>Measure progress</a:t>
            </a:r>
            <a:endParaRPr lang="en-US" sz="2750" dirty="0">
              <a:solidFill>
                <a:srgbClr val="000000"/>
              </a:solidFill>
              <a:latin typeface="Arial Narrow" pitchFamily="34" charset="0"/>
            </a:endParaRPr>
          </a:p>
        </p:txBody>
      </p:sp>
      <p:sp>
        <p:nvSpPr>
          <p:cNvPr id="17" name="Rectangle 16"/>
          <p:cNvSpPr/>
          <p:nvPr/>
        </p:nvSpPr>
        <p:spPr>
          <a:xfrm>
            <a:off x="725489" y="4924706"/>
            <a:ext cx="3303587" cy="514338"/>
          </a:xfrm>
          <a:prstGeom prst="rect">
            <a:avLst/>
          </a:prstGeom>
        </p:spPr>
        <p:txBody>
          <a:bodyPr lIns="90264" tIns="45132" rIns="90264" bIns="45132">
            <a:spAutoFit/>
          </a:bodyPr>
          <a:lstStyle/>
          <a:p>
            <a:pPr defTabSz="451320">
              <a:defRPr/>
            </a:pPr>
            <a:r>
              <a:rPr lang="en-US" sz="2750" b="1" dirty="0">
                <a:solidFill>
                  <a:srgbClr val="000000"/>
                </a:solidFill>
                <a:latin typeface="Arial Narrow"/>
              </a:rPr>
              <a:t>Six Sigma, Lean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22"/>
          <p:cNvGraphicFramePr>
            <a:graphicFrameLocks noGrp="1"/>
          </p:cNvGraphicFramePr>
          <p:nvPr>
            <p:extLst>
              <p:ext uri="{D42A27DB-BD31-4B8C-83A1-F6EECF244321}">
                <p14:modId xmlns:p14="http://schemas.microsoft.com/office/powerpoint/2010/main" val="174974940"/>
              </p:ext>
            </p:extLst>
          </p:nvPr>
        </p:nvGraphicFramePr>
        <p:xfrm>
          <a:off x="1152524" y="4383882"/>
          <a:ext cx="8818563" cy="2310992"/>
        </p:xfrm>
        <a:graphic>
          <a:graphicData uri="http://schemas.openxmlformats.org/drawingml/2006/table">
            <a:tbl>
              <a:tblPr firstRow="1" bandRow="1">
                <a:tableStyleId>{E8B1032C-EA38-4F05-BA0D-38AFFFC7BED3}</a:tableStyleId>
              </a:tblPr>
              <a:tblGrid>
                <a:gridCol w="2274187">
                  <a:extLst>
                    <a:ext uri="{9D8B030D-6E8A-4147-A177-3AD203B41FA5}">
                      <a16:colId xmlns:a16="http://schemas.microsoft.com/office/drawing/2014/main" xmlns="" val="20000"/>
                    </a:ext>
                  </a:extLst>
                </a:gridCol>
                <a:gridCol w="3266072">
                  <a:extLst>
                    <a:ext uri="{9D8B030D-6E8A-4147-A177-3AD203B41FA5}">
                      <a16:colId xmlns:a16="http://schemas.microsoft.com/office/drawing/2014/main" xmlns="" val="20001"/>
                    </a:ext>
                  </a:extLst>
                </a:gridCol>
                <a:gridCol w="3278304">
                  <a:extLst>
                    <a:ext uri="{9D8B030D-6E8A-4147-A177-3AD203B41FA5}">
                      <a16:colId xmlns:a16="http://schemas.microsoft.com/office/drawing/2014/main" xmlns="" val="20002"/>
                    </a:ext>
                  </a:extLst>
                </a:gridCol>
              </a:tblGrid>
              <a:tr h="507795">
                <a:tc>
                  <a:txBody>
                    <a:bodyPr/>
                    <a:lstStyle/>
                    <a:p>
                      <a:pPr algn="l"/>
                      <a:r>
                        <a:rPr lang="en-US" sz="2800" b="1" dirty="0" smtClean="0"/>
                        <a:t>Baldrige</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Baldrige, Six Sigma</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Lean</a:t>
                      </a:r>
                      <a:endParaRPr lang="en-US" sz="2800" b="1" dirty="0"/>
                    </a:p>
                  </a:txBody>
                  <a:tcPr marL="91441" marR="91441" marT="44348" marB="44348">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459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n-lt"/>
                          <a:ea typeface="+mn-ea"/>
                          <a:cs typeface="+mn-cs"/>
                          <a:sym typeface="SymbolPS"/>
                        </a:rPr>
                        <a:t>Build customer engagement and loyalty</a:t>
                      </a: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Arial Narrow" pitchFamily="34" charset="0"/>
                          <a:ea typeface="+mn-ea"/>
                          <a:cs typeface="+mn-cs"/>
                        </a:rPr>
                        <a:t>Use the voice of the customer to identify areas for improvement</a:t>
                      </a:r>
                      <a:endParaRPr lang="en-US" sz="2800" b="0" kern="1200" dirty="0" smtClean="0">
                        <a:solidFill>
                          <a:schemeClr val="tx1"/>
                        </a:solidFill>
                        <a:latin typeface="+mn-lt"/>
                        <a:ea typeface="+mn-ea"/>
                        <a:cs typeface="+mn-cs"/>
                        <a:sym typeface="SymbolPS"/>
                      </a:endParaRPr>
                    </a:p>
                  </a:txBody>
                  <a:tcPr marL="91441" marR="91441" marT="44348" marB="44348">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noProof="0" dirty="0" smtClean="0">
                          <a:solidFill>
                            <a:schemeClr val="tx1"/>
                          </a:solidFill>
                          <a:latin typeface="Arial Narrow" pitchFamily="34" charset="0"/>
                          <a:ea typeface="+mn-ea"/>
                          <a:cs typeface="+mn-cs"/>
                        </a:rPr>
                        <a:t>Make all process steps something the customer is willing to pay for</a:t>
                      </a:r>
                      <a:endParaRPr lang="en-US" sz="2800" b="0" dirty="0"/>
                    </a:p>
                  </a:txBody>
                  <a:tcPr marL="91441" marR="91441" marT="44348" marB="44348"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17417" name="Picture 3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691189" y="1470212"/>
            <a:ext cx="3565525" cy="2596263"/>
          </a:xfrm>
          <a:ln>
            <a:solidFill>
              <a:srgbClr val="000000"/>
            </a:solidFill>
            <a:miter lim="800000"/>
            <a:headEnd/>
            <a:tailEnd/>
          </a:ln>
        </p:spPr>
      </p:pic>
      <p:sp>
        <p:nvSpPr>
          <p:cNvPr id="17418" name="Text Box 41"/>
          <p:cNvSpPr txBox="1">
            <a:spLocks noChangeArrowheads="1"/>
          </p:cNvSpPr>
          <p:nvPr/>
        </p:nvSpPr>
        <p:spPr bwMode="auto">
          <a:xfrm>
            <a:off x="5418138" y="4482494"/>
            <a:ext cx="715963" cy="22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880" dirty="0"/>
          </a:p>
        </p:txBody>
      </p:sp>
      <p:sp>
        <p:nvSpPr>
          <p:cNvPr id="21" name="Text Box 11"/>
          <p:cNvSpPr txBox="1">
            <a:spLocks noChangeArrowheads="1"/>
          </p:cNvSpPr>
          <p:nvPr/>
        </p:nvSpPr>
        <p:spPr bwMode="auto">
          <a:xfrm>
            <a:off x="542925" y="333094"/>
            <a:ext cx="3042048" cy="751326"/>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3  </a:t>
            </a:r>
            <a:r>
              <a:rPr lang="en-US" sz="4290" b="1" dirty="0" smtClean="0">
                <a:latin typeface="+mj-lt"/>
                <a:ea typeface="ＭＳ Ｐゴシック" pitchFamily="-109" charset="-128"/>
              </a:rPr>
              <a:t>Customers</a:t>
            </a:r>
            <a:endParaRPr lang="en-US" sz="2640" dirty="0">
              <a:latin typeface="+mj-lt"/>
              <a:ea typeface="ＭＳ Ｐゴシック" pitchFamily="-109" charset="-128"/>
            </a:endParaRPr>
          </a:p>
        </p:txBody>
      </p:sp>
      <p:grpSp>
        <p:nvGrpSpPr>
          <p:cNvPr id="17420" name="Group 33"/>
          <p:cNvGrpSpPr>
            <a:grpSpLocks noChangeAspect="1"/>
          </p:cNvGrpSpPr>
          <p:nvPr/>
        </p:nvGrpSpPr>
        <p:grpSpPr bwMode="auto">
          <a:xfrm>
            <a:off x="1152526" y="2154886"/>
            <a:ext cx="2719388" cy="1795525"/>
            <a:chOff x="2278062" y="2174509"/>
            <a:chExt cx="6391273" cy="4414599"/>
          </a:xfrm>
        </p:grpSpPr>
        <p:sp>
          <p:nvSpPr>
            <p:cNvPr id="24" name="Oval 8"/>
            <p:cNvSpPr>
              <a:spLocks noChangeArrowheads="1"/>
            </p:cNvSpPr>
            <p:nvPr/>
          </p:nvSpPr>
          <p:spPr bwMode="auto">
            <a:xfrm>
              <a:off x="4180892" y="5215179"/>
              <a:ext cx="2339363" cy="1352435"/>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5" name="Oval 8"/>
            <p:cNvSpPr>
              <a:spLocks noChangeArrowheads="1"/>
            </p:cNvSpPr>
            <p:nvPr/>
          </p:nvSpPr>
          <p:spPr bwMode="auto">
            <a:xfrm>
              <a:off x="4180892" y="2203450"/>
              <a:ext cx="2339363" cy="1352438"/>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6" name="Rectangle 4"/>
            <p:cNvSpPr>
              <a:spLocks noChangeAspect="1" noChangeArrowheads="1"/>
            </p:cNvSpPr>
            <p:nvPr/>
          </p:nvSpPr>
          <p:spPr bwMode="auto">
            <a:xfrm>
              <a:off x="2278062" y="3684691"/>
              <a:ext cx="1701354" cy="1178172"/>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1540" b="1" dirty="0">
                <a:solidFill>
                  <a:schemeClr val="tx1"/>
                </a:solidFill>
              </a:endParaRPr>
            </a:p>
          </p:txBody>
        </p:sp>
        <p:sp>
          <p:nvSpPr>
            <p:cNvPr id="27" name="Oval 8"/>
            <p:cNvSpPr>
              <a:spLocks noChangeArrowheads="1"/>
            </p:cNvSpPr>
            <p:nvPr/>
          </p:nvSpPr>
          <p:spPr bwMode="auto">
            <a:xfrm>
              <a:off x="6393400" y="3817282"/>
              <a:ext cx="2275935" cy="1314554"/>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8"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Text Box 11"/>
            <p:cNvSpPr txBox="1">
              <a:spLocks noChangeArrowheads="1"/>
            </p:cNvSpPr>
            <p:nvPr/>
          </p:nvSpPr>
          <p:spPr bwMode="auto">
            <a:xfrm>
              <a:off x="4180892" y="2174509"/>
              <a:ext cx="2275935" cy="2349616"/>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Map and </a:t>
              </a:r>
            </a:p>
            <a:p>
              <a:pPr algn="ctr" eaLnBrk="0" hangingPunct="0">
                <a:defRPr/>
              </a:pPr>
              <a:r>
                <a:rPr lang="en-US" sz="990" dirty="0">
                  <a:ea typeface="ＭＳ Ｐゴシック" pitchFamily="-109" charset="-128"/>
                </a:rPr>
                <a:t>understand </a:t>
              </a:r>
            </a:p>
            <a:p>
              <a:pPr algn="ctr" eaLnBrk="0" hangingPunct="0">
                <a:defRPr/>
              </a:pPr>
              <a:r>
                <a:rPr lang="en-US" sz="990" dirty="0">
                  <a:ea typeface="ＭＳ Ｐゴシック" pitchFamily="-109" charset="-128"/>
                </a:rPr>
                <a:t>value stream</a:t>
              </a:r>
            </a:p>
            <a:p>
              <a:pPr eaLnBrk="0" hangingPunct="0">
                <a:defRPr/>
              </a:pPr>
              <a:endParaRPr lang="en-US" sz="2640" dirty="0">
                <a:ea typeface="ＭＳ Ｐゴシック" pitchFamily="-109" charset="-128"/>
              </a:endParaRPr>
            </a:p>
          </p:txBody>
        </p:sp>
        <p:sp>
          <p:nvSpPr>
            <p:cNvPr id="41" name="Text Box 12"/>
            <p:cNvSpPr txBox="1">
              <a:spLocks noChangeArrowheads="1"/>
            </p:cNvSpPr>
            <p:nvPr/>
          </p:nvSpPr>
          <p:spPr bwMode="auto">
            <a:xfrm>
              <a:off x="6393400" y="4025643"/>
              <a:ext cx="2275935" cy="976170"/>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Make value </a:t>
              </a:r>
            </a:p>
            <a:p>
              <a:pPr algn="ctr" eaLnBrk="0" hangingPunct="0">
                <a:defRPr/>
              </a:pPr>
              <a:r>
                <a:rPr lang="en-US" sz="990" dirty="0">
                  <a:ea typeface="ＭＳ Ｐゴシック" pitchFamily="-109" charset="-128"/>
                </a:rPr>
                <a:t>stream flow</a:t>
              </a:r>
            </a:p>
          </p:txBody>
        </p:sp>
        <p:sp>
          <p:nvSpPr>
            <p:cNvPr id="42" name="Text Box 13"/>
            <p:cNvSpPr txBox="1">
              <a:spLocks noChangeArrowheads="1"/>
            </p:cNvSpPr>
            <p:nvPr/>
          </p:nvSpPr>
          <p:spPr bwMode="auto">
            <a:xfrm>
              <a:off x="4307748" y="5238363"/>
              <a:ext cx="2212508" cy="1350745"/>
            </a:xfrm>
            <a:prstGeom prst="rect">
              <a:avLst/>
            </a:prstGeom>
            <a:noFill/>
            <a:ln w="9525">
              <a:noFill/>
              <a:miter lim="800000"/>
              <a:headEnd/>
              <a:tailEnd/>
            </a:ln>
          </p:spPr>
          <p:txBody>
            <a:bodyPr>
              <a:spAutoFit/>
            </a:bodyPr>
            <a:lstStyle/>
            <a:p>
              <a:pPr algn="ctr" eaLnBrk="0" hangingPunct="0">
                <a:defRPr/>
              </a:pPr>
              <a:r>
                <a:rPr lang="en-US" sz="990" dirty="0">
                  <a:ea typeface="ＭＳ Ｐゴシック" pitchFamily="-109" charset="-128"/>
                </a:rPr>
                <a:t>Continuously improve processes</a:t>
              </a:r>
            </a:p>
          </p:txBody>
        </p:sp>
        <p:sp>
          <p:nvSpPr>
            <p:cNvPr id="43"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4"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45"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cxnSp>
        <p:nvCxnSpPr>
          <p:cNvPr id="17421" name="Straight Arrow Connector 58"/>
          <p:cNvCxnSpPr>
            <a:cxnSpLocks noChangeShapeType="1"/>
          </p:cNvCxnSpPr>
          <p:nvPr/>
        </p:nvCxnSpPr>
        <p:spPr bwMode="auto">
          <a:xfrm rot="5400000" flipH="1" flipV="1">
            <a:off x="961582" y="2416247"/>
            <a:ext cx="704150" cy="1587"/>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0" name="Rectangle 59"/>
          <p:cNvSpPr/>
          <p:nvPr/>
        </p:nvSpPr>
        <p:spPr>
          <a:xfrm>
            <a:off x="388940" y="1259122"/>
            <a:ext cx="1855787" cy="13099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0264" tIns="45132" rIns="90264" bIns="45132">
            <a:spAutoFit/>
          </a:bodyPr>
          <a:lstStyle/>
          <a:p>
            <a:pPr eaLnBrk="0" hangingPunct="0">
              <a:defRPr/>
            </a:pPr>
            <a:r>
              <a:rPr lang="en-US" sz="2640" b="1" dirty="0">
                <a:solidFill>
                  <a:schemeClr val="tx1"/>
                </a:solidFill>
              </a:rPr>
              <a:t>Customer- defined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59530409"/>
              </p:ext>
            </p:extLst>
          </p:nvPr>
        </p:nvGraphicFramePr>
        <p:xfrm>
          <a:off x="266701" y="2157413"/>
          <a:ext cx="9458325" cy="3488639"/>
        </p:xfrm>
        <a:graphic>
          <a:graphicData uri="http://schemas.openxmlformats.org/drawingml/2006/table">
            <a:tbl>
              <a:tblPr firstRow="1" bandRow="1">
                <a:tableStyleId>{E8B1032C-EA38-4F05-BA0D-38AFFFC7BED3}</a:tableStyleId>
              </a:tblPr>
              <a:tblGrid>
                <a:gridCol w="2571751">
                  <a:extLst>
                    <a:ext uri="{9D8B030D-6E8A-4147-A177-3AD203B41FA5}">
                      <a16:colId xmlns:a16="http://schemas.microsoft.com/office/drawing/2014/main" xmlns="" val="20000"/>
                    </a:ext>
                  </a:extLst>
                </a:gridCol>
                <a:gridCol w="2273893">
                  <a:extLst>
                    <a:ext uri="{9D8B030D-6E8A-4147-A177-3AD203B41FA5}">
                      <a16:colId xmlns:a16="http://schemas.microsoft.com/office/drawing/2014/main" xmlns="" val="20001"/>
                    </a:ext>
                  </a:extLst>
                </a:gridCol>
                <a:gridCol w="2240957">
                  <a:extLst>
                    <a:ext uri="{9D8B030D-6E8A-4147-A177-3AD203B41FA5}">
                      <a16:colId xmlns:a16="http://schemas.microsoft.com/office/drawing/2014/main" xmlns="" val="20002"/>
                    </a:ext>
                  </a:extLst>
                </a:gridCol>
                <a:gridCol w="2371724">
                  <a:extLst>
                    <a:ext uri="{9D8B030D-6E8A-4147-A177-3AD203B41FA5}">
                      <a16:colId xmlns:a16="http://schemas.microsoft.com/office/drawing/2014/main" xmlns="" val="20003"/>
                    </a:ext>
                  </a:extLst>
                </a:gridCol>
              </a:tblGrid>
              <a:tr h="399402">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T="44375" marB="44375">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tc hMerge="1">
                  <a:txBody>
                    <a:bodyPr/>
                    <a:lstStyle/>
                    <a:p>
                      <a:endParaRPr lang="en-US"/>
                    </a:p>
                  </a:txBody>
                  <a:tcPr/>
                </a:tc>
                <a:tc hMerge="1">
                  <a:txBody>
                    <a:bodyPr/>
                    <a:lstStyle/>
                    <a:p>
                      <a:endParaRPr lang="en-US"/>
                    </a:p>
                  </a:txBody>
                  <a:tcPr/>
                </a:tc>
                <a:tc hMerge="1">
                  <a:txBody>
                    <a:bodyPr/>
                    <a:lstStyle/>
                    <a:p>
                      <a:endParaRPr lang="en-US" dirty="0"/>
                    </a:p>
                  </a:txBody>
                  <a:tcPr>
                    <a:lnT w="12700" cmpd="sng">
                      <a:noFill/>
                    </a:lnT>
                  </a:tcPr>
                </a:tc>
                <a:extLst>
                  <a:ext uri="{0D108BD9-81ED-4DB2-BD59-A6C34878D82A}">
                    <a16:rowId xmlns:a16="http://schemas.microsoft.com/office/drawing/2014/main" xmlns="" val="10000"/>
                  </a:ext>
                </a:extLst>
              </a:tr>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algn="l"/>
                      <a:r>
                        <a:rPr lang="en-US" sz="2800" b="1" dirty="0" smtClean="0"/>
                        <a:t>ISO 9001</a:t>
                      </a:r>
                      <a:endParaRPr lang="en-US" sz="2800" b="1" dirty="0"/>
                    </a:p>
                  </a:txBody>
                  <a:tcPr marT="44375" marB="44375">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Six Sigma</a:t>
                      </a:r>
                      <a:endParaRPr lang="en-US" sz="2800" b="1"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t>Lean</a:t>
                      </a:r>
                      <a:endParaRPr lang="en-US" sz="2800" b="1" dirty="0"/>
                    </a:p>
                  </a:txBody>
                  <a:tcPr marT="44375" marB="44375"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573767">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Measure and improve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processes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business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overall organizational performance</a:t>
                      </a:r>
                      <a:endParaRPr lang="en-US" sz="2300" b="1" kern="1200" dirty="0" smtClean="0">
                        <a:solidFill>
                          <a:schemeClr val="tx1"/>
                        </a:solidFill>
                        <a:latin typeface="Arial Narrow" pitchFamily="34" charset="0"/>
                        <a:ea typeface="+mn-ea"/>
                        <a:cs typeface="+mn-c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smtClean="0">
                          <a:latin typeface="Arial Narrow" pitchFamily="34" charset="0"/>
                        </a:rPr>
                        <a:t>Monitor and measure process performance</a:t>
                      </a:r>
                      <a:endParaRPr lang="en-US" sz="2300" dirty="0"/>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233363" indent="-233363">
                        <a:buFontTx/>
                        <a:buChar char="•"/>
                      </a:pPr>
                      <a:r>
                        <a:rPr lang="en-US" sz="2300" kern="1200" dirty="0" smtClean="0">
                          <a:solidFill>
                            <a:schemeClr val="tx1"/>
                          </a:solidFill>
                          <a:latin typeface="Arial Narrow" pitchFamily="34" charset="0"/>
                          <a:ea typeface="+mn-ea"/>
                          <a:cs typeface="+mn-cs"/>
                        </a:rPr>
                        <a:t>Use specific metrics </a:t>
                      </a:r>
                    </a:p>
                    <a:p>
                      <a:pPr marL="233363" indent="-233363">
                        <a:buFontTx/>
                        <a:buChar char="•"/>
                      </a:pPr>
                      <a:r>
                        <a:rPr lang="en-US" sz="2300" kern="1200" dirty="0" smtClean="0">
                          <a:solidFill>
                            <a:schemeClr val="tx1"/>
                          </a:solidFill>
                          <a:latin typeface="Arial Narrow" pitchFamily="34" charset="0"/>
                          <a:ea typeface="+mn-ea"/>
                          <a:cs typeface="+mn-cs"/>
                        </a:rPr>
                        <a:t>Collect data</a:t>
                      </a:r>
                    </a:p>
                    <a:p>
                      <a:pPr marL="233363" indent="-233363">
                        <a:buFontTx/>
                        <a:buChar char="•"/>
                      </a:pPr>
                      <a:r>
                        <a:rPr lang="en-US" sz="2300" kern="1200" dirty="0" smtClean="0">
                          <a:solidFill>
                            <a:schemeClr val="tx1"/>
                          </a:solidFill>
                          <a:latin typeface="Arial Narrow" pitchFamily="34" charset="0"/>
                          <a:ea typeface="+mn-ea"/>
                          <a:cs typeface="+mn-cs"/>
                        </a:rPr>
                        <a:t>Analyze data </a:t>
                      </a:r>
                    </a:p>
                    <a:p>
                      <a:pPr marL="233363" indent="-233363">
                        <a:buFontTx/>
                        <a:buChar char="•"/>
                      </a:pPr>
                      <a:r>
                        <a:rPr lang="en-US" sz="2300" kern="1200" dirty="0" smtClean="0">
                          <a:solidFill>
                            <a:schemeClr val="tx1"/>
                          </a:solidFill>
                          <a:latin typeface="Arial Narrow" pitchFamily="34" charset="0"/>
                          <a:ea typeface="+mn-ea"/>
                          <a:cs typeface="+mn-cs"/>
                        </a:rPr>
                        <a:t>Collect control data</a:t>
                      </a:r>
                      <a:endParaRPr lang="en-US" sz="2300" kern="1200" dirty="0" smtClean="0">
                        <a:solidFill>
                          <a:schemeClr val="tx1"/>
                        </a:solidFill>
                        <a:latin typeface="Arial Narrow" pitchFamily="34" charset="0"/>
                        <a:ea typeface="+mn-ea"/>
                        <a:cs typeface="+mn-cs"/>
                        <a:sym typeface="SymbolPS"/>
                      </a:endParaRPr>
                    </a:p>
                  </a:txBody>
                  <a:tcPr marT="44375" marB="4437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300" dirty="0" smtClean="0">
                          <a:latin typeface="Arial Narrow" pitchFamily="34" charset="0"/>
                        </a:rPr>
                        <a:t>Measure, analyze, and reduce</a:t>
                      </a:r>
                    </a:p>
                    <a:p>
                      <a:pPr marL="233363" indent="-233363">
                        <a:buFontTx/>
                        <a:buChar char="•"/>
                      </a:pPr>
                      <a:r>
                        <a:rPr lang="en-US" sz="2300" dirty="0" smtClean="0">
                          <a:latin typeface="Arial Narrow" pitchFamily="34" charset="0"/>
                        </a:rPr>
                        <a:t>wait time</a:t>
                      </a:r>
                    </a:p>
                    <a:p>
                      <a:pPr marL="233363" indent="-233363">
                        <a:buFontTx/>
                        <a:buChar char="•"/>
                      </a:pPr>
                      <a:r>
                        <a:rPr lang="en-US" sz="2300" dirty="0" smtClean="0">
                          <a:latin typeface="Arial Narrow" pitchFamily="34" charset="0"/>
                        </a:rPr>
                        <a:t>inventory </a:t>
                      </a:r>
                    </a:p>
                    <a:p>
                      <a:pPr marL="233363" indent="-233363">
                        <a:buFontTx/>
                        <a:buChar char="•"/>
                      </a:pPr>
                      <a:r>
                        <a:rPr lang="en-US" sz="2300" dirty="0" smtClean="0">
                          <a:latin typeface="Arial Narrow" pitchFamily="34" charset="0"/>
                        </a:rPr>
                        <a:t>batch size</a:t>
                      </a:r>
                    </a:p>
                    <a:p>
                      <a:pPr marL="233363" indent="-233363">
                        <a:buFontTx/>
                        <a:buChar char="•"/>
                      </a:pPr>
                      <a:r>
                        <a:rPr lang="en-US" sz="2300" dirty="0" smtClean="0">
                          <a:latin typeface="Arial Narrow" pitchFamily="34" charset="0"/>
                        </a:rPr>
                        <a:t>process time</a:t>
                      </a:r>
                    </a:p>
                    <a:p>
                      <a:pPr marL="233363" indent="-233363">
                        <a:buFontTx/>
                        <a:buChar char="•"/>
                      </a:pPr>
                      <a:r>
                        <a:rPr lang="en-US" sz="2300" dirty="0" smtClean="0">
                          <a:latin typeface="Arial Narrow" pitchFamily="34" charset="0"/>
                        </a:rPr>
                        <a:t>rework</a:t>
                      </a:r>
                      <a:endParaRPr lang="en-US" sz="2300" dirty="0"/>
                    </a:p>
                  </a:txBody>
                  <a:tcPr marT="44375" marB="4437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18444" name="Picture 11" descr="MCj00788050000[1]"/>
          <p:cNvPicPr>
            <a:picLocks noGrp="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809876" y="4416238"/>
            <a:ext cx="2066925" cy="2315837"/>
          </a:xfrm>
        </p:spPr>
      </p:pic>
      <p:sp>
        <p:nvSpPr>
          <p:cNvPr id="5" name="Text Box 11"/>
          <p:cNvSpPr txBox="1">
            <a:spLocks noChangeArrowheads="1"/>
          </p:cNvSpPr>
          <p:nvPr/>
        </p:nvSpPr>
        <p:spPr bwMode="auto">
          <a:xfrm>
            <a:off x="463551" y="511830"/>
            <a:ext cx="6864826" cy="1411507"/>
          </a:xfrm>
          <a:prstGeom prst="rect">
            <a:avLst/>
          </a:prstGeom>
          <a:noFill/>
          <a:ln w="9525">
            <a:noFill/>
            <a:miter lim="800000"/>
            <a:headEnd/>
            <a:tailEnd/>
          </a:ln>
        </p:spPr>
        <p:txBody>
          <a:bodyPr wrap="none" lIns="90264" tIns="45132" rIns="90264" bIns="45132">
            <a:spAutoFit/>
          </a:bodyPr>
          <a:lstStyle/>
          <a:p>
            <a:pPr eaLnBrk="0" hangingPunct="0">
              <a:defRPr/>
            </a:pPr>
            <a:r>
              <a:rPr lang="en-US" sz="4290" b="1" dirty="0">
                <a:latin typeface="+mj-lt"/>
                <a:ea typeface="ＭＳ Ｐゴシック" pitchFamily="-109" charset="-128"/>
              </a:rPr>
              <a:t>4  Measurement, Analysis, and </a:t>
            </a:r>
            <a:br>
              <a:rPr lang="en-US" sz="4290" b="1" dirty="0">
                <a:latin typeface="+mj-lt"/>
                <a:ea typeface="ＭＳ Ｐゴシック" pitchFamily="-109" charset="-128"/>
              </a:rPr>
            </a:br>
            <a:r>
              <a:rPr lang="en-US" sz="4290" b="1" dirty="0">
                <a:latin typeface="+mj-lt"/>
                <a:ea typeface="ＭＳ Ｐゴシック" pitchFamily="-109" charset="-128"/>
              </a:rPr>
              <a:t>    Knowledge Management</a:t>
            </a:r>
            <a:endParaRPr lang="en-US" sz="2640"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
          <p:cNvGrpSpPr>
            <a:grpSpLocks noChangeAspect="1"/>
          </p:cNvGrpSpPr>
          <p:nvPr/>
        </p:nvGrpSpPr>
        <p:grpSpPr bwMode="auto">
          <a:xfrm>
            <a:off x="469900" y="2034149"/>
            <a:ext cx="3760788" cy="2972154"/>
            <a:chOff x="1777" y="1893"/>
            <a:chExt cx="10071" cy="3724"/>
          </a:xfrm>
        </p:grpSpPr>
        <p:sp>
          <p:nvSpPr>
            <p:cNvPr id="19467" name="Rectangle 12"/>
            <p:cNvSpPr>
              <a:spLocks noChangeArrowheads="1"/>
            </p:cNvSpPr>
            <p:nvPr/>
          </p:nvSpPr>
          <p:spPr bwMode="auto">
            <a:xfrm>
              <a:off x="2667" y="4735"/>
              <a:ext cx="636" cy="441"/>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8" name="Rectangle 13"/>
            <p:cNvSpPr>
              <a:spLocks noChangeArrowheads="1"/>
            </p:cNvSpPr>
            <p:nvPr/>
          </p:nvSpPr>
          <p:spPr bwMode="auto">
            <a:xfrm>
              <a:off x="4228" y="4551"/>
              <a:ext cx="635" cy="625"/>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69" name="Rectangle 14"/>
            <p:cNvSpPr>
              <a:spLocks noChangeArrowheads="1"/>
            </p:cNvSpPr>
            <p:nvPr/>
          </p:nvSpPr>
          <p:spPr bwMode="auto">
            <a:xfrm>
              <a:off x="5788" y="3853"/>
              <a:ext cx="624" cy="1323"/>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0" name="Rectangle 15"/>
            <p:cNvSpPr>
              <a:spLocks noChangeArrowheads="1"/>
            </p:cNvSpPr>
            <p:nvPr/>
          </p:nvSpPr>
          <p:spPr bwMode="auto">
            <a:xfrm>
              <a:off x="7336" y="3216"/>
              <a:ext cx="636" cy="196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1" name="Rectangle 16"/>
            <p:cNvSpPr>
              <a:spLocks noChangeArrowheads="1"/>
            </p:cNvSpPr>
            <p:nvPr/>
          </p:nvSpPr>
          <p:spPr bwMode="auto">
            <a:xfrm>
              <a:off x="8896" y="2836"/>
              <a:ext cx="636" cy="2340"/>
            </a:xfrm>
            <a:prstGeom prst="rect">
              <a:avLst/>
            </a:prstGeom>
            <a:solidFill>
              <a:srgbClr val="A9CCDB"/>
            </a:solidFill>
            <a:ln w="12">
              <a:solidFill>
                <a:srgbClr val="000000"/>
              </a:solidFill>
              <a:miter lim="800000"/>
              <a:headEnd/>
              <a:tailEnd/>
            </a:ln>
          </p:spPr>
          <p:txBody>
            <a:bodyPr/>
            <a:lstStyle/>
            <a:p>
              <a:pPr eaLnBrk="0" hangingPunct="0"/>
              <a:endParaRPr lang="en-US" sz="2640" dirty="0"/>
            </a:p>
          </p:txBody>
        </p:sp>
        <p:sp>
          <p:nvSpPr>
            <p:cNvPr id="19472" name="Line 17"/>
            <p:cNvSpPr>
              <a:spLocks noChangeShapeType="1"/>
            </p:cNvSpPr>
            <p:nvPr/>
          </p:nvSpPr>
          <p:spPr bwMode="auto">
            <a:xfrm>
              <a:off x="2205" y="1893"/>
              <a:ext cx="1" cy="328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3" name="Line 18"/>
            <p:cNvSpPr>
              <a:spLocks noChangeShapeType="1"/>
            </p:cNvSpPr>
            <p:nvPr/>
          </p:nvSpPr>
          <p:spPr bwMode="auto">
            <a:xfrm>
              <a:off x="2136" y="517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4" name="Line 19"/>
            <p:cNvSpPr>
              <a:spLocks noChangeShapeType="1"/>
            </p:cNvSpPr>
            <p:nvPr/>
          </p:nvSpPr>
          <p:spPr bwMode="auto">
            <a:xfrm>
              <a:off x="2136" y="484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5" name="Line 20"/>
            <p:cNvSpPr>
              <a:spLocks noChangeShapeType="1"/>
            </p:cNvSpPr>
            <p:nvPr/>
          </p:nvSpPr>
          <p:spPr bwMode="auto">
            <a:xfrm>
              <a:off x="2136" y="451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6" name="Line 21"/>
            <p:cNvSpPr>
              <a:spLocks noChangeShapeType="1"/>
            </p:cNvSpPr>
            <p:nvPr/>
          </p:nvSpPr>
          <p:spPr bwMode="auto">
            <a:xfrm>
              <a:off x="2136" y="4196"/>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7" name="Line 22"/>
            <p:cNvSpPr>
              <a:spLocks noChangeShapeType="1"/>
            </p:cNvSpPr>
            <p:nvPr/>
          </p:nvSpPr>
          <p:spPr bwMode="auto">
            <a:xfrm>
              <a:off x="2136" y="386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8" name="Line 23"/>
            <p:cNvSpPr>
              <a:spLocks noChangeShapeType="1"/>
            </p:cNvSpPr>
            <p:nvPr/>
          </p:nvSpPr>
          <p:spPr bwMode="auto">
            <a:xfrm>
              <a:off x="2136" y="353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79" name="Line 24"/>
            <p:cNvSpPr>
              <a:spLocks noChangeShapeType="1"/>
            </p:cNvSpPr>
            <p:nvPr/>
          </p:nvSpPr>
          <p:spPr bwMode="auto">
            <a:xfrm>
              <a:off x="2136" y="320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0" name="Line 25"/>
            <p:cNvSpPr>
              <a:spLocks noChangeShapeType="1"/>
            </p:cNvSpPr>
            <p:nvPr/>
          </p:nvSpPr>
          <p:spPr bwMode="auto">
            <a:xfrm>
              <a:off x="2136" y="287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1" name="Line 26"/>
            <p:cNvSpPr>
              <a:spLocks noChangeShapeType="1"/>
            </p:cNvSpPr>
            <p:nvPr/>
          </p:nvSpPr>
          <p:spPr bwMode="auto">
            <a:xfrm>
              <a:off x="2136" y="2555"/>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2" name="Line 27"/>
            <p:cNvSpPr>
              <a:spLocks noChangeShapeType="1"/>
            </p:cNvSpPr>
            <p:nvPr/>
          </p:nvSpPr>
          <p:spPr bwMode="auto">
            <a:xfrm>
              <a:off x="2136" y="2224"/>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3" name="Line 28"/>
            <p:cNvSpPr>
              <a:spLocks noChangeShapeType="1"/>
            </p:cNvSpPr>
            <p:nvPr/>
          </p:nvSpPr>
          <p:spPr bwMode="auto">
            <a:xfrm>
              <a:off x="2136" y="1893"/>
              <a:ext cx="6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4" name="Line 29"/>
            <p:cNvSpPr>
              <a:spLocks noChangeShapeType="1"/>
            </p:cNvSpPr>
            <p:nvPr/>
          </p:nvSpPr>
          <p:spPr bwMode="auto">
            <a:xfrm>
              <a:off x="2205" y="5176"/>
              <a:ext cx="778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5" name="Line 30"/>
            <p:cNvSpPr>
              <a:spLocks noChangeShapeType="1"/>
            </p:cNvSpPr>
            <p:nvPr/>
          </p:nvSpPr>
          <p:spPr bwMode="auto">
            <a:xfrm flipV="1">
              <a:off x="220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6" name="Line 31"/>
            <p:cNvSpPr>
              <a:spLocks noChangeShapeType="1"/>
            </p:cNvSpPr>
            <p:nvPr/>
          </p:nvSpPr>
          <p:spPr bwMode="auto">
            <a:xfrm flipV="1">
              <a:off x="376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7" name="Line 32"/>
            <p:cNvSpPr>
              <a:spLocks noChangeShapeType="1"/>
            </p:cNvSpPr>
            <p:nvPr/>
          </p:nvSpPr>
          <p:spPr bwMode="auto">
            <a:xfrm flipV="1">
              <a:off x="5325"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8" name="Line 33"/>
            <p:cNvSpPr>
              <a:spLocks noChangeShapeType="1"/>
            </p:cNvSpPr>
            <p:nvPr/>
          </p:nvSpPr>
          <p:spPr bwMode="auto">
            <a:xfrm flipV="1">
              <a:off x="687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89" name="Line 34"/>
            <p:cNvSpPr>
              <a:spLocks noChangeShapeType="1"/>
            </p:cNvSpPr>
            <p:nvPr/>
          </p:nvSpPr>
          <p:spPr bwMode="auto">
            <a:xfrm flipV="1">
              <a:off x="843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0" name="Line 35"/>
            <p:cNvSpPr>
              <a:spLocks noChangeShapeType="1"/>
            </p:cNvSpPr>
            <p:nvPr/>
          </p:nvSpPr>
          <p:spPr bwMode="auto">
            <a:xfrm flipV="1">
              <a:off x="9994" y="5176"/>
              <a:ext cx="1" cy="7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640" dirty="0"/>
            </a:p>
          </p:txBody>
        </p:sp>
        <p:sp>
          <p:nvSpPr>
            <p:cNvPr id="19491" name="Rectangle 36"/>
            <p:cNvSpPr>
              <a:spLocks noChangeArrowheads="1"/>
            </p:cNvSpPr>
            <p:nvPr/>
          </p:nvSpPr>
          <p:spPr bwMode="auto">
            <a:xfrm>
              <a:off x="2824" y="1986"/>
              <a:ext cx="9024"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Aft>
                  <a:spcPts val="987"/>
                </a:spcAft>
              </a:pPr>
              <a:r>
                <a:rPr lang="en-US" sz="1760" b="1" dirty="0">
                  <a:solidFill>
                    <a:srgbClr val="000000"/>
                  </a:solidFill>
                  <a:latin typeface="Arial" pitchFamily="34" charset="0"/>
                </a:rPr>
                <a:t>Employee Engagement</a:t>
              </a:r>
              <a:endParaRPr lang="en-US" sz="1760" dirty="0"/>
            </a:p>
          </p:txBody>
        </p:sp>
        <p:sp>
          <p:nvSpPr>
            <p:cNvPr id="19492" name="Rectangle 51"/>
            <p:cNvSpPr>
              <a:spLocks noChangeArrowheads="1"/>
            </p:cNvSpPr>
            <p:nvPr/>
          </p:nvSpPr>
          <p:spPr bwMode="auto">
            <a:xfrm>
              <a:off x="1777" y="2089"/>
              <a:ext cx="0"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endParaRPr lang="en-US" sz="2640" dirty="0"/>
            </a:p>
          </p:txBody>
        </p:sp>
        <p:sp>
          <p:nvSpPr>
            <p:cNvPr id="19493" name="Rectangle 53"/>
            <p:cNvSpPr>
              <a:spLocks noChangeArrowheads="1"/>
            </p:cNvSpPr>
            <p:nvPr/>
          </p:nvSpPr>
          <p:spPr bwMode="auto">
            <a:xfrm>
              <a:off x="272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2010</a:t>
              </a:r>
              <a:endParaRPr lang="en-US" sz="2640" dirty="0"/>
            </a:p>
          </p:txBody>
        </p:sp>
        <p:sp>
          <p:nvSpPr>
            <p:cNvPr id="19494" name="Rectangle 54"/>
            <p:cNvSpPr>
              <a:spLocks noChangeArrowheads="1"/>
            </p:cNvSpPr>
            <p:nvPr/>
          </p:nvSpPr>
          <p:spPr bwMode="auto">
            <a:xfrm>
              <a:off x="4285" y="5384"/>
              <a:ext cx="8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2011</a:t>
              </a:r>
              <a:endParaRPr lang="en-US" sz="2640" dirty="0"/>
            </a:p>
          </p:txBody>
        </p:sp>
        <p:sp>
          <p:nvSpPr>
            <p:cNvPr id="19495" name="Rectangle 55"/>
            <p:cNvSpPr>
              <a:spLocks noChangeArrowheads="1"/>
            </p:cNvSpPr>
            <p:nvPr/>
          </p:nvSpPr>
          <p:spPr bwMode="auto">
            <a:xfrm>
              <a:off x="5845"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2012</a:t>
              </a:r>
              <a:endParaRPr lang="en-US" sz="2640" dirty="0"/>
            </a:p>
          </p:txBody>
        </p:sp>
        <p:sp>
          <p:nvSpPr>
            <p:cNvPr id="19496" name="Rectangle 56"/>
            <p:cNvSpPr>
              <a:spLocks noChangeArrowheads="1"/>
            </p:cNvSpPr>
            <p:nvPr/>
          </p:nvSpPr>
          <p:spPr bwMode="auto">
            <a:xfrm>
              <a:off x="740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2013</a:t>
              </a:r>
              <a:endParaRPr lang="en-US" sz="2640" dirty="0"/>
            </a:p>
          </p:txBody>
        </p:sp>
        <p:sp>
          <p:nvSpPr>
            <p:cNvPr id="19497" name="Rectangle 57"/>
            <p:cNvSpPr>
              <a:spLocks noChangeArrowheads="1"/>
            </p:cNvSpPr>
            <p:nvPr/>
          </p:nvSpPr>
          <p:spPr bwMode="auto">
            <a:xfrm>
              <a:off x="8966" y="5384"/>
              <a:ext cx="92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spcAft>
                  <a:spcPts val="987"/>
                </a:spcAft>
              </a:pPr>
              <a:r>
                <a:rPr lang="en-US" sz="1210" dirty="0" smtClean="0">
                  <a:solidFill>
                    <a:srgbClr val="000000"/>
                  </a:solidFill>
                  <a:latin typeface="Arial" pitchFamily="34" charset="0"/>
                </a:rPr>
                <a:t>2014</a:t>
              </a:r>
              <a:endParaRPr lang="en-US" sz="2640" dirty="0"/>
            </a:p>
          </p:txBody>
        </p:sp>
      </p:grpSp>
      <p:sp>
        <p:nvSpPr>
          <p:cNvPr id="16386" name="Text Box 6"/>
          <p:cNvSpPr txBox="1">
            <a:spLocks noChangeArrowheads="1"/>
          </p:cNvSpPr>
          <p:nvPr/>
        </p:nvSpPr>
        <p:spPr bwMode="auto">
          <a:xfrm>
            <a:off x="236539"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5  </a:t>
            </a:r>
            <a:r>
              <a:rPr lang="en-US" sz="4290" b="1" dirty="0" smtClean="0">
                <a:latin typeface="+mj-lt"/>
                <a:ea typeface="ＭＳ Ｐゴシック" pitchFamily="-109" charset="-128"/>
              </a:rPr>
              <a:t>Workforce</a:t>
            </a:r>
            <a:endParaRPr lang="en-US" sz="4290" b="1" dirty="0">
              <a:latin typeface="+mj-lt"/>
              <a:ea typeface="ＭＳ Ｐゴシック" pitchFamily="-109" charset="-128"/>
            </a:endParaRPr>
          </a:p>
        </p:txBody>
      </p:sp>
      <p:graphicFrame>
        <p:nvGraphicFramePr>
          <p:cNvPr id="56" name="Table 55"/>
          <p:cNvGraphicFramePr>
            <a:graphicFrameLocks noGrp="1"/>
          </p:cNvGraphicFramePr>
          <p:nvPr>
            <p:extLst>
              <p:ext uri="{D42A27DB-BD31-4B8C-83A1-F6EECF244321}">
                <p14:modId xmlns:p14="http://schemas.microsoft.com/office/powerpoint/2010/main" val="2111371780"/>
              </p:ext>
            </p:extLst>
          </p:nvPr>
        </p:nvGraphicFramePr>
        <p:xfrm>
          <a:off x="4387057" y="3792725"/>
          <a:ext cx="5441950" cy="3145944"/>
        </p:xfrm>
        <a:graphic>
          <a:graphicData uri="http://schemas.openxmlformats.org/drawingml/2006/table">
            <a:tbl>
              <a:tblPr firstRow="1" bandRow="1">
                <a:tableStyleId>{E8B1032C-EA38-4F05-BA0D-38AFFFC7BED3}</a:tableStyleId>
              </a:tblPr>
              <a:tblGrid>
                <a:gridCol w="5441950">
                  <a:extLst>
                    <a:ext uri="{9D8B030D-6E8A-4147-A177-3AD203B41FA5}">
                      <a16:colId xmlns:a16="http://schemas.microsoft.com/office/drawing/2014/main" xmlns="" val="20000"/>
                    </a:ext>
                  </a:extLst>
                </a:gridCol>
              </a:tblGrid>
              <a:tr h="3994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Arial Narrow" pitchFamily="34" charset="0"/>
                      </a:endParaRPr>
                    </a:p>
                  </a:txBody>
                  <a:tcPr marL="91441" marR="91441" marT="44384" marB="44384">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5400" cmpd="sng">
                      <a:noFill/>
                    </a:lnB>
                  </a:tcPr>
                </a:tc>
                <a:extLst>
                  <a:ext uri="{0D108BD9-81ED-4DB2-BD59-A6C34878D82A}">
                    <a16:rowId xmlns:a16="http://schemas.microsoft.com/office/drawing/2014/main" xmlns="" val="10000"/>
                  </a:ext>
                </a:extLst>
              </a:tr>
              <a:tr h="5621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3100" b="1" dirty="0" smtClean="0"/>
                        <a:t>Six Sigma,</a:t>
                      </a:r>
                      <a:r>
                        <a:rPr lang="en-US" sz="3100" b="1" baseline="0" dirty="0" smtClean="0"/>
                        <a:t> Lean,</a:t>
                      </a:r>
                      <a:r>
                        <a:rPr kumimoji="0" lang="en-US" sz="1800" b="1" i="0" u="none" strike="noStrike" kern="1200" cap="none" spc="0" normalizeH="0" baseline="0" noProof="0" dirty="0" smtClean="0">
                          <a:ln>
                            <a:noFill/>
                          </a:ln>
                          <a:solidFill>
                            <a:srgbClr val="000000"/>
                          </a:solidFill>
                          <a:effectLst/>
                          <a:uLnTx/>
                          <a:uFillTx/>
                          <a:latin typeface="+mn-lt"/>
                          <a:ea typeface="+mn-ea"/>
                          <a:cs typeface="+mn-cs"/>
                          <a:sym typeface="Wingdings"/>
                        </a:rPr>
                        <a:t> </a:t>
                      </a:r>
                      <a:r>
                        <a:rPr lang="en-US" sz="3100" b="1" dirty="0" smtClean="0"/>
                        <a:t>ISO</a:t>
                      </a:r>
                      <a:endParaRPr lang="en-US" sz="3100" b="1" dirty="0"/>
                    </a:p>
                  </a:txBody>
                  <a:tcPr marL="91441" marR="91441" marT="44384" marB="44384">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184268">
                <a:tc>
                  <a:txBody>
                    <a:bodyPr/>
                    <a:lstStyle/>
                    <a:p>
                      <a:pPr>
                        <a:spcBef>
                          <a:spcPts val="600"/>
                        </a:spcBef>
                        <a:buFontTx/>
                        <a:buNone/>
                      </a:pPr>
                      <a:r>
                        <a:rPr lang="en-US" sz="2300" dirty="0" smtClean="0">
                          <a:latin typeface="Arial Narrow" pitchFamily="34" charset="0"/>
                        </a:rPr>
                        <a:t>Require</a:t>
                      </a:r>
                    </a:p>
                    <a:p>
                      <a:pPr marL="452438" indent="-233363">
                        <a:spcBef>
                          <a:spcPts val="600"/>
                        </a:spcBef>
                        <a:buFont typeface="Arial" pitchFamily="34" charset="0"/>
                        <a:buChar char="•"/>
                      </a:pPr>
                      <a:r>
                        <a:rPr lang="en-US" sz="2300" dirty="0" smtClean="0">
                          <a:latin typeface="Arial Narrow" pitchFamily="34" charset="0"/>
                        </a:rPr>
                        <a:t>Leadership development</a:t>
                      </a:r>
                    </a:p>
                    <a:p>
                      <a:pPr marL="452438" indent="-233363">
                        <a:spcBef>
                          <a:spcPts val="600"/>
                        </a:spcBef>
                        <a:buFont typeface="Arial" pitchFamily="34" charset="0"/>
                        <a:buChar char="•"/>
                      </a:pPr>
                      <a:r>
                        <a:rPr lang="en-US" sz="2300" dirty="0" smtClean="0">
                          <a:latin typeface="Arial Narrow" pitchFamily="34" charset="0"/>
                        </a:rPr>
                        <a:t>Training</a:t>
                      </a:r>
                    </a:p>
                    <a:p>
                      <a:pPr marL="452438" indent="-233363">
                        <a:spcBef>
                          <a:spcPts val="600"/>
                        </a:spcBef>
                        <a:buFontTx/>
                        <a:buChar char="•"/>
                      </a:pPr>
                      <a:r>
                        <a:rPr lang="en-US" sz="2300" dirty="0" smtClean="0">
                          <a:latin typeface="Arial Narrow" pitchFamily="34" charset="0"/>
                        </a:rPr>
                        <a:t>Compensation alignment</a:t>
                      </a:r>
                    </a:p>
                    <a:p>
                      <a:pPr marL="452438" indent="-233363">
                        <a:spcBef>
                          <a:spcPts val="600"/>
                        </a:spcBef>
                        <a:buFontTx/>
                        <a:buChar char="•"/>
                      </a:pPr>
                      <a:r>
                        <a:rPr lang="en-US" sz="2300" dirty="0" smtClean="0">
                          <a:latin typeface="Arial Narrow" pitchFamily="34" charset="0"/>
                        </a:rPr>
                        <a:t>Culture shift</a:t>
                      </a:r>
                      <a:endParaRPr lang="en-US" sz="2300" dirty="0"/>
                    </a:p>
                  </a:txBody>
                  <a:tcPr marL="91441" marR="91441" marT="44384" marB="44384">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37" name="Table 36"/>
          <p:cNvGraphicFramePr>
            <a:graphicFrameLocks noGrp="1"/>
          </p:cNvGraphicFramePr>
          <p:nvPr/>
        </p:nvGraphicFramePr>
        <p:xfrm>
          <a:off x="4470402" y="1263744"/>
          <a:ext cx="4957763" cy="2573685"/>
        </p:xfrm>
        <a:graphic>
          <a:graphicData uri="http://schemas.openxmlformats.org/drawingml/2006/table">
            <a:tbl>
              <a:tblPr firstRow="1" bandRow="1">
                <a:tableStyleId>{E8B1032C-EA38-4F05-BA0D-38AFFFC7BED3}</a:tableStyleId>
              </a:tblPr>
              <a:tblGrid>
                <a:gridCol w="4957763">
                  <a:extLst>
                    <a:ext uri="{9D8B030D-6E8A-4147-A177-3AD203B41FA5}">
                      <a16:colId xmlns:a16="http://schemas.microsoft.com/office/drawing/2014/main" xmlns="" val="20000"/>
                    </a:ext>
                  </a:extLst>
                </a:gridCol>
              </a:tblGrid>
              <a:tr h="56204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100" b="1" dirty="0" smtClean="0"/>
                        <a:t>Baldrige</a:t>
                      </a:r>
                      <a:endParaRPr lang="en-US" sz="3100" dirty="0"/>
                    </a:p>
                  </a:txBody>
                  <a:tcPr marL="91431" marR="91431" marT="44355" marB="44355">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011639">
                <a:tc>
                  <a:txBody>
                    <a:bodyPr/>
                    <a:lstStyle/>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Manage workforce capability and capacity</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Foster a high-performance environment</a:t>
                      </a:r>
                    </a:p>
                    <a:p>
                      <a:pPr marL="233363" marR="0" lvl="0" indent="-233363"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300" dirty="0" smtClean="0">
                          <a:latin typeface="Arial Narrow" pitchFamily="34" charset="0"/>
                        </a:rPr>
                        <a:t>Engage, manage, and develop the workforce</a:t>
                      </a:r>
                      <a:endParaRPr lang="en-US" sz="2300" b="1" kern="1200" dirty="0" smtClean="0">
                        <a:solidFill>
                          <a:schemeClr val="tx1"/>
                        </a:solidFill>
                        <a:latin typeface="Arial Narrow" pitchFamily="34" charset="0"/>
                        <a:ea typeface="+mn-ea"/>
                        <a:cs typeface="+mn-cs"/>
                      </a:endParaRPr>
                    </a:p>
                  </a:txBody>
                  <a:tcPr marL="91431" marR="91431" marT="44355" marB="44355">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3" descr="hoq"/>
          <p:cNvPicPr>
            <a:picLocks noGrp="1" noChangeAspect="1" noChangeArrowheads="1"/>
          </p:cNvPicPr>
          <p:nvPr>
            <p:ph sz="quarter" idx="2"/>
          </p:nvPr>
        </p:nvPicPr>
        <p:blipFill>
          <a:blip r:embed="rId4">
            <a:extLst>
              <a:ext uri="{28A0092B-C50C-407E-A947-70E740481C1C}">
                <a14:useLocalDpi xmlns:a14="http://schemas.microsoft.com/office/drawing/2010/main"/>
              </a:ext>
            </a:extLst>
          </a:blip>
          <a:srcRect/>
          <a:stretch>
            <a:fillRect/>
          </a:stretch>
        </p:blipFill>
        <p:spPr>
          <a:xfrm>
            <a:off x="1174751" y="3618101"/>
            <a:ext cx="2687638" cy="2308131"/>
          </a:xfrm>
        </p:spPr>
      </p:pic>
      <p:graphicFrame>
        <p:nvGraphicFramePr>
          <p:cNvPr id="20483" name="Object 28"/>
          <p:cNvGraphicFramePr>
            <a:graphicFrameLocks noGrp="1" noChangeAspect="1"/>
          </p:cNvGraphicFramePr>
          <p:nvPr>
            <p:ph sz="quarter" idx="3"/>
          </p:nvPr>
        </p:nvGraphicFramePr>
        <p:xfrm>
          <a:off x="4298950" y="2778360"/>
          <a:ext cx="3627438" cy="2395957"/>
        </p:xfrm>
        <a:graphic>
          <a:graphicData uri="http://schemas.openxmlformats.org/presentationml/2006/ole">
            <mc:AlternateContent xmlns:mc="http://schemas.openxmlformats.org/markup-compatibility/2006">
              <mc:Choice xmlns:v="urn:schemas-microsoft-com:vml" Requires="v">
                <p:oleObj spid="_x0000_s2088" name="Bitmap Image" r:id="rId5" imgW="3134162" imgH="2133898" progId="PBrush">
                  <p:embed/>
                </p:oleObj>
              </mc:Choice>
              <mc:Fallback>
                <p:oleObj name="Bitmap Image" r:id="rId5" imgW="3134162" imgH="2133898" progId="PBrus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950" y="2778360"/>
                        <a:ext cx="3627438" cy="2395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Table 7"/>
          <p:cNvGraphicFramePr>
            <a:graphicFrameLocks noGrp="1"/>
          </p:cNvGraphicFramePr>
          <p:nvPr/>
        </p:nvGraphicFramePr>
        <p:xfrm>
          <a:off x="398463" y="1371601"/>
          <a:ext cx="4214812" cy="2024720"/>
        </p:xfrm>
        <a:graphic>
          <a:graphicData uri="http://schemas.openxmlformats.org/drawingml/2006/table">
            <a:tbl>
              <a:tblPr firstRow="1" bandRow="1">
                <a:tableStyleId>{E8B1032C-EA38-4F05-BA0D-38AFFFC7BED3}</a:tableStyleId>
              </a:tblPr>
              <a:tblGrid>
                <a:gridCol w="4214812">
                  <a:extLst>
                    <a:ext uri="{9D8B030D-6E8A-4147-A177-3AD203B41FA5}">
                      <a16:colId xmlns:a16="http://schemas.microsoft.com/office/drawing/2014/main" xmlns="" val="20000"/>
                    </a:ext>
                  </a:extLst>
                </a:gridCol>
              </a:tblGrid>
              <a:tr h="507879">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L="91450" marR="91450"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0922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Processes: interrelated, interdependent steps along the path to customer engagement and organizational sustainability</a:t>
                      </a:r>
                      <a:endParaRPr lang="en-US" sz="2300" b="1" kern="1200" dirty="0" smtClean="0">
                        <a:solidFill>
                          <a:schemeClr val="tx1"/>
                        </a:solidFill>
                        <a:latin typeface="Arial Narrow" pitchFamily="34" charset="0"/>
                        <a:ea typeface="+mn-ea"/>
                        <a:cs typeface="+mn-cs"/>
                      </a:endParaRPr>
                    </a:p>
                  </a:txBody>
                  <a:tcPr marL="91450" marR="91450"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9" name="Table 8"/>
          <p:cNvGraphicFramePr>
            <a:graphicFrameLocks noGrp="1"/>
          </p:cNvGraphicFramePr>
          <p:nvPr/>
        </p:nvGraphicFramePr>
        <p:xfrm>
          <a:off x="4845051" y="5174317"/>
          <a:ext cx="4968875" cy="2024762"/>
        </p:xfrm>
        <a:graphic>
          <a:graphicData uri="http://schemas.openxmlformats.org/drawingml/2006/table">
            <a:tbl>
              <a:tblPr firstRow="1" bandRow="1">
                <a:tableStyleId>{E8B1032C-EA38-4F05-BA0D-38AFFFC7BED3}</a:tableStyleId>
              </a:tblPr>
              <a:tblGrid>
                <a:gridCol w="4968875">
                  <a:extLst>
                    <a:ext uri="{9D8B030D-6E8A-4147-A177-3AD203B41FA5}">
                      <a16:colId xmlns:a16="http://schemas.microsoft.com/office/drawing/2014/main" xmlns="" val="20000"/>
                    </a:ext>
                  </a:extLst>
                </a:gridCol>
              </a:tblGrid>
              <a:tr h="509196">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mn-cs"/>
                        </a:rPr>
                        <a:t>Six Sigma, Lean,</a:t>
                      </a:r>
                      <a:r>
                        <a:rPr lang="en-US" sz="2800" b="1" dirty="0" smtClean="0">
                          <a:latin typeface="Calibri"/>
                          <a:sym typeface="Wingdings"/>
                        </a:rPr>
                        <a:t> </a:t>
                      </a:r>
                      <a:r>
                        <a:rPr lang="en-US" sz="2800" b="1" kern="1200" dirty="0" smtClean="0">
                          <a:solidFill>
                            <a:schemeClr val="tx1"/>
                          </a:solidFill>
                          <a:latin typeface="+mn-lt"/>
                          <a:ea typeface="+mn-ea"/>
                          <a:cs typeface="+mn-cs"/>
                        </a:rPr>
                        <a:t>ISO 9001 </a:t>
                      </a:r>
                      <a:endParaRPr lang="en-US" sz="2800" b="1" kern="1200" dirty="0">
                        <a:solidFill>
                          <a:schemeClr val="tx1"/>
                        </a:solidFill>
                        <a:latin typeface="+mn-lt"/>
                        <a:ea typeface="+mn-ea"/>
                        <a:cs typeface="+mn-cs"/>
                      </a:endParaRPr>
                    </a:p>
                  </a:txBody>
                  <a:tcPr marL="91443" marR="91443" marT="44389" marB="4438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09264">
                <a:tc>
                  <a:txBody>
                    <a:bodyPr/>
                    <a:lstStyle/>
                    <a:p>
                      <a:pPr marL="233363" indent="-233363">
                        <a:buFont typeface="Arial" pitchFamily="34" charset="0"/>
                        <a:buChar char="•"/>
                      </a:pPr>
                      <a:r>
                        <a:rPr lang="en-US" sz="2300" dirty="0" smtClean="0">
                          <a:latin typeface="Arial Narrow" pitchFamily="34" charset="0"/>
                        </a:rPr>
                        <a:t>Generate standard operating procedures</a:t>
                      </a:r>
                    </a:p>
                    <a:p>
                      <a:pPr marL="233363" indent="-233363">
                        <a:buFontTx/>
                        <a:buChar char="•"/>
                      </a:pPr>
                      <a:r>
                        <a:rPr lang="en-US" sz="2300" dirty="0" smtClean="0">
                          <a:latin typeface="Arial Narrow" pitchFamily="34" charset="0"/>
                        </a:rPr>
                        <a:t>Set specification and control limits</a:t>
                      </a:r>
                    </a:p>
                    <a:p>
                      <a:pPr marL="233363" indent="-233363">
                        <a:buFontTx/>
                        <a:buChar char="•"/>
                      </a:pPr>
                      <a:r>
                        <a:rPr lang="en-US" sz="2300" dirty="0" smtClean="0">
                          <a:latin typeface="Arial Narrow" pitchFamily="34" charset="0"/>
                        </a:rPr>
                        <a:t>Identify explicit corrective actions</a:t>
                      </a:r>
                    </a:p>
                    <a:p>
                      <a:pPr marL="233363" indent="-233363">
                        <a:buFontTx/>
                        <a:buChar char="•"/>
                      </a:pPr>
                      <a:r>
                        <a:rPr lang="en-US" sz="2300" dirty="0" smtClean="0">
                          <a:latin typeface="Arial Narrow" pitchFamily="34" charset="0"/>
                        </a:rPr>
                        <a:t>Optimize processes </a:t>
                      </a:r>
                      <a:endParaRPr lang="en-US" sz="2300" b="1" kern="1200" dirty="0" smtClean="0">
                        <a:solidFill>
                          <a:schemeClr val="tx1"/>
                        </a:solidFill>
                        <a:latin typeface="Arial Narrow" pitchFamily="34" charset="0"/>
                        <a:ea typeface="+mn-ea"/>
                        <a:cs typeface="+mn-cs"/>
                      </a:endParaRPr>
                    </a:p>
                  </a:txBody>
                  <a:tcPr marL="91443" marR="91443" marT="44389" marB="44389">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10" name="Text Box 6"/>
          <p:cNvSpPr txBox="1">
            <a:spLocks noChangeArrowheads="1"/>
          </p:cNvSpPr>
          <p:nvPr/>
        </p:nvSpPr>
        <p:spPr bwMode="auto">
          <a:xfrm>
            <a:off x="398464" y="465605"/>
            <a:ext cx="8301037" cy="712854"/>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6  </a:t>
            </a:r>
            <a:r>
              <a:rPr lang="en-US" sz="4290" b="1" dirty="0" smtClean="0">
                <a:latin typeface="+mj-lt"/>
                <a:ea typeface="ＭＳ Ｐゴシック" pitchFamily="-109" charset="-128"/>
              </a:rPr>
              <a:t>Operations</a:t>
            </a:r>
            <a:endParaRPr lang="en-US" sz="4290" b="1" dirty="0">
              <a:latin typeface="+mj-lt"/>
              <a:ea typeface="ＭＳ Ｐゴシック" pitchFamily="-109" charset="-128"/>
            </a:endParaRPr>
          </a:p>
        </p:txBody>
      </p:sp>
      <p:graphicFrame>
        <p:nvGraphicFramePr>
          <p:cNvPr id="20491" name="Object 5"/>
          <p:cNvGraphicFramePr>
            <a:graphicFrameLocks noGrp="1" noChangeAspect="1"/>
          </p:cNvGraphicFramePr>
          <p:nvPr>
            <p:ph sz="quarter" idx="1"/>
          </p:nvPr>
        </p:nvGraphicFramePr>
        <p:xfrm>
          <a:off x="6596063" y="920143"/>
          <a:ext cx="3170237" cy="2260366"/>
        </p:xfrm>
        <a:graphic>
          <a:graphicData uri="http://schemas.openxmlformats.org/presentationml/2006/ole">
            <mc:AlternateContent xmlns:mc="http://schemas.openxmlformats.org/markup-compatibility/2006">
              <mc:Choice xmlns:v="urn:schemas-microsoft-com:vml" Requires="v">
                <p:oleObj spid="_x0000_s2089" name="Slide" r:id="rId7" imgW="4571957" imgH="3428849" progId="PowerPoint.Slide.8">
                  <p:embed/>
                </p:oleObj>
              </mc:Choice>
              <mc:Fallback>
                <p:oleObj name="Slide" r:id="rId7" imgW="4571957" imgH="3428849" progId="PowerPoint.Slid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6063" y="920143"/>
                        <a:ext cx="3170237" cy="2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8"/>
          <p:cNvSpPr txBox="1">
            <a:spLocks noChangeArrowheads="1"/>
          </p:cNvSpPr>
          <p:nvPr/>
        </p:nvSpPr>
        <p:spPr bwMode="auto">
          <a:xfrm>
            <a:off x="187874" y="2322505"/>
            <a:ext cx="3776662" cy="2938079"/>
          </a:xfrm>
          <a:prstGeom prst="rect">
            <a:avLst/>
          </a:prstGeom>
          <a:noFill/>
          <a:ln w="9525">
            <a:noFill/>
            <a:miter lim="800000"/>
            <a:headEnd/>
            <a:tailEnd/>
          </a:ln>
        </p:spPr>
        <p:txBody>
          <a:bodyPr lIns="90264" tIns="45132" rIns="90264" bIns="45132">
            <a:spAutoFit/>
          </a:bodyPr>
          <a:lstStyle/>
          <a:p>
            <a:pPr marL="457589" indent="-457589">
              <a:spcBef>
                <a:spcPts val="592"/>
              </a:spcBef>
              <a:buFontTx/>
              <a:buChar char="•"/>
              <a:defRPr/>
            </a:pPr>
            <a:r>
              <a:rPr lang="en-US" sz="2750" dirty="0">
                <a:latin typeface="Arial Narrow" pitchFamily="34" charset="0"/>
                <a:ea typeface="ＭＳ Ｐゴシック" pitchFamily="-109" charset="-128"/>
              </a:rPr>
              <a:t>Higher productivity</a:t>
            </a:r>
          </a:p>
          <a:p>
            <a:pPr marL="457589" indent="-457589">
              <a:spcBef>
                <a:spcPts val="592"/>
              </a:spcBef>
              <a:buFontTx/>
              <a:buChar char="•"/>
              <a:defRPr/>
            </a:pPr>
            <a:r>
              <a:rPr lang="en-US" sz="2750" dirty="0">
                <a:latin typeface="Arial Narrow" pitchFamily="34" charset="0"/>
                <a:ea typeface="ＭＳ Ｐゴシック" pitchFamily="-109" charset="-128"/>
              </a:rPr>
              <a:t>Greater customer loyalty </a:t>
            </a:r>
          </a:p>
          <a:p>
            <a:pPr marL="457589" indent="-457589">
              <a:spcBef>
                <a:spcPts val="592"/>
              </a:spcBef>
              <a:buFontTx/>
              <a:buChar char="•"/>
              <a:defRPr/>
            </a:pPr>
            <a:r>
              <a:rPr lang="en-US" sz="2750" dirty="0">
                <a:latin typeface="Arial Narrow" pitchFamily="34" charset="0"/>
                <a:ea typeface="ＭＳ Ｐゴシック" pitchFamily="-109" charset="-128"/>
              </a:rPr>
              <a:t>Increased market share</a:t>
            </a:r>
          </a:p>
          <a:p>
            <a:pPr marL="457589" indent="-457589">
              <a:spcBef>
                <a:spcPts val="592"/>
              </a:spcBef>
              <a:buFontTx/>
              <a:buChar char="•"/>
              <a:defRPr/>
            </a:pPr>
            <a:r>
              <a:rPr lang="en-US" sz="2750" dirty="0">
                <a:latin typeface="Arial Narrow" pitchFamily="34" charset="0"/>
                <a:ea typeface="ＭＳ Ｐゴシック" pitchFamily="-109" charset="-128"/>
              </a:rPr>
              <a:t>Improved profitability</a:t>
            </a:r>
          </a:p>
          <a:p>
            <a:pPr marL="457589" indent="-457589">
              <a:spcBef>
                <a:spcPts val="592"/>
              </a:spcBef>
              <a:buFontTx/>
              <a:buChar char="•"/>
              <a:defRPr/>
            </a:pPr>
            <a:r>
              <a:rPr lang="en-US" sz="2750" dirty="0">
                <a:latin typeface="Arial Narrow" pitchFamily="34" charset="0"/>
                <a:ea typeface="ＭＳ Ｐゴシック" pitchFamily="-109" charset="-128"/>
              </a:rPr>
              <a:t>Better employee relations </a:t>
            </a:r>
          </a:p>
        </p:txBody>
      </p:sp>
      <p:sp>
        <p:nvSpPr>
          <p:cNvPr id="6148" name="Text Box 10"/>
          <p:cNvSpPr txBox="1">
            <a:spLocks noChangeArrowheads="1"/>
          </p:cNvSpPr>
          <p:nvPr/>
        </p:nvSpPr>
        <p:spPr bwMode="auto">
          <a:xfrm>
            <a:off x="494441" y="461377"/>
            <a:ext cx="9064229" cy="1580784"/>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Baldrige </a:t>
            </a:r>
            <a:r>
              <a:rPr lang="en-US" sz="4840" b="1" dirty="0" smtClean="0">
                <a:latin typeface="+mj-lt"/>
                <a:ea typeface="ＭＳ Ｐゴシック" pitchFamily="-109" charset="-128"/>
              </a:rPr>
              <a:t>Excellence Framework and Criteria for Performance Excellence</a:t>
            </a:r>
            <a:endParaRPr lang="en-US" sz="4840" b="1" dirty="0">
              <a:latin typeface="+mj-lt"/>
              <a:ea typeface="ＭＳ Ｐゴシック" pitchFamily="-109"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847577" y="2166029"/>
            <a:ext cx="6093864" cy="42976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8"/>
          <p:cNvGraphicFramePr>
            <a:graphicFrameLocks noGrp="1" noChangeAspect="1"/>
          </p:cNvGraphicFramePr>
          <p:nvPr>
            <p:ph sz="quarter" idx="2"/>
          </p:nvPr>
        </p:nvGraphicFramePr>
        <p:xfrm>
          <a:off x="5484813" y="1818435"/>
          <a:ext cx="3041650" cy="2214143"/>
        </p:xfrm>
        <a:graphic>
          <a:graphicData uri="http://schemas.openxmlformats.org/presentationml/2006/ole">
            <mc:AlternateContent xmlns:mc="http://schemas.openxmlformats.org/markup-compatibility/2006">
              <mc:Choice xmlns:v="urn:schemas-microsoft-com:vml" Requires="v">
                <p:oleObj spid="_x0000_s3092" name="Photo Editor Photo" r:id="rId4" imgW="6857143" imgH="5144218" progId="">
                  <p:embed/>
                </p:oleObj>
              </mc:Choice>
              <mc:Fallback>
                <p:oleObj name="Photo Editor Photo" r:id="rId4" imgW="6857143" imgH="514421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4813" y="1818435"/>
                        <a:ext cx="3041650" cy="221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507" name="Picture 16" descr="incontrollo1"/>
          <p:cNvPicPr>
            <a:picLocks noGrp="1" noChangeAspect="1" noChangeArrowheads="1"/>
          </p:cNvPicPr>
          <p:nvPr>
            <p:ph sz="quarter" idx="3"/>
          </p:nvPr>
        </p:nvPicPr>
        <p:blipFill>
          <a:blip r:embed="rId6" cstate="screen">
            <a:extLst>
              <a:ext uri="{28A0092B-C50C-407E-A947-70E740481C1C}">
                <a14:useLocalDpi xmlns:a14="http://schemas.microsoft.com/office/drawing/2010/main"/>
              </a:ext>
            </a:extLst>
          </a:blip>
          <a:srcRect/>
          <a:stretch>
            <a:fillRect/>
          </a:stretch>
        </p:blipFill>
        <p:spPr>
          <a:xfrm>
            <a:off x="1211264" y="4032579"/>
            <a:ext cx="3355975" cy="2030786"/>
          </a:xfrm>
        </p:spPr>
      </p:pic>
      <p:graphicFrame>
        <p:nvGraphicFramePr>
          <p:cNvPr id="9" name="Table 8"/>
          <p:cNvGraphicFramePr>
            <a:graphicFrameLocks noGrp="1"/>
          </p:cNvGraphicFramePr>
          <p:nvPr/>
        </p:nvGraphicFramePr>
        <p:xfrm>
          <a:off x="827088" y="1309968"/>
          <a:ext cx="3840162" cy="2734158"/>
        </p:xfrm>
        <a:graphic>
          <a:graphicData uri="http://schemas.openxmlformats.org/drawingml/2006/table">
            <a:tbl>
              <a:tblPr firstRow="1" bandRow="1">
                <a:tableStyleId>{E8B1032C-EA38-4F05-BA0D-38AFFFC7BED3}</a:tableStyleId>
              </a:tblPr>
              <a:tblGrid>
                <a:gridCol w="3840162">
                  <a:extLst>
                    <a:ext uri="{9D8B030D-6E8A-4147-A177-3AD203B41FA5}">
                      <a16:colId xmlns:a16="http://schemas.microsoft.com/office/drawing/2014/main" xmlns="" val="20000"/>
                    </a:ext>
                  </a:extLst>
                </a:gridCol>
              </a:tblGrid>
              <a:tr h="507813">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dirty="0" smtClean="0"/>
                        <a:t>Baldrige</a:t>
                      </a:r>
                      <a:endParaRPr lang="en-US" sz="2800" dirty="0"/>
                    </a:p>
                  </a:txBody>
                  <a:tcPr marL="91422" marR="91422" marT="44356" marB="4435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2218726">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300" dirty="0" smtClean="0">
                          <a:latin typeface="Arial Narrow" pitchFamily="34" charset="0"/>
                        </a:rPr>
                        <a:t>Addresses all results: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Product and process</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Customer</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Workforce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baseline="0" dirty="0" smtClean="0">
                          <a:latin typeface="Arial Narrow" pitchFamily="34" charset="0"/>
                        </a:rPr>
                        <a:t>L</a:t>
                      </a:r>
                      <a:r>
                        <a:rPr lang="en-US" sz="2300" dirty="0" smtClean="0">
                          <a:latin typeface="Arial Narrow" pitchFamily="34" charset="0"/>
                        </a:rPr>
                        <a:t>eadership and governance</a:t>
                      </a:r>
                    </a:p>
                    <a:p>
                      <a:pPr marL="2333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300" dirty="0" smtClean="0">
                          <a:latin typeface="Arial Narrow" pitchFamily="34" charset="0"/>
                        </a:rPr>
                        <a:t>Financial and market</a:t>
                      </a:r>
                      <a:endParaRPr lang="en-US" sz="2300" b="1" kern="1200" dirty="0" smtClean="0">
                        <a:solidFill>
                          <a:schemeClr val="tx1"/>
                        </a:solidFill>
                        <a:latin typeface="Arial Narrow" pitchFamily="34" charset="0"/>
                        <a:ea typeface="+mn-ea"/>
                        <a:cs typeface="+mn-cs"/>
                      </a:endParaRPr>
                    </a:p>
                  </a:txBody>
                  <a:tcPr marL="91422" marR="91422" marT="44356" marB="4435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10" name="Table 9"/>
          <p:cNvGraphicFramePr>
            <a:graphicFrameLocks noGrp="1"/>
          </p:cNvGraphicFramePr>
          <p:nvPr/>
        </p:nvGraphicFramePr>
        <p:xfrm>
          <a:off x="4567239" y="4850748"/>
          <a:ext cx="5154612" cy="2379232"/>
        </p:xfrm>
        <a:graphic>
          <a:graphicData uri="http://schemas.openxmlformats.org/drawingml/2006/table">
            <a:tbl>
              <a:tblPr firstRow="1" bandRow="1">
                <a:tableStyleId>{E8B1032C-EA38-4F05-BA0D-38AFFFC7BED3}</a:tableStyleId>
              </a:tblPr>
              <a:tblGrid>
                <a:gridCol w="5154612">
                  <a:extLst>
                    <a:ext uri="{9D8B030D-6E8A-4147-A177-3AD203B41FA5}">
                      <a16:colId xmlns:a16="http://schemas.microsoft.com/office/drawing/2014/main" xmlns="" val="20000"/>
                    </a:ext>
                  </a:extLst>
                </a:gridCol>
              </a:tblGrid>
              <a:tr h="507850">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b="1" kern="1200" dirty="0" smtClean="0">
                          <a:solidFill>
                            <a:schemeClr val="tx1"/>
                          </a:solidFill>
                          <a:latin typeface="+mn-lt"/>
                          <a:ea typeface="+mn-ea"/>
                          <a:cs typeface="+mn-cs"/>
                        </a:rPr>
                        <a:t>Six Sigma, Lean,</a:t>
                      </a:r>
                      <a:r>
                        <a:rPr lang="en-US" sz="2800" b="1" dirty="0" smtClean="0">
                          <a:latin typeface="Calibri"/>
                          <a:sym typeface="Wingdings"/>
                        </a:rPr>
                        <a:t> </a:t>
                      </a:r>
                      <a:r>
                        <a:rPr lang="en-US" sz="2800" b="1" kern="1200" dirty="0" smtClean="0">
                          <a:solidFill>
                            <a:schemeClr val="tx1"/>
                          </a:solidFill>
                          <a:latin typeface="+mn-lt"/>
                          <a:ea typeface="+mn-ea"/>
                          <a:cs typeface="+mn-cs"/>
                        </a:rPr>
                        <a:t>ISO 9001 </a:t>
                      </a:r>
                      <a:endParaRPr lang="en-US" sz="2800" b="1" kern="1200" dirty="0">
                        <a:solidFill>
                          <a:schemeClr val="tx1"/>
                        </a:solidFill>
                        <a:latin typeface="+mn-lt"/>
                        <a:ea typeface="+mn-ea"/>
                        <a:cs typeface="+mn-cs"/>
                      </a:endParaRPr>
                    </a:p>
                  </a:txBody>
                  <a:tcPr marL="91453" marR="91453" marT="44375" marB="44375">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863762">
                <a:tc>
                  <a:txBody>
                    <a:bodyPr/>
                    <a:lstStyle/>
                    <a:p>
                      <a:pPr marL="0" indent="0">
                        <a:buFont typeface="Arial" pitchFamily="34" charset="0"/>
                        <a:buNone/>
                      </a:pPr>
                      <a:r>
                        <a:rPr lang="en-US" sz="2300" dirty="0" smtClean="0">
                          <a:latin typeface="Arial Narrow" pitchFamily="34" charset="0"/>
                        </a:rPr>
                        <a:t>Data-driven and results-oriented, leading to </a:t>
                      </a:r>
                    </a:p>
                    <a:p>
                      <a:pPr marL="233363" indent="-233363">
                        <a:buFont typeface="Arial" pitchFamily="34" charset="0"/>
                        <a:buChar char="•"/>
                      </a:pPr>
                      <a:r>
                        <a:rPr lang="en-US" sz="2300" dirty="0" smtClean="0">
                          <a:latin typeface="Arial Narrow" pitchFamily="34" charset="0"/>
                        </a:rPr>
                        <a:t>tracking systems (e.g., control charts, scorecards, rolled throughput yield charts) </a:t>
                      </a:r>
                    </a:p>
                    <a:p>
                      <a:pPr marL="233363" indent="-233363">
                        <a:buFont typeface="Arial" pitchFamily="34" charset="0"/>
                        <a:buChar char="•"/>
                      </a:pPr>
                      <a:r>
                        <a:rPr lang="en-US" sz="2300" dirty="0" smtClean="0">
                          <a:latin typeface="Arial Narrow" pitchFamily="34" charset="0"/>
                        </a:rPr>
                        <a:t>monitoring of functional or operational results</a:t>
                      </a:r>
                      <a:endParaRPr lang="en-US" sz="2300" b="1" kern="1200" dirty="0" smtClean="0">
                        <a:solidFill>
                          <a:schemeClr val="tx1"/>
                        </a:solidFill>
                        <a:latin typeface="Arial Narrow" pitchFamily="34" charset="0"/>
                        <a:ea typeface="+mn-ea"/>
                        <a:cs typeface="+mn-cs"/>
                      </a:endParaRPr>
                    </a:p>
                  </a:txBody>
                  <a:tcPr marL="91453" marR="91453" marT="44375" marB="44375">
                    <a:lnL w="12700" cmpd="sng">
                      <a:noFill/>
                    </a:lnL>
                    <a:lnR w="12700" cmpd="sng">
                      <a:noFill/>
                    </a:lnR>
                    <a:lnT w="25400" cmpd="sng">
                      <a:noFill/>
                    </a:lnT>
                    <a:lnB w="12700" cmpd="sng">
                      <a:noFill/>
                    </a:lnB>
                    <a:noFill/>
                  </a:tcPr>
                </a:tc>
                <a:extLst>
                  <a:ext uri="{0D108BD9-81ED-4DB2-BD59-A6C34878D82A}">
                    <a16:rowId xmlns:a16="http://schemas.microsoft.com/office/drawing/2014/main" xmlns="" val="10001"/>
                  </a:ext>
                </a:extLst>
              </a:tr>
            </a:tbl>
          </a:graphicData>
        </a:graphic>
      </p:graphicFrame>
      <p:sp>
        <p:nvSpPr>
          <p:cNvPr id="8" name="Text Box 6"/>
          <p:cNvSpPr txBox="1">
            <a:spLocks noChangeArrowheads="1"/>
          </p:cNvSpPr>
          <p:nvPr/>
        </p:nvSpPr>
        <p:spPr bwMode="auto">
          <a:xfrm>
            <a:off x="398464" y="465605"/>
            <a:ext cx="8301037" cy="757995"/>
          </a:xfrm>
          <a:prstGeom prst="rect">
            <a:avLst/>
          </a:prstGeom>
          <a:noFill/>
          <a:ln w="9525">
            <a:noFill/>
            <a:miter lim="800000"/>
            <a:headEnd/>
            <a:tailEnd/>
          </a:ln>
        </p:spPr>
        <p:txBody>
          <a:bodyPr lIns="90264" tIns="45132" rIns="90264" bIns="45132">
            <a:spAutoFit/>
          </a:bodyPr>
          <a:lstStyle/>
          <a:p>
            <a:pPr>
              <a:lnSpc>
                <a:spcPts val="5212"/>
              </a:lnSpc>
              <a:spcBef>
                <a:spcPct val="30000"/>
              </a:spcBef>
              <a:defRPr/>
            </a:pPr>
            <a:r>
              <a:rPr lang="en-US" sz="4290" b="1" dirty="0">
                <a:latin typeface="+mj-lt"/>
                <a:ea typeface="ＭＳ Ｐゴシック" pitchFamily="-109" charset="-128"/>
              </a:rPr>
              <a:t>7  Results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52380362"/>
              </p:ext>
            </p:extLst>
          </p:nvPr>
        </p:nvGraphicFramePr>
        <p:xfrm>
          <a:off x="586740" y="472721"/>
          <a:ext cx="4108451" cy="2664603"/>
        </p:xfrm>
        <a:graphic>
          <a:graphicData uri="http://schemas.openxmlformats.org/drawingml/2006/table">
            <a:tbl>
              <a:tblPr firstRow="1" bandRow="1">
                <a:tableStyleId>{E8B1032C-EA38-4F05-BA0D-38AFFFC7BED3}</a:tableStyleId>
              </a:tblPr>
              <a:tblGrid>
                <a:gridCol w="4108451">
                  <a:extLst>
                    <a:ext uri="{9D8B030D-6E8A-4147-A177-3AD203B41FA5}">
                      <a16:colId xmlns:a16="http://schemas.microsoft.com/office/drawing/2014/main" xmlns="" val="20000"/>
                    </a:ext>
                  </a:extLst>
                </a:gridCol>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smtClean="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200" dirty="0" smtClean="0">
                          <a:latin typeface="Arial Narrow" pitchFamily="34" charset="0"/>
                        </a:rPr>
                        <a:t>Organizational improvement and innovation </a:t>
                      </a:r>
                      <a:r>
                        <a:rPr lang="en-US" sz="3200" b="1" u="none" dirty="0" smtClean="0">
                          <a:latin typeface="Arial Narrow" pitchFamily="34" charset="0"/>
                        </a:rPr>
                        <a:t>systems</a:t>
                      </a:r>
                      <a:endParaRPr lang="en-US" sz="3200" b="1" u="none" kern="1200" dirty="0" smtClean="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92676794"/>
              </p:ext>
            </p:extLst>
          </p:nvPr>
        </p:nvGraphicFramePr>
        <p:xfrm>
          <a:off x="754380" y="3634740"/>
          <a:ext cx="4464050" cy="2103880"/>
        </p:xfrm>
        <a:graphic>
          <a:graphicData uri="http://schemas.openxmlformats.org/drawingml/2006/table">
            <a:tbl>
              <a:tblPr firstRow="1" bandRow="1">
                <a:tableStyleId>{E8B1032C-EA38-4F05-BA0D-38AFFFC7BED3}</a:tableStyleId>
              </a:tblPr>
              <a:tblGrid>
                <a:gridCol w="4464050">
                  <a:extLst>
                    <a:ext uri="{9D8B030D-6E8A-4147-A177-3AD203B41FA5}">
                      <a16:colId xmlns:a16="http://schemas.microsoft.com/office/drawing/2014/main" xmlns="" val="20000"/>
                    </a:ext>
                  </a:extLst>
                </a:gridCol>
              </a:tblGrid>
              <a:tr h="1161668">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Lean, &amp; </a:t>
                      </a:r>
                      <a:br>
                        <a:rPr lang="en-US" sz="3500" b="1" kern="1200" dirty="0" smtClean="0">
                          <a:solidFill>
                            <a:schemeClr val="tx1"/>
                          </a:solidFill>
                          <a:latin typeface="+mn-lt"/>
                          <a:ea typeface="+mn-ea"/>
                          <a:cs typeface="+mn-cs"/>
                        </a:rPr>
                      </a:br>
                      <a:r>
                        <a:rPr lang="en-US" sz="3500" b="1" kern="1200" dirty="0" smtClean="0">
                          <a:solidFill>
                            <a:schemeClr val="tx1"/>
                          </a:solidFill>
                          <a:latin typeface="+mn-lt"/>
                          <a:ea typeface="+mn-ea"/>
                          <a:cs typeface="+mn-cs"/>
                        </a:rPr>
                        <a:t>ISO 9001 </a:t>
                      </a:r>
                      <a:endParaRPr lang="en-US" sz="3500" b="1" kern="1200" dirty="0">
                        <a:solidFill>
                          <a:schemeClr val="tx1"/>
                        </a:solidFill>
                        <a:latin typeface="+mn-lt"/>
                        <a:ea typeface="+mn-ea"/>
                        <a:cs typeface="+mn-cs"/>
                      </a:endParaRP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98944">
                <a:tc>
                  <a:txBody>
                    <a:bodyPr/>
                    <a:lstStyle/>
                    <a:p>
                      <a:pPr marL="0" indent="0">
                        <a:buFont typeface="Arial" pitchFamily="34" charset="0"/>
                        <a:buNone/>
                      </a:pPr>
                      <a:r>
                        <a:rPr lang="en-US" sz="2800" dirty="0" smtClean="0">
                          <a:latin typeface="Arial Narrow" pitchFamily="34" charset="0"/>
                        </a:rPr>
                        <a:t>Organizational improvement and innovation </a:t>
                      </a:r>
                      <a:r>
                        <a:rPr lang="en-US" sz="2800" b="1" u="none" dirty="0" smtClean="0">
                          <a:latin typeface="Arial Narrow" pitchFamily="34" charset="0"/>
                        </a:rPr>
                        <a:t>processes</a:t>
                      </a:r>
                      <a:endParaRPr lang="en-US" sz="2800" b="1" u="none" kern="1200" dirty="0" smtClean="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51091907"/>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extLst>
                    <a:ext uri="{9D8B030D-6E8A-4147-A177-3AD203B41FA5}">
                      <a16:colId xmlns:a16="http://schemas.microsoft.com/office/drawing/2014/main" xmlns="" val="20000"/>
                    </a:ext>
                  </a:extLst>
                </a:gridCol>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&amp; Lean</a:t>
                      </a:r>
                      <a:endParaRPr lang="en-US" sz="3500" b="1" kern="1200" dirty="0">
                        <a:solidFill>
                          <a:schemeClr val="tx1"/>
                        </a:solidFill>
                        <a:latin typeface="+mn-lt"/>
                        <a:ea typeface="+mn-ea"/>
                        <a:cs typeface="+mn-cs"/>
                      </a:endParaRP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53726">
                <a:tc>
                  <a:txBody>
                    <a:bodyPr/>
                    <a:lstStyle/>
                    <a:p>
                      <a:pPr marL="0" indent="0">
                        <a:buFont typeface="Arial" pitchFamily="34" charset="0"/>
                        <a:buNone/>
                      </a:pPr>
                      <a:r>
                        <a:rPr lang="en-US" sz="2300" dirty="0" smtClean="0">
                          <a:latin typeface="Arial Narrow" pitchFamily="34" charset="0"/>
                        </a:rPr>
                        <a:t>Drive waste and inefficiencies from </a:t>
                      </a:r>
                      <a:r>
                        <a:rPr lang="en-US" sz="2300" b="1" dirty="0" smtClean="0">
                          <a:latin typeface="Arial Narrow" pitchFamily="34" charset="0"/>
                        </a:rPr>
                        <a:t>processes</a:t>
                      </a:r>
                      <a:endParaRPr lang="en-US" sz="2300" b="1" kern="1200" dirty="0" smtClean="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07524" y="883538"/>
            <a:ext cx="4408323" cy="3108960"/>
          </a:xfrm>
          <a:prstGeom prst="rect">
            <a:avLst/>
          </a:prstGeom>
        </p:spPr>
      </p:pic>
    </p:spTree>
    <p:extLst>
      <p:ext uri="{BB962C8B-B14F-4D97-AF65-F5344CB8AC3E}">
        <p14:creationId xmlns:p14="http://schemas.microsoft.com/office/powerpoint/2010/main" val="960865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948613"/>
            <a:chOff x="-3175" y="-7938"/>
            <a:chExt cx="10058069" cy="7948613"/>
          </a:xfrm>
        </p:grpSpPr>
        <p:grpSp>
          <p:nvGrpSpPr>
            <p:cNvPr id="19462" name="Group 16"/>
            <p:cNvGrpSpPr>
              <a:grpSpLocks/>
            </p:cNvGrpSpPr>
            <p:nvPr/>
          </p:nvGrpSpPr>
          <p:grpSpPr bwMode="auto">
            <a:xfrm>
              <a:off x="-3175" y="-7938"/>
              <a:ext cx="10058069" cy="7948613"/>
              <a:chOff x="-3876" y="-8640"/>
              <a:chExt cx="10058400" cy="7950005"/>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338829" y="449049"/>
            <a:ext cx="7846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nSpc>
                <a:spcPts val="3800"/>
              </a:lnSpc>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pic>
        <p:nvPicPr>
          <p:cNvPr id="13" name="Baldrige_Program_Logo_2010.whitebkgd.eps"/>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p:cNvSpPr>
            <a:spLocks noGrp="1" noChangeArrowheads="1"/>
          </p:cNvSpPr>
          <p:nvPr>
            <p:ph idx="1"/>
          </p:nvPr>
        </p:nvSpPr>
        <p:spPr>
          <a:xfrm>
            <a:off x="855104" y="1146408"/>
            <a:ext cx="8341511" cy="4317514"/>
          </a:xfrm>
        </p:spPr>
        <p:txBody>
          <a:bodyPr/>
          <a:lstStyle/>
          <a:p>
            <a:pPr>
              <a:lnSpc>
                <a:spcPct val="100000"/>
              </a:lnSpc>
              <a:spcBef>
                <a:spcPts val="0"/>
              </a:spcBef>
              <a:spcAft>
                <a:spcPts val="660"/>
              </a:spcAft>
            </a:pPr>
            <a:r>
              <a:rPr lang="en-US" sz="3080" i="1" dirty="0" smtClean="0">
                <a:ea typeface="ＭＳ Ｐゴシック" pitchFamily="34" charset="-128"/>
              </a:rPr>
              <a:t>Baldrige Excellence Framework </a:t>
            </a:r>
            <a:r>
              <a:rPr lang="en-US" sz="3080" dirty="0">
                <a:ea typeface="ＭＳ Ｐゴシック" pitchFamily="34" charset="-128"/>
              </a:rPr>
              <a:t>booklets and free </a:t>
            </a:r>
            <a:r>
              <a:rPr lang="en-US" sz="3080" dirty="0" smtClean="0">
                <a:ea typeface="ＭＳ Ｐゴシック" pitchFamily="34" charset="-128"/>
              </a:rPr>
              <a:t>content</a:t>
            </a:r>
            <a:endParaRPr lang="en-US" sz="3080" dirty="0">
              <a:ea typeface="ＭＳ Ｐゴシック" pitchFamily="34" charset="-128"/>
            </a:endParaRPr>
          </a:p>
          <a:p>
            <a:pPr>
              <a:lnSpc>
                <a:spcPct val="100000"/>
              </a:lnSpc>
              <a:spcBef>
                <a:spcPts val="0"/>
              </a:spcBef>
              <a:spcAft>
                <a:spcPts val="660"/>
              </a:spcAft>
            </a:pPr>
            <a:r>
              <a:rPr lang="en-US" sz="3080" dirty="0">
                <a:ea typeface="ＭＳ Ｐゴシック" pitchFamily="34" charset="-128"/>
              </a:rPr>
              <a:t>Self-assessment tools </a:t>
            </a:r>
          </a:p>
          <a:p>
            <a:pPr>
              <a:lnSpc>
                <a:spcPct val="100000"/>
              </a:lnSpc>
              <a:spcBef>
                <a:spcPts val="0"/>
              </a:spcBef>
              <a:spcAft>
                <a:spcPts val="660"/>
              </a:spcAft>
            </a:pPr>
            <a:r>
              <a:rPr lang="en-US" sz="3080" dirty="0">
                <a:ea typeface="ＭＳ Ｐゴシック" pitchFamily="34" charset="-128"/>
              </a:rPr>
              <a:t>Organizational assessments</a:t>
            </a:r>
          </a:p>
          <a:p>
            <a:pPr>
              <a:lnSpc>
                <a:spcPct val="100000"/>
              </a:lnSpc>
              <a:spcBef>
                <a:spcPts val="0"/>
              </a:spcBef>
              <a:spcAft>
                <a:spcPts val="660"/>
              </a:spcAft>
            </a:pPr>
            <a:r>
              <a:rPr lang="en-US" sz="3080" dirty="0">
                <a:ea typeface="ＭＳ Ｐゴシック" pitchFamily="34" charset="-128"/>
              </a:rPr>
              <a:t>Training, conferences, and executive education</a:t>
            </a:r>
          </a:p>
          <a:p>
            <a:pPr>
              <a:lnSpc>
                <a:spcPct val="100000"/>
              </a:lnSpc>
              <a:spcBef>
                <a:spcPts val="0"/>
              </a:spcBef>
              <a:spcAft>
                <a:spcPts val="660"/>
              </a:spcAft>
            </a:pPr>
            <a:r>
              <a:rPr lang="en-US" sz="3080" dirty="0">
                <a:ea typeface="ＭＳ Ｐゴシック" pitchFamily="34" charset="-128"/>
              </a:rPr>
              <a:t>Award recipient profiles</a:t>
            </a:r>
          </a:p>
          <a:p>
            <a:pPr>
              <a:lnSpc>
                <a:spcPct val="100000"/>
              </a:lnSpc>
              <a:spcBef>
                <a:spcPts val="0"/>
              </a:spcBef>
              <a:spcAft>
                <a:spcPts val="660"/>
              </a:spcAft>
            </a:pPr>
            <a:r>
              <a:rPr lang="en-US" sz="3080" dirty="0">
                <a:ea typeface="ＭＳ Ｐゴシック" pitchFamily="34" charset="-128"/>
              </a:rPr>
              <a:t>Case studies</a:t>
            </a:r>
          </a:p>
          <a:p>
            <a:pPr>
              <a:lnSpc>
                <a:spcPct val="100000"/>
              </a:lnSpc>
              <a:spcBef>
                <a:spcPts val="0"/>
              </a:spcBef>
              <a:spcAft>
                <a:spcPts val="660"/>
              </a:spcAft>
            </a:pPr>
            <a:r>
              <a:rPr lang="en-US" sz="3080" dirty="0">
                <a:ea typeface="ＭＳ Ｐゴシック" pitchFamily="34" charset="-128"/>
              </a:rPr>
              <a:t>Connections to the Baldrige community</a:t>
            </a:r>
          </a:p>
        </p:txBody>
      </p:sp>
      <p:sp>
        <p:nvSpPr>
          <p:cNvPr id="15" name="TextBox 14"/>
          <p:cNvSpPr txBox="1"/>
          <p:nvPr/>
        </p:nvSpPr>
        <p:spPr>
          <a:xfrm>
            <a:off x="6035040" y="5716334"/>
            <a:ext cx="3870961" cy="1309941"/>
          </a:xfrm>
          <a:prstGeom prst="rect">
            <a:avLst/>
          </a:prstGeom>
          <a:noFill/>
        </p:spPr>
        <p:txBody>
          <a:bodyPr wrap="square" lIns="90264" tIns="45132" rIns="90264" bIns="45132">
            <a:spAutoFit/>
          </a:bodyPr>
          <a:lstStyle/>
          <a:p>
            <a:pPr marL="510870" indent="-510870" algn="r" defTabSz="1006069">
              <a:buSzPct val="50000"/>
              <a:defRPr/>
            </a:pPr>
            <a:r>
              <a:rPr lang="en-US" sz="2640" b="1" kern="0" dirty="0">
                <a:solidFill>
                  <a:srgbClr val="000000"/>
                </a:solidFill>
                <a:latin typeface="Arial Narrow"/>
                <a:ea typeface="ＭＳ Ｐゴシック" pitchFamily="-107" charset="-128"/>
              </a:rPr>
              <a:t>www.nist.gov/baldrige </a:t>
            </a:r>
          </a:p>
          <a:p>
            <a:pPr marL="510870" indent="-510870" algn="r" defTabSz="1006069">
              <a:buSzPct val="50000"/>
              <a:defRPr/>
            </a:pPr>
            <a:r>
              <a:rPr lang="en-US" sz="2640" b="1" kern="0" dirty="0">
                <a:solidFill>
                  <a:srgbClr val="000000"/>
                </a:solidFill>
                <a:latin typeface="Arial Narrow"/>
                <a:ea typeface="ＭＳ Ｐゴシック" pitchFamily="-107" charset="-128"/>
              </a:rPr>
              <a:t>baldrige@nist.gov</a:t>
            </a:r>
          </a:p>
          <a:p>
            <a:pPr marL="510870" indent="-510870" algn="r" defTabSz="1006069">
              <a:buSzPct val="50000"/>
              <a:defRPr/>
            </a:pPr>
            <a:r>
              <a:rPr lang="en-US" sz="2640" b="1" kern="0" dirty="0">
                <a:solidFill>
                  <a:srgbClr val="000000"/>
                </a:solidFill>
                <a:latin typeface="Arial Narrow"/>
                <a:ea typeface="ＭＳ Ｐゴシック" pitchFamily="-107" charset="-128"/>
              </a:rPr>
              <a:t>(301) 975-2036</a:t>
            </a:r>
            <a:endParaRPr lang="en-US" sz="2640" dirty="0">
              <a:ea typeface="ＭＳ Ｐゴシック" pitchFamily="-109"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922020" y="1706880"/>
            <a:ext cx="7879080" cy="356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marL="342900" indent="-342900" eaLnBrk="0" hangingPunct="0">
              <a:defRPr sz="2400">
                <a:solidFill>
                  <a:schemeClr val="tx1"/>
                </a:solidFill>
                <a:latin typeface="Times New Roman" pitchFamily="18" charset="0"/>
                <a:ea typeface="ＭＳ Ｐゴシック" pitchFamily="34" charset="-128"/>
              </a:defRPr>
            </a:lvl1pPr>
            <a:lvl2pPr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lvl="1">
              <a:spcAft>
                <a:spcPts val="1200"/>
              </a:spcAft>
            </a:pPr>
            <a:r>
              <a:rPr lang="en-US" sz="3080" dirty="0">
                <a:latin typeface="+mn-lt"/>
              </a:rPr>
              <a:t>It’s all about continuous improvement. . . . By embracing all of the key dimensions of Baldrige, </a:t>
            </a:r>
            <a:r>
              <a:rPr lang="en-US" sz="3080" b="1" dirty="0">
                <a:latin typeface="+mn-lt"/>
              </a:rPr>
              <a:t>the company has doubled in size this year </a:t>
            </a:r>
            <a:r>
              <a:rPr lang="en-US" sz="3080" dirty="0">
                <a:latin typeface="+mn-lt"/>
              </a:rPr>
              <a:t>as a business of Bayer Health Care</a:t>
            </a:r>
            <a:r>
              <a:rPr lang="en-US" sz="3080" b="1" dirty="0">
                <a:latin typeface="+mn-lt"/>
              </a:rPr>
              <a:t>. </a:t>
            </a:r>
            <a:r>
              <a:rPr lang="en-US" sz="3080" dirty="0">
                <a:latin typeface="+mn-lt"/>
              </a:rPr>
              <a:t>We are $690 million in revenue, as of the</a:t>
            </a:r>
            <a:r>
              <a:rPr lang="en-US" sz="3080" b="1" dirty="0">
                <a:latin typeface="+mn-lt"/>
              </a:rPr>
              <a:t> </a:t>
            </a:r>
            <a:r>
              <a:rPr lang="en-US" sz="3080" dirty="0">
                <a:latin typeface="+mn-lt"/>
              </a:rPr>
              <a:t>end of 2010</a:t>
            </a:r>
            <a:r>
              <a:rPr lang="en-US" sz="3080" dirty="0" smtClean="0">
                <a:latin typeface="+mn-lt"/>
              </a:rPr>
              <a:t>. </a:t>
            </a:r>
            <a:endParaRPr lang="en-US" sz="3080" dirty="0">
              <a:latin typeface="+mn-lt"/>
            </a:endParaRPr>
          </a:p>
          <a:p>
            <a:pPr lvl="1" algn="r">
              <a:spcAft>
                <a:spcPts val="1200"/>
              </a:spcAft>
            </a:pPr>
            <a:r>
              <a:rPr lang="en-US" sz="3080" i="1" dirty="0">
                <a:latin typeface="+mn-lt"/>
              </a:rPr>
              <a:t>—Samuel Liang, president and CEO, </a:t>
            </a:r>
            <a:br>
              <a:rPr lang="en-US" sz="3080" i="1" dirty="0">
                <a:latin typeface="+mn-lt"/>
              </a:rPr>
            </a:br>
            <a:r>
              <a:rPr lang="en-US" sz="3080" i="1" dirty="0">
                <a:latin typeface="+mn-lt"/>
              </a:rPr>
              <a:t>two-time Baldrige Award </a:t>
            </a:r>
            <a:r>
              <a:rPr lang="en-US" sz="3080" i="1" dirty="0" smtClean="0">
                <a:latin typeface="+mn-lt"/>
              </a:rPr>
              <a:t>winner </a:t>
            </a:r>
            <a:r>
              <a:rPr lang="en-US" sz="3080" i="1" dirty="0">
                <a:latin typeface="+mn-lt"/>
              </a:rPr>
              <a:t>MEDRAD</a:t>
            </a:r>
          </a:p>
        </p:txBody>
      </p:sp>
    </p:spTree>
    <p:extLst>
      <p:ext uri="{BB962C8B-B14F-4D97-AF65-F5344CB8AC3E}">
        <p14:creationId xmlns:p14="http://schemas.microsoft.com/office/powerpoint/2010/main" val="41014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61359190"/>
              </p:ext>
            </p:extLst>
          </p:nvPr>
        </p:nvGraphicFramePr>
        <p:xfrm>
          <a:off x="586740" y="883538"/>
          <a:ext cx="4108451" cy="1994043"/>
        </p:xfrm>
        <a:graphic>
          <a:graphicData uri="http://schemas.openxmlformats.org/drawingml/2006/table">
            <a:tbl>
              <a:tblPr firstRow="1" bandRow="1">
                <a:tableStyleId>{E8B1032C-EA38-4F05-BA0D-38AFFFC7BED3}</a:tableStyleId>
              </a:tblPr>
              <a:tblGrid>
                <a:gridCol w="4108451">
                  <a:extLst>
                    <a:ext uri="{9D8B030D-6E8A-4147-A177-3AD203B41FA5}">
                      <a16:colId xmlns:a16="http://schemas.microsoft.com/office/drawing/2014/main" xmlns="" val="20000"/>
                    </a:ext>
                  </a:extLst>
                </a:gridCol>
              </a:tblGrid>
              <a:tr h="625165">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dirty="0" smtClean="0"/>
                        <a:t>Baldrige</a:t>
                      </a:r>
                      <a:endParaRPr lang="en-US" sz="3500" dirty="0"/>
                    </a:p>
                  </a:txBody>
                  <a:tcPr marL="91439" marR="91439" marT="44359" marB="44359">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53725">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latin typeface="Arial Narrow" pitchFamily="34" charset="0"/>
                        </a:rPr>
                        <a:t>Business results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800" dirty="0" smtClean="0">
                          <a:latin typeface="Arial Narrow" pitchFamily="34" charset="0"/>
                        </a:rPr>
                        <a:t>Organizational improvement and innovation </a:t>
                      </a:r>
                      <a:r>
                        <a:rPr lang="en-US" sz="2800" b="1" u="none" dirty="0" smtClean="0">
                          <a:latin typeface="Arial Narrow" pitchFamily="34" charset="0"/>
                        </a:rPr>
                        <a:t>systems</a:t>
                      </a:r>
                      <a:endParaRPr lang="en-US" sz="2800" b="1" u="none" kern="1200" dirty="0" smtClean="0">
                        <a:solidFill>
                          <a:schemeClr val="tx1"/>
                        </a:solidFill>
                        <a:latin typeface="Arial Narrow" pitchFamily="34" charset="0"/>
                        <a:ea typeface="+mn-ea"/>
                        <a:cs typeface="+mn-cs"/>
                      </a:endParaRPr>
                    </a:p>
                  </a:txBody>
                  <a:tcPr marL="91439" marR="91439" marT="44359" marB="44359">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2092038"/>
              </p:ext>
            </p:extLst>
          </p:nvPr>
        </p:nvGraphicFramePr>
        <p:xfrm>
          <a:off x="754380" y="3634740"/>
          <a:ext cx="4464050" cy="2103880"/>
        </p:xfrm>
        <a:graphic>
          <a:graphicData uri="http://schemas.openxmlformats.org/drawingml/2006/table">
            <a:tbl>
              <a:tblPr firstRow="1" bandRow="1">
                <a:tableStyleId>{E8B1032C-EA38-4F05-BA0D-38AFFFC7BED3}</a:tableStyleId>
              </a:tblPr>
              <a:tblGrid>
                <a:gridCol w="4464050">
                  <a:extLst>
                    <a:ext uri="{9D8B030D-6E8A-4147-A177-3AD203B41FA5}">
                      <a16:colId xmlns:a16="http://schemas.microsoft.com/office/drawing/2014/main" xmlns="" val="20000"/>
                    </a:ext>
                  </a:extLst>
                </a:gridCol>
              </a:tblGrid>
              <a:tr h="116166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Lean, &amp; </a:t>
                      </a:r>
                      <a:br>
                        <a:rPr lang="en-US" sz="3500" b="1" kern="1200" dirty="0" smtClean="0">
                          <a:solidFill>
                            <a:schemeClr val="tx1"/>
                          </a:solidFill>
                          <a:latin typeface="+mn-lt"/>
                          <a:ea typeface="+mn-ea"/>
                          <a:cs typeface="+mn-cs"/>
                        </a:rPr>
                      </a:br>
                      <a:r>
                        <a:rPr lang="en-US" sz="3500" b="1" kern="1200" dirty="0" smtClean="0">
                          <a:solidFill>
                            <a:schemeClr val="tx1"/>
                          </a:solidFill>
                          <a:latin typeface="+mn-lt"/>
                          <a:ea typeface="+mn-ea"/>
                          <a:cs typeface="+mn-cs"/>
                        </a:rPr>
                        <a:t>ISO 9001 </a:t>
                      </a:r>
                      <a:endParaRPr lang="en-US" sz="3500" b="1" kern="1200" dirty="0">
                        <a:solidFill>
                          <a:schemeClr val="tx1"/>
                        </a:solidFill>
                        <a:latin typeface="+mn-lt"/>
                        <a:ea typeface="+mn-ea"/>
                        <a:cs typeface="+mn-cs"/>
                      </a:endParaRPr>
                    </a:p>
                  </a:txBody>
                  <a:tcPr marL="91425" marR="91425" marT="44386" marB="44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98944">
                <a:tc>
                  <a:txBody>
                    <a:bodyPr/>
                    <a:lstStyle/>
                    <a:p>
                      <a:pPr marL="0" indent="0">
                        <a:buFont typeface="Arial" pitchFamily="34" charset="0"/>
                        <a:buNone/>
                      </a:pPr>
                      <a:r>
                        <a:rPr lang="en-US" sz="2800" dirty="0" smtClean="0">
                          <a:latin typeface="Arial Narrow" pitchFamily="34" charset="0"/>
                        </a:rPr>
                        <a:t>Organizational improvement and innovation </a:t>
                      </a:r>
                      <a:r>
                        <a:rPr lang="en-US" sz="2800" b="1" u="none" dirty="0" smtClean="0">
                          <a:latin typeface="Arial Narrow" pitchFamily="34" charset="0"/>
                        </a:rPr>
                        <a:t>processes</a:t>
                      </a:r>
                      <a:endParaRPr lang="en-US" sz="2800" b="1" u="none" kern="1200" dirty="0" smtClean="0">
                        <a:solidFill>
                          <a:schemeClr val="tx1"/>
                        </a:solidFill>
                        <a:latin typeface="Arial Narrow" pitchFamily="34" charset="0"/>
                        <a:ea typeface="+mn-ea"/>
                        <a:cs typeface="+mn-cs"/>
                      </a:endParaRPr>
                    </a:p>
                  </a:txBody>
                  <a:tcPr marL="91425" marR="91425" marT="44386" marB="44386">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71316050"/>
              </p:ext>
            </p:extLst>
          </p:nvPr>
        </p:nvGraphicFramePr>
        <p:xfrm>
          <a:off x="5196841" y="5311140"/>
          <a:ext cx="4511675" cy="1778893"/>
        </p:xfrm>
        <a:graphic>
          <a:graphicData uri="http://schemas.openxmlformats.org/drawingml/2006/table">
            <a:tbl>
              <a:tblPr firstRow="1" bandRow="1">
                <a:tableStyleId>{E8B1032C-EA38-4F05-BA0D-38AFFFC7BED3}</a:tableStyleId>
              </a:tblPr>
              <a:tblGrid>
                <a:gridCol w="4511675">
                  <a:extLst>
                    <a:ext uri="{9D8B030D-6E8A-4147-A177-3AD203B41FA5}">
                      <a16:colId xmlns:a16="http://schemas.microsoft.com/office/drawing/2014/main" xmlns="" val="20000"/>
                    </a:ext>
                  </a:extLst>
                </a:gridCol>
              </a:tblGrid>
              <a:tr h="625167">
                <a:tc>
                  <a:txBody>
                    <a:bodyPr/>
                    <a:lstStyle/>
                    <a:p>
                      <a:pPr marL="233363" marR="0" indent="-233363" algn="l" defTabSz="914400" rtl="0" eaLnBrk="1" fontAlgn="auto" latinLnBrk="0" hangingPunct="1">
                        <a:lnSpc>
                          <a:spcPct val="100000"/>
                        </a:lnSpc>
                        <a:spcBef>
                          <a:spcPts val="0"/>
                        </a:spcBef>
                        <a:spcAft>
                          <a:spcPts val="0"/>
                        </a:spcAft>
                        <a:buClrTx/>
                        <a:buSzTx/>
                        <a:buFont typeface="Arial" pitchFamily="34" charset="0"/>
                        <a:buNone/>
                        <a:tabLst/>
                        <a:defRPr/>
                      </a:pPr>
                      <a:r>
                        <a:rPr lang="en-US" sz="3500" b="1" kern="1200" dirty="0" smtClean="0">
                          <a:solidFill>
                            <a:schemeClr val="tx1"/>
                          </a:solidFill>
                          <a:latin typeface="+mn-lt"/>
                          <a:ea typeface="+mn-ea"/>
                          <a:cs typeface="+mn-cs"/>
                        </a:rPr>
                        <a:t>Six Sigma &amp; Lean</a:t>
                      </a:r>
                      <a:endParaRPr lang="en-US" sz="3500" b="1" kern="1200" dirty="0">
                        <a:solidFill>
                          <a:schemeClr val="tx1"/>
                        </a:solidFill>
                        <a:latin typeface="+mn-lt"/>
                        <a:ea typeface="+mn-ea"/>
                        <a:cs typeface="+mn-cs"/>
                      </a:endParaRPr>
                    </a:p>
                  </a:txBody>
                  <a:tcPr marL="91449" marR="91449" marT="44360" marB="4436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1153726">
                <a:tc>
                  <a:txBody>
                    <a:bodyPr/>
                    <a:lstStyle/>
                    <a:p>
                      <a:pPr marL="0" indent="0">
                        <a:buFont typeface="Arial" pitchFamily="34" charset="0"/>
                        <a:buNone/>
                      </a:pPr>
                      <a:r>
                        <a:rPr lang="en-US" sz="2800" dirty="0" smtClean="0">
                          <a:latin typeface="Arial Narrow" pitchFamily="34" charset="0"/>
                        </a:rPr>
                        <a:t>Drive waste and inefficiencies from </a:t>
                      </a:r>
                      <a:r>
                        <a:rPr lang="en-US" sz="2800" b="1" dirty="0" smtClean="0">
                          <a:latin typeface="Arial Narrow" pitchFamily="34" charset="0"/>
                        </a:rPr>
                        <a:t>processes</a:t>
                      </a:r>
                      <a:endParaRPr lang="en-US" sz="2800" b="1" kern="1200" dirty="0" smtClean="0">
                        <a:solidFill>
                          <a:schemeClr val="tx1"/>
                        </a:solidFill>
                        <a:latin typeface="Arial Narrow" pitchFamily="34" charset="0"/>
                        <a:ea typeface="+mn-ea"/>
                        <a:cs typeface="+mn-cs"/>
                      </a:endParaRPr>
                    </a:p>
                  </a:txBody>
                  <a:tcPr marL="91449" marR="91449" marT="44360" marB="44360">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95191" y="970788"/>
            <a:ext cx="4797294" cy="33832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Six-Sigma-1"/>
          <p:cNvPicPr>
            <a:picLocks noGrp="1" noChangeAspect="1" noChangeArrowheads="1"/>
          </p:cNvPicPr>
          <p:nvPr>
            <p:ph sz="half" idx="1"/>
          </p:nvPr>
        </p:nvPicPr>
        <p:blipFill>
          <a:blip r:embed="rId3" cstate="print">
            <a:extLst>
              <a:ext uri="{28A0092B-C50C-407E-A947-70E740481C1C}">
                <a14:useLocalDpi xmlns:a14="http://schemas.microsoft.com/office/drawing/2010/main"/>
              </a:ext>
            </a:extLst>
          </a:blip>
          <a:srcRect/>
          <a:stretch>
            <a:fillRect/>
          </a:stretch>
        </p:blipFill>
        <p:spPr>
          <a:xfrm>
            <a:off x="5029200" y="2209800"/>
            <a:ext cx="3783679" cy="3218688"/>
          </a:xfrm>
          <a:effectLst>
            <a:outerShdw dist="50800" sx="999" sy="999" algn="ctr" rotWithShape="0">
              <a:srgbClr val="000000"/>
            </a:outerShdw>
          </a:effectLst>
        </p:spPr>
      </p:pic>
      <p:pic>
        <p:nvPicPr>
          <p:cNvPr id="614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4601" y="1947615"/>
            <a:ext cx="2757315"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4601" y="4137352"/>
            <a:ext cx="2673067" cy="211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ubtitle 2"/>
          <p:cNvSpPr txBox="1">
            <a:spLocks/>
          </p:cNvSpPr>
          <p:nvPr/>
        </p:nvSpPr>
        <p:spPr bwMode="auto">
          <a:xfrm>
            <a:off x="407234" y="1201725"/>
            <a:ext cx="7415212" cy="6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lvl1pPr defTabSz="1019175" eaLnBrk="0" hangingPunct="0">
              <a:defRPr sz="2400">
                <a:solidFill>
                  <a:schemeClr val="tx1"/>
                </a:solidFill>
                <a:latin typeface="Times New Roman" pitchFamily="18" charset="0"/>
                <a:ea typeface="ＭＳ Ｐゴシック" pitchFamily="34" charset="-128"/>
              </a:defRPr>
            </a:lvl1pPr>
            <a:lvl2pPr marL="742950" indent="-285750" defTabSz="1019175" eaLnBrk="0" hangingPunct="0">
              <a:defRPr sz="2400">
                <a:solidFill>
                  <a:schemeClr val="tx1"/>
                </a:solidFill>
                <a:latin typeface="Times New Roman" pitchFamily="18" charset="0"/>
                <a:ea typeface="ＭＳ Ｐゴシック" pitchFamily="34" charset="-128"/>
              </a:defRPr>
            </a:lvl2pPr>
            <a:lvl3pPr marL="1143000" indent="-228600" defTabSz="1019175" eaLnBrk="0" hangingPunct="0">
              <a:defRPr sz="2400">
                <a:solidFill>
                  <a:schemeClr val="tx1"/>
                </a:solidFill>
                <a:latin typeface="Times New Roman" pitchFamily="18" charset="0"/>
                <a:ea typeface="ＭＳ Ｐゴシック" pitchFamily="34" charset="-128"/>
              </a:defRPr>
            </a:lvl3pPr>
            <a:lvl4pPr marL="1600200" indent="-228600" defTabSz="1019175" eaLnBrk="0" hangingPunct="0">
              <a:defRPr sz="2400">
                <a:solidFill>
                  <a:schemeClr val="tx1"/>
                </a:solidFill>
                <a:latin typeface="Times New Roman" pitchFamily="18" charset="0"/>
                <a:ea typeface="ＭＳ Ｐゴシック" pitchFamily="34" charset="-128"/>
              </a:defRPr>
            </a:lvl4pPr>
            <a:lvl5pPr marL="2057400" indent="-228600" defTabSz="1019175" eaLnBrk="0" hangingPunct="0">
              <a:defRPr sz="2400">
                <a:solidFill>
                  <a:schemeClr val="tx1"/>
                </a:solidFill>
                <a:latin typeface="Times New Roman" pitchFamily="18" charset="0"/>
                <a:ea typeface="ＭＳ Ｐゴシック" pitchFamily="34" charset="-128"/>
              </a:defRPr>
            </a:lvl5pPr>
            <a:lvl6pPr marL="25146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defTabSz="1019175"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nSpc>
                <a:spcPts val="3751"/>
              </a:lnSpc>
              <a:spcBef>
                <a:spcPts val="987"/>
              </a:spcBef>
              <a:buSzPct val="50000"/>
            </a:pPr>
            <a:r>
              <a:rPr lang="en-US" sz="3520" b="1" dirty="0">
                <a:latin typeface="Arial Narrow" pitchFamily="34" charset="0"/>
              </a:rPr>
              <a:t>Reduce variation; lower defect rates</a:t>
            </a:r>
          </a:p>
        </p:txBody>
      </p:sp>
      <p:sp>
        <p:nvSpPr>
          <p:cNvPr id="6150" name="TextBox 6"/>
          <p:cNvSpPr txBox="1">
            <a:spLocks noChangeArrowheads="1"/>
          </p:cNvSpPr>
          <p:nvPr/>
        </p:nvSpPr>
        <p:spPr bwMode="auto">
          <a:xfrm>
            <a:off x="4794249" y="5639641"/>
            <a:ext cx="509651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r>
              <a:rPr lang="en-US" sz="2640" b="1" dirty="0" smtClean="0">
                <a:latin typeface="Arial Narrow" pitchFamily="34" charset="0"/>
              </a:rPr>
              <a:t>&lt; 3.4 </a:t>
            </a:r>
            <a:r>
              <a:rPr lang="en-US" sz="2640" b="1" dirty="0">
                <a:latin typeface="Arial Narrow" pitchFamily="34" charset="0"/>
              </a:rPr>
              <a:t>defects/million opportunities</a:t>
            </a:r>
            <a:endParaRPr lang="en-US" sz="2640" b="1" dirty="0"/>
          </a:p>
        </p:txBody>
      </p:sp>
      <p:sp>
        <p:nvSpPr>
          <p:cNvPr id="8" name="Text Box 10"/>
          <p:cNvSpPr txBox="1">
            <a:spLocks noChangeArrowheads="1"/>
          </p:cNvSpPr>
          <p:nvPr/>
        </p:nvSpPr>
        <p:spPr bwMode="auto">
          <a:xfrm>
            <a:off x="423999"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0" descr="six_sigma_dmaic72dpi"/>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433388" y="2591921"/>
            <a:ext cx="2857500" cy="2662518"/>
          </a:xfrm>
        </p:spPr>
      </p:pic>
      <p:sp>
        <p:nvSpPr>
          <p:cNvPr id="10" name="Rectangle 23"/>
          <p:cNvSpPr>
            <a:spLocks noChangeArrowheads="1"/>
          </p:cNvSpPr>
          <p:nvPr/>
        </p:nvSpPr>
        <p:spPr bwMode="auto">
          <a:xfrm>
            <a:off x="3290888" y="2591920"/>
            <a:ext cx="6557962" cy="2309702"/>
          </a:xfrm>
          <a:prstGeom prst="rect">
            <a:avLst/>
          </a:prstGeom>
          <a:noFill/>
          <a:ln w="9525">
            <a:noFill/>
            <a:miter lim="800000"/>
            <a:headEnd/>
            <a:tailEnd/>
          </a:ln>
        </p:spPr>
        <p:txBody>
          <a:bodyPr lIns="90264" tIns="45132" rIns="90264" bIns="45132">
            <a:spAutoFit/>
          </a:bodyPr>
          <a:lstStyle/>
          <a:p>
            <a:pPr marL="172379" indent="-172379">
              <a:lnSpc>
                <a:spcPts val="2844"/>
              </a:lnSpc>
              <a:spcBef>
                <a:spcPts val="1975"/>
              </a:spcBef>
              <a:defRPr/>
            </a:pPr>
            <a:r>
              <a:rPr lang="en-US" sz="3520" b="1" dirty="0">
                <a:latin typeface="Arial Narrow" pitchFamily="34" charset="0"/>
                <a:ea typeface="ＭＳ Ｐゴシック" pitchFamily="-109" charset="-128"/>
              </a:rPr>
              <a:t>DMAIC</a:t>
            </a:r>
          </a:p>
          <a:p>
            <a:pPr>
              <a:lnSpc>
                <a:spcPts val="2961"/>
              </a:lnSpc>
              <a:spcBef>
                <a:spcPts val="1185"/>
              </a:spcBef>
              <a:spcAft>
                <a:spcPts val="1481"/>
              </a:spcAft>
              <a:defRPr/>
            </a:pPr>
            <a:r>
              <a:rPr lang="en-US" sz="2750" dirty="0">
                <a:latin typeface="Arial Narrow" pitchFamily="34" charset="0"/>
                <a:ea typeface="ＭＳ Ｐゴシック" pitchFamily="-109" charset="-128"/>
              </a:rPr>
              <a:t>Define, measure, analyze, improve, and control</a:t>
            </a:r>
          </a:p>
          <a:p>
            <a:pPr marL="172379" indent="-172379">
              <a:lnSpc>
                <a:spcPts val="2844"/>
              </a:lnSpc>
              <a:spcBef>
                <a:spcPts val="1975"/>
              </a:spcBef>
              <a:defRPr/>
            </a:pPr>
            <a:r>
              <a:rPr lang="en-US" sz="3520" b="1" dirty="0">
                <a:latin typeface="Arial Narrow" pitchFamily="34" charset="0"/>
                <a:ea typeface="ＭＳ Ｐゴシック" pitchFamily="-109" charset="-128"/>
              </a:rPr>
              <a:t>DMADV</a:t>
            </a:r>
          </a:p>
          <a:p>
            <a:pPr>
              <a:lnSpc>
                <a:spcPts val="2844"/>
              </a:lnSpc>
              <a:spcBef>
                <a:spcPts val="1185"/>
              </a:spcBef>
              <a:defRPr/>
            </a:pPr>
            <a:r>
              <a:rPr lang="en-US" sz="2750" dirty="0">
                <a:latin typeface="Arial Narrow" pitchFamily="34" charset="0"/>
                <a:ea typeface="ＭＳ Ｐゴシック" pitchFamily="-109" charset="-128"/>
              </a:rPr>
              <a:t>Define, measure, analyze, design, and verify </a:t>
            </a:r>
          </a:p>
        </p:txBody>
      </p:sp>
      <p:sp>
        <p:nvSpPr>
          <p:cNvPr id="11" name="Subtitle 2"/>
          <p:cNvSpPr txBox="1">
            <a:spLocks/>
          </p:cNvSpPr>
          <p:nvPr/>
        </p:nvSpPr>
        <p:spPr bwMode="auto">
          <a:xfrm>
            <a:off x="433420" y="1344394"/>
            <a:ext cx="397599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Methodologies</a:t>
            </a:r>
            <a:endParaRPr lang="en-US" sz="3520" b="1" strike="sngStrike" dirty="0">
              <a:latin typeface="Arial Narrow" pitchFamily="34" charset="0"/>
              <a:ea typeface="ＭＳ Ｐゴシック" pitchFamily="-109" charset="-128"/>
            </a:endParaRPr>
          </a:p>
        </p:txBody>
      </p:sp>
      <p:sp>
        <p:nvSpPr>
          <p:cNvPr id="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Six Sigma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2 6"/>
          <p:cNvSpPr>
            <a:spLocks noChangeAspect="1"/>
          </p:cNvSpPr>
          <p:nvPr/>
        </p:nvSpPr>
        <p:spPr bwMode="auto">
          <a:xfrm rot="2786034">
            <a:off x="697123" y="2018344"/>
            <a:ext cx="4152480" cy="4479925"/>
          </a:xfrm>
          <a:prstGeom prst="irregularSeal2">
            <a:avLst/>
          </a:prstGeom>
          <a:solidFill>
            <a:schemeClr val="accent1"/>
          </a:solid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lIns="90264" tIns="45132" rIns="90264" bIns="45132"/>
          <a:lstStyle/>
          <a:p>
            <a:pPr eaLnBrk="0" hangingPunct="0">
              <a:defRPr/>
            </a:pPr>
            <a:endParaRPr lang="en-US" sz="2640" dirty="0">
              <a:solidFill>
                <a:schemeClr val="tx1"/>
              </a:solidFill>
              <a:latin typeface="Times New Roman" pitchFamily="18" charset="0"/>
            </a:endParaRPr>
          </a:p>
        </p:txBody>
      </p:sp>
      <p:sp>
        <p:nvSpPr>
          <p:cNvPr id="4" name="Rectangle 3"/>
          <p:cNvSpPr/>
          <p:nvPr/>
        </p:nvSpPr>
        <p:spPr>
          <a:xfrm>
            <a:off x="1381125" y="3225194"/>
            <a:ext cx="2676526" cy="1783917"/>
          </a:xfrm>
          <a:prstGeom prst="rect">
            <a:avLst/>
          </a:prstGeom>
        </p:spPr>
        <p:txBody>
          <a:bodyPr lIns="90264" tIns="45132" rIns="90264" bIns="45132">
            <a:spAutoFit/>
          </a:bodyPr>
          <a:lstStyle/>
          <a:p>
            <a:pPr marL="286777" indent="-275807" algn="ctr">
              <a:defRPr/>
            </a:pPr>
            <a:r>
              <a:rPr lang="en-US" sz="2750" b="1" dirty="0">
                <a:latin typeface="Arial Narrow" pitchFamily="34" charset="0"/>
                <a:ea typeface="ＭＳ Ｐゴシック" pitchFamily="-109" charset="-128"/>
              </a:rPr>
              <a:t>Waste</a:t>
            </a:r>
          </a:p>
          <a:p>
            <a:pPr eaLnBrk="0" hangingPunct="0">
              <a:defRPr/>
            </a:pPr>
            <a:r>
              <a:rPr lang="en-US" sz="2750" dirty="0">
                <a:latin typeface="Arial Narrow" pitchFamily="34" charset="0"/>
                <a:ea typeface="ＭＳ Ｐゴシック" pitchFamily="-109" charset="-128"/>
              </a:rPr>
              <a:t>Anything a final customer wouldn’t want to pay for</a:t>
            </a:r>
          </a:p>
        </p:txBody>
      </p:sp>
      <p:sp>
        <p:nvSpPr>
          <p:cNvPr id="8196" name="Rectangle 23"/>
          <p:cNvSpPr>
            <a:spLocks noChangeArrowheads="1"/>
          </p:cNvSpPr>
          <p:nvPr/>
        </p:nvSpPr>
        <p:spPr bwMode="auto">
          <a:xfrm>
            <a:off x="5413375" y="2809176"/>
            <a:ext cx="3659189" cy="350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p>
            <a:pPr marL="338490" indent="-275807">
              <a:lnSpc>
                <a:spcPts val="3751"/>
              </a:lnSpc>
              <a:buFontTx/>
              <a:buChar char="•"/>
            </a:pPr>
            <a:r>
              <a:rPr lang="en-US" sz="3190" dirty="0">
                <a:latin typeface="Arial Narrow" pitchFamily="34" charset="0"/>
              </a:rPr>
              <a:t>Transportation</a:t>
            </a:r>
          </a:p>
          <a:p>
            <a:pPr marL="338490" indent="-275807">
              <a:lnSpc>
                <a:spcPts val="3751"/>
              </a:lnSpc>
              <a:buFontTx/>
              <a:buChar char="•"/>
            </a:pPr>
            <a:r>
              <a:rPr lang="en-US" sz="3190" dirty="0">
                <a:latin typeface="Arial Narrow" pitchFamily="34" charset="0"/>
              </a:rPr>
              <a:t>Inventory</a:t>
            </a:r>
          </a:p>
          <a:p>
            <a:pPr marL="338490" indent="-275807">
              <a:lnSpc>
                <a:spcPts val="3751"/>
              </a:lnSpc>
              <a:buFontTx/>
              <a:buChar char="•"/>
            </a:pPr>
            <a:r>
              <a:rPr lang="en-US" sz="3190" dirty="0">
                <a:latin typeface="Arial Narrow" pitchFamily="34" charset="0"/>
              </a:rPr>
              <a:t>Redundant motion</a:t>
            </a:r>
          </a:p>
          <a:p>
            <a:pPr marL="338490" indent="-275807">
              <a:lnSpc>
                <a:spcPts val="3751"/>
              </a:lnSpc>
              <a:buFontTx/>
              <a:buChar char="•"/>
            </a:pPr>
            <a:r>
              <a:rPr lang="en-US" sz="3190" dirty="0">
                <a:latin typeface="Arial Narrow" pitchFamily="34" charset="0"/>
              </a:rPr>
              <a:t>Waiting</a:t>
            </a:r>
          </a:p>
          <a:p>
            <a:pPr marL="338490" indent="-275807">
              <a:lnSpc>
                <a:spcPts val="3751"/>
              </a:lnSpc>
              <a:buFontTx/>
              <a:buChar char="•"/>
            </a:pPr>
            <a:r>
              <a:rPr lang="en-US" sz="3190" dirty="0">
                <a:latin typeface="Arial Narrow" pitchFamily="34" charset="0"/>
              </a:rPr>
              <a:t>Overprocessing</a:t>
            </a:r>
          </a:p>
          <a:p>
            <a:pPr marL="338490" indent="-275807">
              <a:lnSpc>
                <a:spcPts val="3751"/>
              </a:lnSpc>
              <a:buFontTx/>
              <a:buChar char="•"/>
            </a:pPr>
            <a:r>
              <a:rPr lang="en-US" sz="3190" dirty="0">
                <a:latin typeface="Arial Narrow" pitchFamily="34" charset="0"/>
              </a:rPr>
              <a:t>Overproduction</a:t>
            </a:r>
          </a:p>
          <a:p>
            <a:pPr marL="338490" indent="-275807">
              <a:lnSpc>
                <a:spcPts val="3751"/>
              </a:lnSpc>
              <a:buFontTx/>
              <a:buChar char="•"/>
            </a:pPr>
            <a:r>
              <a:rPr lang="en-US" sz="3190" dirty="0">
                <a:latin typeface="Arial Narrow" pitchFamily="34" charset="0"/>
              </a:rPr>
              <a:t>Defects </a:t>
            </a:r>
          </a:p>
        </p:txBody>
      </p:sp>
      <p:sp>
        <p:nvSpPr>
          <p:cNvPr id="8197" name="Title 8"/>
          <p:cNvSpPr>
            <a:spLocks noGrp="1"/>
          </p:cNvSpPr>
          <p:nvPr>
            <p:ph type="ctrTitle"/>
          </p:nvPr>
        </p:nvSpPr>
        <p:spPr>
          <a:xfrm>
            <a:off x="522289" y="147829"/>
            <a:ext cx="8550275" cy="1616308"/>
          </a:xfrm>
        </p:spPr>
        <p:txBody>
          <a:bodyPr/>
          <a:lstStyle/>
          <a:p>
            <a:r>
              <a:rPr lang="en-US" sz="4840" dirty="0">
                <a:latin typeface="Arial Narrow" pitchFamily="34" charset="0"/>
                <a:ea typeface="ＭＳ Ｐゴシック" pitchFamily="34" charset="-128"/>
                <a:cs typeface="Arial Narrow" pitchFamily="34" charset="0"/>
              </a:rPr>
              <a:t>Lean</a:t>
            </a:r>
          </a:p>
        </p:txBody>
      </p:sp>
      <p:sp>
        <p:nvSpPr>
          <p:cNvPr id="10" name="Subtitle 2"/>
          <p:cNvSpPr txBox="1">
            <a:spLocks/>
          </p:cNvSpPr>
          <p:nvPr/>
        </p:nvSpPr>
        <p:spPr bwMode="auto">
          <a:xfrm>
            <a:off x="586740" y="1675806"/>
            <a:ext cx="8668050" cy="962861"/>
          </a:xfrm>
          <a:prstGeom prst="rect">
            <a:avLst/>
          </a:prstGeom>
          <a:noFill/>
          <a:ln w="9525">
            <a:noFill/>
            <a:miter lim="800000"/>
            <a:headEnd/>
            <a:tailEnd/>
          </a:ln>
        </p:spPr>
        <p:txBody>
          <a:bodyPr lIns="90264" tIns="45132" rIns="90264" bIns="45132"/>
          <a:lstStyle/>
          <a:p>
            <a:pPr marL="172379" indent="-172379">
              <a:defRPr/>
            </a:pPr>
            <a:r>
              <a:rPr lang="en-US" sz="3520" b="1" dirty="0">
                <a:latin typeface="Arial Narrow" pitchFamily="34" charset="0"/>
                <a:ea typeface="ＭＳ Ｐゴシック" pitchFamily="-109" charset="-128"/>
              </a:rPr>
              <a:t>Eliminate non-value-added activities and waste</a:t>
            </a:r>
            <a:endParaRPr lang="en-US" sz="3520" b="1" strike="sngStrike" dirty="0">
              <a:latin typeface="Arial Narrow" pitchFamily="34" charset="0"/>
              <a:ea typeface="ＭＳ Ｐゴシック" pitchFamily="-10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4"/>
          <p:cNvSpPr txBox="1">
            <a:spLocks noChangeArrowheads="1"/>
          </p:cNvSpPr>
          <p:nvPr/>
        </p:nvSpPr>
        <p:spPr bwMode="auto">
          <a:xfrm>
            <a:off x="3827464" y="2877581"/>
            <a:ext cx="3016250" cy="2122471"/>
          </a:xfrm>
          <a:prstGeom prst="rect">
            <a:avLst/>
          </a:prstGeom>
          <a:noFill/>
          <a:ln w="9525">
            <a:noFill/>
            <a:miter lim="800000"/>
            <a:headEnd/>
            <a:tailEnd/>
          </a:ln>
        </p:spPr>
        <p:txBody>
          <a:bodyPr lIns="90264" tIns="45132" rIns="90264" bIns="45132">
            <a:spAutoFit/>
          </a:bodyPr>
          <a:lstStyle/>
          <a:p>
            <a:pPr eaLnBrk="0" hangingPunct="0">
              <a:defRPr/>
            </a:pPr>
            <a:r>
              <a:rPr lang="en-US" sz="2640" b="1" dirty="0">
                <a:latin typeface="Arial Narrow" pitchFamily="34" charset="0"/>
                <a:ea typeface="ＭＳ Ｐゴシック" pitchFamily="-109" charset="-128"/>
              </a:rPr>
              <a:t>Goals</a:t>
            </a:r>
            <a:r>
              <a:rPr lang="en-US" sz="2640" dirty="0">
                <a:latin typeface="Arial Narrow" pitchFamily="34" charset="0"/>
                <a:ea typeface="ＭＳ Ｐゴシック" pitchFamily="-109" charset="-128"/>
              </a:rPr>
              <a:t> </a:t>
            </a:r>
          </a:p>
          <a:p>
            <a:pPr marL="164545" indent="-164545">
              <a:buFontTx/>
              <a:buChar char="•"/>
              <a:defRPr/>
            </a:pPr>
            <a:r>
              <a:rPr lang="en-US" sz="2640" dirty="0">
                <a:latin typeface="Arial Narrow" pitchFamily="34" charset="0"/>
                <a:ea typeface="ＭＳ Ｐゴシック" pitchFamily="-109" charset="-128"/>
              </a:rPr>
              <a:t>Increase productivity</a:t>
            </a:r>
          </a:p>
          <a:p>
            <a:pPr marL="164545" indent="-164545">
              <a:buFontTx/>
              <a:buChar char="•"/>
              <a:defRPr/>
            </a:pPr>
            <a:r>
              <a:rPr lang="en-US" sz="2640" dirty="0">
                <a:latin typeface="Arial Narrow" pitchFamily="34" charset="0"/>
                <a:ea typeface="ＭＳ Ｐゴシック" pitchFamily="-109" charset="-128"/>
              </a:rPr>
              <a:t>Eliminate waste</a:t>
            </a:r>
          </a:p>
          <a:p>
            <a:pPr marL="164545" indent="-164545">
              <a:buFontTx/>
              <a:buChar char="•"/>
              <a:defRPr/>
            </a:pPr>
            <a:r>
              <a:rPr lang="en-US" sz="2640" dirty="0">
                <a:latin typeface="Arial Narrow" pitchFamily="34" charset="0"/>
                <a:ea typeface="ＭＳ Ｐゴシック" pitchFamily="-109" charset="-128"/>
              </a:rPr>
              <a:t>Maximize resource utilization</a:t>
            </a:r>
          </a:p>
        </p:txBody>
      </p:sp>
      <p:grpSp>
        <p:nvGrpSpPr>
          <p:cNvPr id="9219" name="Group 33"/>
          <p:cNvGrpSpPr>
            <a:grpSpLocks noChangeAspect="1"/>
          </p:cNvGrpSpPr>
          <p:nvPr/>
        </p:nvGrpSpPr>
        <p:grpSpPr bwMode="auto">
          <a:xfrm>
            <a:off x="1330326" y="1266826"/>
            <a:ext cx="8158163" cy="5325035"/>
            <a:chOff x="2278062" y="2203450"/>
            <a:chExt cx="6391273" cy="4365627"/>
          </a:xfrm>
        </p:grpSpPr>
        <p:sp>
          <p:nvSpPr>
            <p:cNvPr id="33" name="Oval 8"/>
            <p:cNvSpPr>
              <a:spLocks noChangeArrowheads="1"/>
            </p:cNvSpPr>
            <p:nvPr/>
          </p:nvSpPr>
          <p:spPr bwMode="auto">
            <a:xfrm>
              <a:off x="4182137" y="5216188"/>
              <a:ext cx="2336875" cy="1352889"/>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32" name="Oval 8"/>
            <p:cNvSpPr>
              <a:spLocks noChangeArrowheads="1"/>
            </p:cNvSpPr>
            <p:nvPr/>
          </p:nvSpPr>
          <p:spPr bwMode="auto">
            <a:xfrm>
              <a:off x="4182137" y="2203450"/>
              <a:ext cx="2336875" cy="1352890"/>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19" name="Rectangle 4"/>
            <p:cNvSpPr>
              <a:spLocks noChangeAspect="1" noChangeArrowheads="1"/>
            </p:cNvSpPr>
            <p:nvPr/>
          </p:nvSpPr>
          <p:spPr bwMode="auto">
            <a:xfrm>
              <a:off x="2278062" y="3682660"/>
              <a:ext cx="1700111" cy="1179831"/>
            </a:xfrm>
            <a:prstGeom prst="rect">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750" b="1" dirty="0">
                  <a:solidFill>
                    <a:schemeClr val="tx1"/>
                  </a:solidFill>
                </a:rPr>
                <a:t>Customer- </a:t>
              </a:r>
            </a:p>
            <a:p>
              <a:pPr algn="ctr" eaLnBrk="0" hangingPunct="0">
                <a:defRPr/>
              </a:pPr>
              <a:r>
                <a:rPr lang="en-US" sz="2750" b="1" dirty="0">
                  <a:solidFill>
                    <a:schemeClr val="tx1"/>
                  </a:solidFill>
                </a:rPr>
                <a:t>defined value</a:t>
              </a:r>
            </a:p>
          </p:txBody>
        </p:sp>
        <p:sp>
          <p:nvSpPr>
            <p:cNvPr id="20" name="Oval 8"/>
            <p:cNvSpPr>
              <a:spLocks noChangeArrowheads="1"/>
            </p:cNvSpPr>
            <p:nvPr/>
          </p:nvSpPr>
          <p:spPr bwMode="auto">
            <a:xfrm>
              <a:off x="6394644" y="3816560"/>
              <a:ext cx="2274691" cy="1316257"/>
            </a:xfrm>
            <a:prstGeom prst="ellipse">
              <a:avLst/>
            </a:prstGeom>
            <a:gradFill>
              <a:gsLst>
                <a:gs pos="0">
                  <a:schemeClr val="accent1"/>
                </a:gs>
                <a:gs pos="100000">
                  <a:schemeClr val="accent5">
                    <a:tint val="50000"/>
                    <a:shade val="100000"/>
                    <a:satMod val="350000"/>
                  </a:schemeClr>
                </a:gs>
              </a:gsLst>
            </a:gra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endParaRPr lang="en-US" sz="2640" dirty="0"/>
            </a:p>
          </p:txBody>
        </p:sp>
        <p:sp>
          <p:nvSpPr>
            <p:cNvPr id="22" name="AutoShape 7"/>
            <p:cNvSpPr>
              <a:spLocks noChangeArrowheads="1"/>
            </p:cNvSpPr>
            <p:nvPr/>
          </p:nvSpPr>
          <p:spPr bwMode="auto">
            <a:xfrm>
              <a:off x="2854326" y="2477386"/>
              <a:ext cx="1203324" cy="1078614"/>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4" name="Text Box 11"/>
            <p:cNvSpPr txBox="1">
              <a:spLocks noChangeArrowheads="1"/>
            </p:cNvSpPr>
            <p:nvPr/>
          </p:nvSpPr>
          <p:spPr bwMode="auto">
            <a:xfrm>
              <a:off x="4182137" y="2443802"/>
              <a:ext cx="2274691" cy="1407971"/>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Map and </a:t>
              </a:r>
            </a:p>
            <a:p>
              <a:pPr algn="ctr" eaLnBrk="0" hangingPunct="0">
                <a:defRPr/>
              </a:pPr>
              <a:r>
                <a:rPr lang="en-US" sz="2640" dirty="0">
                  <a:latin typeface="+mn-lt"/>
                  <a:ea typeface="ＭＳ Ｐゴシック" pitchFamily="-109" charset="-128"/>
                </a:rPr>
                <a:t>understand </a:t>
              </a:r>
            </a:p>
            <a:p>
              <a:pPr algn="ctr" eaLnBrk="0" hangingPunct="0">
                <a:defRPr/>
              </a:pPr>
              <a:r>
                <a:rPr lang="en-US" sz="2640" dirty="0">
                  <a:latin typeface="+mn-lt"/>
                  <a:ea typeface="ＭＳ Ｐゴシック" pitchFamily="-109" charset="-128"/>
                </a:rPr>
                <a:t>value stream</a:t>
              </a:r>
            </a:p>
            <a:p>
              <a:pPr eaLnBrk="0" hangingPunct="0">
                <a:defRPr/>
              </a:pPr>
              <a:endParaRPr lang="en-US" sz="2640" dirty="0">
                <a:ea typeface="ＭＳ Ｐゴシック" pitchFamily="-109" charset="-128"/>
              </a:endParaRPr>
            </a:p>
          </p:txBody>
        </p:sp>
        <p:sp>
          <p:nvSpPr>
            <p:cNvPr id="25" name="Text Box 12"/>
            <p:cNvSpPr txBox="1">
              <a:spLocks noChangeArrowheads="1"/>
            </p:cNvSpPr>
            <p:nvPr/>
          </p:nvSpPr>
          <p:spPr bwMode="auto">
            <a:xfrm>
              <a:off x="6394644" y="4133623"/>
              <a:ext cx="2274691"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Make value </a:t>
              </a:r>
            </a:p>
            <a:p>
              <a:pPr algn="ctr" eaLnBrk="0" hangingPunct="0">
                <a:defRPr/>
              </a:pPr>
              <a:r>
                <a:rPr lang="en-US" sz="2640" dirty="0">
                  <a:latin typeface="+mn-lt"/>
                  <a:ea typeface="ＭＳ Ｐゴシック" pitchFamily="-109" charset="-128"/>
                </a:rPr>
                <a:t>stream flow</a:t>
              </a:r>
            </a:p>
          </p:txBody>
        </p:sp>
        <p:sp>
          <p:nvSpPr>
            <p:cNvPr id="26" name="Text Box 13"/>
            <p:cNvSpPr txBox="1">
              <a:spLocks noChangeArrowheads="1"/>
            </p:cNvSpPr>
            <p:nvPr/>
          </p:nvSpPr>
          <p:spPr bwMode="auto">
            <a:xfrm>
              <a:off x="4235615" y="5561042"/>
              <a:ext cx="2212507" cy="741834"/>
            </a:xfrm>
            <a:prstGeom prst="rect">
              <a:avLst/>
            </a:prstGeom>
            <a:noFill/>
            <a:ln w="9525">
              <a:noFill/>
              <a:miter lim="800000"/>
              <a:headEnd/>
              <a:tailEnd/>
            </a:ln>
          </p:spPr>
          <p:txBody>
            <a:bodyPr>
              <a:spAutoFit/>
            </a:bodyPr>
            <a:lstStyle/>
            <a:p>
              <a:pPr algn="ctr" eaLnBrk="0" hangingPunct="0">
                <a:defRPr/>
              </a:pPr>
              <a:r>
                <a:rPr lang="en-US" sz="2640" dirty="0">
                  <a:latin typeface="+mn-lt"/>
                  <a:ea typeface="ＭＳ Ｐゴシック" pitchFamily="-109" charset="-128"/>
                </a:rPr>
                <a:t>Continuously improve processes</a:t>
              </a:r>
            </a:p>
          </p:txBody>
        </p:sp>
        <p:sp>
          <p:nvSpPr>
            <p:cNvPr id="28" name="AutoShape 17"/>
            <p:cNvSpPr>
              <a:spLocks noChangeArrowheads="1"/>
            </p:cNvSpPr>
            <p:nvPr/>
          </p:nvSpPr>
          <p:spPr bwMode="auto">
            <a:xfrm rot="16200000">
              <a:off x="2705543" y="4862253"/>
              <a:ext cx="1235961" cy="130950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29" name="AutoShape 18"/>
            <p:cNvSpPr>
              <a:spLocks noChangeArrowheads="1"/>
            </p:cNvSpPr>
            <p:nvPr/>
          </p:nvSpPr>
          <p:spPr bwMode="auto">
            <a:xfrm rot="5400000">
              <a:off x="6717711" y="2541811"/>
              <a:ext cx="1078022" cy="1204359"/>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sp>
          <p:nvSpPr>
            <p:cNvPr id="30" name="AutoShape 19"/>
            <p:cNvSpPr>
              <a:spLocks noChangeArrowheads="1"/>
            </p:cNvSpPr>
            <p:nvPr/>
          </p:nvSpPr>
          <p:spPr bwMode="auto">
            <a:xfrm rot="10800000">
              <a:off x="6552572" y="5216527"/>
              <a:ext cx="1348862" cy="1052186"/>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0" hangingPunct="0">
                <a:defRPr/>
              </a:pPr>
              <a:endParaRPr lang="en-US" sz="2640" dirty="0"/>
            </a:p>
          </p:txBody>
        </p:sp>
      </p:grpSp>
      <p:sp>
        <p:nvSpPr>
          <p:cNvPr id="16" name="Text Box 10"/>
          <p:cNvSpPr txBox="1">
            <a:spLocks noChangeArrowheads="1"/>
          </p:cNvSpPr>
          <p:nvPr/>
        </p:nvSpPr>
        <p:spPr bwMode="auto">
          <a:xfrm>
            <a:off x="433388" y="598115"/>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Lean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433388" y="1199490"/>
            <a:ext cx="8308975" cy="858231"/>
          </a:xfrm>
          <a:prstGeom prst="rect">
            <a:avLst/>
          </a:prstGeom>
        </p:spPr>
        <p:txBody>
          <a:bodyPr lIns="90264" tIns="45132" rIns="90264" bIns="45132"/>
          <a:lstStyle/>
          <a:p>
            <a:pPr marL="51714" indent="-51714" defTabSz="1006069">
              <a:lnSpc>
                <a:spcPts val="3751"/>
              </a:lnSpc>
              <a:spcBef>
                <a:spcPts val="987"/>
              </a:spcBef>
              <a:buSzPct val="50000"/>
              <a:defRPr/>
            </a:pPr>
            <a:r>
              <a:rPr lang="en-US" sz="3520" b="1" dirty="0">
                <a:latin typeface="+mn-lt"/>
                <a:ea typeface="ＭＳ Ｐゴシック" pitchFamily="-109" charset="-128"/>
              </a:rPr>
              <a:t>Standards for quality management systems</a:t>
            </a:r>
            <a:endParaRPr lang="en-US" sz="3520" b="1" kern="0" dirty="0">
              <a:latin typeface="+mn-lt"/>
            </a:endParaRPr>
          </a:p>
          <a:p>
            <a:pPr marL="510870" indent="-510870" defTabSz="1006069">
              <a:lnSpc>
                <a:spcPts val="3751"/>
              </a:lnSpc>
              <a:spcBef>
                <a:spcPts val="987"/>
              </a:spcBef>
              <a:buSzPct val="50000"/>
              <a:buFont typeface="Monotype Sorts" pitchFamily="2" charset="2"/>
              <a:buChar char="l"/>
              <a:defRPr/>
            </a:pPr>
            <a:endParaRPr lang="en-US" sz="3520" kern="0" dirty="0">
              <a:latin typeface="+mn-lt"/>
            </a:endParaRPr>
          </a:p>
        </p:txBody>
      </p:sp>
      <p:graphicFrame>
        <p:nvGraphicFramePr>
          <p:cNvPr id="7" name="Diagram 6"/>
          <p:cNvGraphicFramePr>
            <a:graphicFrameLocks noChangeAspect="1"/>
          </p:cNvGraphicFramePr>
          <p:nvPr>
            <p:extLst>
              <p:ext uri="{D42A27DB-BD31-4B8C-83A1-F6EECF244321}">
                <p14:modId xmlns:p14="http://schemas.microsoft.com/office/powerpoint/2010/main" val="2113635068"/>
              </p:ext>
            </p:extLst>
          </p:nvPr>
        </p:nvGraphicFramePr>
        <p:xfrm>
          <a:off x="3309442" y="1287780"/>
          <a:ext cx="6323200" cy="6236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Box 10"/>
          <p:cNvSpPr txBox="1">
            <a:spLocks noChangeArrowheads="1"/>
          </p:cNvSpPr>
          <p:nvPr/>
        </p:nvSpPr>
        <p:spPr bwMode="auto">
          <a:xfrm>
            <a:off x="433388" y="365760"/>
            <a:ext cx="589915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smtClean="0">
                <a:latin typeface="+mj-lt"/>
                <a:ea typeface="ＭＳ Ｐゴシック" pitchFamily="-109" charset="-128"/>
              </a:rPr>
              <a:t>ISO</a:t>
            </a:r>
            <a:endParaRPr lang="en-US" sz="4840" b="1" dirty="0">
              <a:latin typeface="+mj-lt"/>
              <a:ea typeface="ＭＳ Ｐゴシック" pitchFamily="-10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3403</Words>
  <Application>Microsoft Office PowerPoint</Application>
  <PresentationFormat>Custom</PresentationFormat>
  <Paragraphs>318</Paragraphs>
  <Slides>22</Slides>
  <Notes>22</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22</vt:i4>
      </vt:variant>
    </vt:vector>
  </HeadingPairs>
  <TitlesOfParts>
    <vt:vector size="28" baseType="lpstr">
      <vt:lpstr>Blank Presentation</vt:lpstr>
      <vt:lpstr>Acrobat Document</vt:lpstr>
      <vt:lpstr>Worksheet</vt:lpstr>
      <vt:lpstr>Bitmap Image</vt:lpstr>
      <vt:lpstr>Slide</vt:lpstr>
      <vt:lpstr>Photo Editor Photo</vt:lpstr>
      <vt:lpstr>Baldrige Performance Excellence Program  |  2016 </vt:lpstr>
      <vt:lpstr>PowerPoint Presentation</vt:lpstr>
      <vt:lpstr>PowerPoint Presentation</vt:lpstr>
      <vt:lpstr>PowerPoint Presentation</vt:lpstr>
      <vt:lpstr>PowerPoint Presentation</vt:lpstr>
      <vt:lpstr>PowerPoint Presentation</vt:lpstr>
      <vt:lpstr>Lean</vt:lpstr>
      <vt:lpstr>PowerPoint Presentation</vt:lpstr>
      <vt:lpstr>PowerPoint Presentation</vt:lpstr>
      <vt:lpstr>PowerPoint Presentation</vt:lpstr>
      <vt:lpstr>Baldrige Excellence Framework</vt:lpstr>
      <vt:lpstr>PowerPoint Presentation</vt:lpstr>
      <vt:lpstr>PowerPoint Presentation</vt:lpstr>
      <vt:lpstr>1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2016-02-23T22:08:50Z</dcterms:created>
  <dcterms:modified xsi:type="dcterms:W3CDTF">2016-02-23T22:09:15Z</dcterms:modified>
</cp:coreProperties>
</file>