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60" r:id="rId2"/>
  </p:sldMasterIdLst>
  <p:notesMasterIdLst>
    <p:notesMasterId r:id="rId21"/>
  </p:notesMasterIdLst>
  <p:handoutMasterIdLst>
    <p:handoutMasterId r:id="rId22"/>
  </p:handoutMasterIdLst>
  <p:sldIdLst>
    <p:sldId id="262" r:id="rId3"/>
    <p:sldId id="263" r:id="rId4"/>
    <p:sldId id="274" r:id="rId5"/>
    <p:sldId id="275" r:id="rId6"/>
    <p:sldId id="276" r:id="rId7"/>
    <p:sldId id="277" r:id="rId8"/>
    <p:sldId id="278" r:id="rId9"/>
    <p:sldId id="266" r:id="rId10"/>
    <p:sldId id="267" r:id="rId11"/>
    <p:sldId id="279" r:id="rId12"/>
    <p:sldId id="268" r:id="rId13"/>
    <p:sldId id="280" r:id="rId14"/>
    <p:sldId id="270" r:id="rId15"/>
    <p:sldId id="281" r:id="rId16"/>
    <p:sldId id="269" r:id="rId17"/>
    <p:sldId id="282" r:id="rId18"/>
    <p:sldId id="284" r:id="rId19"/>
    <p:sldId id="283" r:id="rId20"/>
  </p:sldIdLst>
  <p:sldSz cx="10058400" cy="7772400"/>
  <p:notesSz cx="6845300" cy="7696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p15:guide id="1" orient="horz" pos="2472">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1314" y="54"/>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snapToObjects="1">
      <p:cViewPr varScale="1">
        <p:scale>
          <a:sx n="71" d="100"/>
          <a:sy n="71" d="100"/>
        </p:scale>
        <p:origin x="2520" y="54"/>
      </p:cViewPr>
      <p:guideLst>
        <p:guide orient="horz" pos="2472"/>
        <p:guide pos="21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67038" cy="384175"/>
          </a:xfrm>
          <a:prstGeom prst="rect">
            <a:avLst/>
          </a:prstGeom>
          <a:noFill/>
          <a:ln w="9525">
            <a:noFill/>
            <a:miter lim="800000"/>
            <a:headEnd/>
            <a:tailEnd/>
          </a:ln>
          <a:effectLst/>
        </p:spPr>
        <p:txBody>
          <a:bodyPr vert="horz" wrap="square" lIns="82616" tIns="41308" rIns="82616" bIns="41308" numCol="1" anchor="t" anchorCtr="0" compatLnSpc="1">
            <a:prstTxWarp prst="textNoShape">
              <a:avLst/>
            </a:prstTxWarp>
          </a:bodyPr>
          <a:lstStyle>
            <a:lvl1pPr defTabSz="825500">
              <a:defRPr sz="1100">
                <a:ea typeface="ＭＳ Ｐゴシック" pitchFamily="-109" charset="-128"/>
                <a:cs typeface="ＭＳ Ｐゴシック" pitchFamily="-109" charset="-128"/>
              </a:defRPr>
            </a:lvl1pPr>
          </a:lstStyle>
          <a:p>
            <a:pPr>
              <a:defRPr/>
            </a:pPr>
            <a:endParaRPr lang="en-US"/>
          </a:p>
        </p:txBody>
      </p:sp>
      <p:sp>
        <p:nvSpPr>
          <p:cNvPr id="78851" name="Rectangle 3"/>
          <p:cNvSpPr>
            <a:spLocks noGrp="1" noChangeArrowheads="1"/>
          </p:cNvSpPr>
          <p:nvPr>
            <p:ph type="dt" sz="quarter" idx="1"/>
          </p:nvPr>
        </p:nvSpPr>
        <p:spPr bwMode="auto">
          <a:xfrm>
            <a:off x="3878263" y="0"/>
            <a:ext cx="2967037" cy="384175"/>
          </a:xfrm>
          <a:prstGeom prst="rect">
            <a:avLst/>
          </a:prstGeom>
          <a:noFill/>
          <a:ln w="9525">
            <a:noFill/>
            <a:miter lim="800000"/>
            <a:headEnd/>
            <a:tailEnd/>
          </a:ln>
          <a:effectLst/>
        </p:spPr>
        <p:txBody>
          <a:bodyPr vert="horz" wrap="square" lIns="82616" tIns="41308" rIns="82616" bIns="41308" numCol="1" anchor="t" anchorCtr="0" compatLnSpc="1">
            <a:prstTxWarp prst="textNoShape">
              <a:avLst/>
            </a:prstTxWarp>
          </a:bodyPr>
          <a:lstStyle>
            <a:lvl1pPr algn="r" defTabSz="825500">
              <a:defRPr sz="1100">
                <a:ea typeface="ＭＳ Ｐゴシック" pitchFamily="-109" charset="-128"/>
                <a:cs typeface="ＭＳ Ｐゴシック" pitchFamily="-109" charset="-128"/>
              </a:defRPr>
            </a:lvl1pPr>
          </a:lstStyle>
          <a:p>
            <a:pPr>
              <a:defRPr/>
            </a:pPr>
            <a:endParaRPr lang="en-US"/>
          </a:p>
        </p:txBody>
      </p:sp>
      <p:sp>
        <p:nvSpPr>
          <p:cNvPr id="78852" name="Rectangle 4"/>
          <p:cNvSpPr>
            <a:spLocks noGrp="1" noChangeArrowheads="1"/>
          </p:cNvSpPr>
          <p:nvPr>
            <p:ph type="ftr" sz="quarter" idx="2"/>
          </p:nvPr>
        </p:nvSpPr>
        <p:spPr bwMode="auto">
          <a:xfrm>
            <a:off x="0" y="7312025"/>
            <a:ext cx="2967038" cy="384175"/>
          </a:xfrm>
          <a:prstGeom prst="rect">
            <a:avLst/>
          </a:prstGeom>
          <a:noFill/>
          <a:ln w="9525">
            <a:noFill/>
            <a:miter lim="800000"/>
            <a:headEnd/>
            <a:tailEnd/>
          </a:ln>
          <a:effectLst/>
        </p:spPr>
        <p:txBody>
          <a:bodyPr vert="horz" wrap="square" lIns="82616" tIns="41308" rIns="82616" bIns="41308" numCol="1" anchor="b" anchorCtr="0" compatLnSpc="1">
            <a:prstTxWarp prst="textNoShape">
              <a:avLst/>
            </a:prstTxWarp>
          </a:bodyPr>
          <a:lstStyle>
            <a:lvl1pPr defTabSz="825500">
              <a:defRPr sz="1100">
                <a:ea typeface="ＭＳ Ｐゴシック" pitchFamily="-109" charset="-128"/>
                <a:cs typeface="ＭＳ Ｐゴシック" pitchFamily="-109" charset="-128"/>
              </a:defRPr>
            </a:lvl1pPr>
          </a:lstStyle>
          <a:p>
            <a:pPr>
              <a:defRPr/>
            </a:pPr>
            <a:endParaRPr lang="en-US"/>
          </a:p>
        </p:txBody>
      </p:sp>
      <p:sp>
        <p:nvSpPr>
          <p:cNvPr id="78853" name="Rectangle 5"/>
          <p:cNvSpPr>
            <a:spLocks noGrp="1" noChangeArrowheads="1"/>
          </p:cNvSpPr>
          <p:nvPr>
            <p:ph type="sldNum" sz="quarter" idx="3"/>
          </p:nvPr>
        </p:nvSpPr>
        <p:spPr bwMode="auto">
          <a:xfrm>
            <a:off x="3878263" y="7312025"/>
            <a:ext cx="2967037" cy="384175"/>
          </a:xfrm>
          <a:prstGeom prst="rect">
            <a:avLst/>
          </a:prstGeom>
          <a:noFill/>
          <a:ln w="9525">
            <a:noFill/>
            <a:miter lim="800000"/>
            <a:headEnd/>
            <a:tailEnd/>
          </a:ln>
          <a:effectLst/>
        </p:spPr>
        <p:txBody>
          <a:bodyPr vert="horz" wrap="square" lIns="82616" tIns="41308" rIns="82616" bIns="41308" numCol="1" anchor="b" anchorCtr="0" compatLnSpc="1">
            <a:prstTxWarp prst="textNoShape">
              <a:avLst/>
            </a:prstTxWarp>
          </a:bodyPr>
          <a:lstStyle>
            <a:lvl1pPr algn="r" defTabSz="825500">
              <a:defRPr sz="1100" smtClean="0"/>
            </a:lvl1pPr>
          </a:lstStyle>
          <a:p>
            <a:pPr>
              <a:defRPr/>
            </a:pPr>
            <a:fld id="{B4209F6B-AA93-4047-A16F-4528D28572EC}" type="slidenum">
              <a:rPr lang="en-US"/>
              <a:pPr>
                <a:defRPr/>
              </a:pPr>
              <a:t>‹#›</a:t>
            </a:fld>
            <a:endParaRPr lang="en-US"/>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67038" cy="384175"/>
          </a:xfrm>
          <a:prstGeom prst="rect">
            <a:avLst/>
          </a:prstGeom>
          <a:noFill/>
          <a:ln w="9525">
            <a:noFill/>
            <a:miter lim="800000"/>
            <a:headEnd/>
            <a:tailEnd/>
          </a:ln>
          <a:effectLst/>
        </p:spPr>
        <p:txBody>
          <a:bodyPr vert="horz" wrap="square" lIns="82616" tIns="41308" rIns="82616" bIns="41308" numCol="1" anchor="t" anchorCtr="0" compatLnSpc="1">
            <a:prstTxWarp prst="textNoShape">
              <a:avLst/>
            </a:prstTxWarp>
          </a:bodyPr>
          <a:lstStyle>
            <a:lvl1pPr defTabSz="825500">
              <a:defRPr sz="1100">
                <a:ea typeface="ＭＳ Ｐゴシック" pitchFamily="-109" charset="-128"/>
                <a:cs typeface="ＭＳ Ｐゴシック" pitchFamily="-109" charset="-128"/>
              </a:defRPr>
            </a:lvl1pPr>
          </a:lstStyle>
          <a:p>
            <a:pPr>
              <a:defRPr/>
            </a:pPr>
            <a:endParaRPr lang="en-US"/>
          </a:p>
        </p:txBody>
      </p:sp>
      <p:sp>
        <p:nvSpPr>
          <p:cNvPr id="35843" name="Rectangle 3"/>
          <p:cNvSpPr>
            <a:spLocks noGrp="1" noChangeArrowheads="1"/>
          </p:cNvSpPr>
          <p:nvPr>
            <p:ph type="dt" idx="1"/>
          </p:nvPr>
        </p:nvSpPr>
        <p:spPr bwMode="auto">
          <a:xfrm>
            <a:off x="3878263" y="0"/>
            <a:ext cx="2967037" cy="384175"/>
          </a:xfrm>
          <a:prstGeom prst="rect">
            <a:avLst/>
          </a:prstGeom>
          <a:noFill/>
          <a:ln w="9525">
            <a:noFill/>
            <a:miter lim="800000"/>
            <a:headEnd/>
            <a:tailEnd/>
          </a:ln>
          <a:effectLst/>
        </p:spPr>
        <p:txBody>
          <a:bodyPr vert="horz" wrap="square" lIns="82616" tIns="41308" rIns="82616" bIns="41308" numCol="1" anchor="t" anchorCtr="0" compatLnSpc="1">
            <a:prstTxWarp prst="textNoShape">
              <a:avLst/>
            </a:prstTxWarp>
          </a:bodyPr>
          <a:lstStyle>
            <a:lvl1pPr algn="r" defTabSz="825500">
              <a:defRPr sz="1100">
                <a:ea typeface="ＭＳ Ｐゴシック" pitchFamily="-109" charset="-128"/>
                <a:cs typeface="ＭＳ Ｐゴシック" pitchFamily="-109" charset="-128"/>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555750" y="577850"/>
            <a:ext cx="3735388" cy="2886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5845" name="Rectangle 5"/>
          <p:cNvSpPr>
            <a:spLocks noGrp="1" noChangeArrowheads="1"/>
          </p:cNvSpPr>
          <p:nvPr>
            <p:ph type="body" sz="quarter" idx="3"/>
          </p:nvPr>
        </p:nvSpPr>
        <p:spPr bwMode="auto">
          <a:xfrm>
            <a:off x="912813" y="3654425"/>
            <a:ext cx="5019675" cy="3463925"/>
          </a:xfrm>
          <a:prstGeom prst="rect">
            <a:avLst/>
          </a:prstGeom>
          <a:noFill/>
          <a:ln w="9525">
            <a:noFill/>
            <a:miter lim="800000"/>
            <a:headEnd/>
            <a:tailEnd/>
          </a:ln>
          <a:effectLst/>
        </p:spPr>
        <p:txBody>
          <a:bodyPr vert="horz" wrap="square" lIns="82616" tIns="41308" rIns="82616" bIns="4130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7312025"/>
            <a:ext cx="2967038" cy="384175"/>
          </a:xfrm>
          <a:prstGeom prst="rect">
            <a:avLst/>
          </a:prstGeom>
          <a:noFill/>
          <a:ln w="9525">
            <a:noFill/>
            <a:miter lim="800000"/>
            <a:headEnd/>
            <a:tailEnd/>
          </a:ln>
          <a:effectLst/>
        </p:spPr>
        <p:txBody>
          <a:bodyPr vert="horz" wrap="square" lIns="82616" tIns="41308" rIns="82616" bIns="41308" numCol="1" anchor="b" anchorCtr="0" compatLnSpc="1">
            <a:prstTxWarp prst="textNoShape">
              <a:avLst/>
            </a:prstTxWarp>
          </a:bodyPr>
          <a:lstStyle>
            <a:lvl1pPr defTabSz="825500">
              <a:defRPr sz="1100">
                <a:ea typeface="ＭＳ Ｐゴシック" pitchFamily="-109" charset="-128"/>
                <a:cs typeface="ＭＳ Ｐゴシック" pitchFamily="-109" charset="-128"/>
              </a:defRPr>
            </a:lvl1pPr>
          </a:lstStyle>
          <a:p>
            <a:pPr>
              <a:defRPr/>
            </a:pPr>
            <a:endParaRPr lang="en-US"/>
          </a:p>
        </p:txBody>
      </p:sp>
      <p:sp>
        <p:nvSpPr>
          <p:cNvPr id="35847" name="Rectangle 7"/>
          <p:cNvSpPr>
            <a:spLocks noGrp="1" noChangeArrowheads="1"/>
          </p:cNvSpPr>
          <p:nvPr>
            <p:ph type="sldNum" sz="quarter" idx="5"/>
          </p:nvPr>
        </p:nvSpPr>
        <p:spPr bwMode="auto">
          <a:xfrm>
            <a:off x="3878263" y="7312025"/>
            <a:ext cx="2967037" cy="384175"/>
          </a:xfrm>
          <a:prstGeom prst="rect">
            <a:avLst/>
          </a:prstGeom>
          <a:noFill/>
          <a:ln w="9525">
            <a:noFill/>
            <a:miter lim="800000"/>
            <a:headEnd/>
            <a:tailEnd/>
          </a:ln>
          <a:effectLst/>
        </p:spPr>
        <p:txBody>
          <a:bodyPr vert="horz" wrap="square" lIns="82616" tIns="41308" rIns="82616" bIns="41308" numCol="1" anchor="b" anchorCtr="0" compatLnSpc="1">
            <a:prstTxWarp prst="textNoShape">
              <a:avLst/>
            </a:prstTxWarp>
          </a:bodyPr>
          <a:lstStyle>
            <a:lvl1pPr algn="r" defTabSz="825500">
              <a:defRPr sz="1100" smtClean="0"/>
            </a:lvl1pPr>
          </a:lstStyle>
          <a:p>
            <a:pPr>
              <a:defRPr/>
            </a:pPr>
            <a:fld id="{E54A5DDD-13F4-9145-98AB-212D371D7138}" type="slidenum">
              <a:rPr lang="en-US"/>
              <a:pPr>
                <a:defRPr/>
              </a:pPr>
              <a:t>‹#›</a:t>
            </a:fld>
            <a:endParaRPr lang="en-US"/>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311000-FEB1-4BFE-95F3-90EBA6603029}" type="slidenum">
              <a:rPr lang="en-US" smtClean="0"/>
              <a:pPr/>
              <a:t>1</a:t>
            </a:fld>
            <a:endParaRPr lang="en-US" dirty="0"/>
          </a:p>
        </p:txBody>
      </p:sp>
    </p:spTree>
    <p:extLst>
      <p:ext uri="{BB962C8B-B14F-4D97-AF65-F5344CB8AC3E}">
        <p14:creationId xmlns:p14="http://schemas.microsoft.com/office/powerpoint/2010/main" val="3657918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10</a:t>
            </a:fld>
            <a:endParaRPr lang="en-US" dirty="0"/>
          </a:p>
        </p:txBody>
      </p:sp>
    </p:spTree>
    <p:extLst>
      <p:ext uri="{BB962C8B-B14F-4D97-AF65-F5344CB8AC3E}">
        <p14:creationId xmlns:p14="http://schemas.microsoft.com/office/powerpoint/2010/main" val="3187588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11</a:t>
            </a:fld>
            <a:endParaRPr lang="en-US" dirty="0"/>
          </a:p>
        </p:txBody>
      </p:sp>
    </p:spTree>
    <p:extLst>
      <p:ext uri="{BB962C8B-B14F-4D97-AF65-F5344CB8AC3E}">
        <p14:creationId xmlns:p14="http://schemas.microsoft.com/office/powerpoint/2010/main" val="1508092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smtClean="0"/>
          </a:p>
          <a:p>
            <a:endParaRPr lang="en-US" dirty="0"/>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12</a:t>
            </a:fld>
            <a:endParaRPr lang="en-US" dirty="0"/>
          </a:p>
        </p:txBody>
      </p:sp>
    </p:spTree>
    <p:extLst>
      <p:ext uri="{BB962C8B-B14F-4D97-AF65-F5344CB8AC3E}">
        <p14:creationId xmlns:p14="http://schemas.microsoft.com/office/powerpoint/2010/main" val="2901358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13</a:t>
            </a:fld>
            <a:endParaRPr lang="en-US" dirty="0"/>
          </a:p>
        </p:txBody>
      </p:sp>
    </p:spTree>
    <p:extLst>
      <p:ext uri="{BB962C8B-B14F-4D97-AF65-F5344CB8AC3E}">
        <p14:creationId xmlns:p14="http://schemas.microsoft.com/office/powerpoint/2010/main" val="4047007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14</a:t>
            </a:fld>
            <a:endParaRPr lang="en-US" dirty="0"/>
          </a:p>
        </p:txBody>
      </p:sp>
    </p:spTree>
    <p:extLst>
      <p:ext uri="{BB962C8B-B14F-4D97-AF65-F5344CB8AC3E}">
        <p14:creationId xmlns:p14="http://schemas.microsoft.com/office/powerpoint/2010/main" val="2562333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15</a:t>
            </a:fld>
            <a:endParaRPr lang="en-US" dirty="0"/>
          </a:p>
        </p:txBody>
      </p:sp>
    </p:spTree>
    <p:extLst>
      <p:ext uri="{BB962C8B-B14F-4D97-AF65-F5344CB8AC3E}">
        <p14:creationId xmlns:p14="http://schemas.microsoft.com/office/powerpoint/2010/main" val="3590239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16</a:t>
            </a:fld>
            <a:endParaRPr lang="en-US" dirty="0"/>
          </a:p>
        </p:txBody>
      </p:sp>
    </p:spTree>
    <p:extLst>
      <p:ext uri="{BB962C8B-B14F-4D97-AF65-F5344CB8AC3E}">
        <p14:creationId xmlns:p14="http://schemas.microsoft.com/office/powerpoint/2010/main" val="860816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2405062" cy="1858963"/>
          </a:xfrm>
        </p:spPr>
      </p:sp>
      <p:sp>
        <p:nvSpPr>
          <p:cNvPr id="3" name="Notes Placeholder 2"/>
          <p:cNvSpPr>
            <a:spLocks noGrp="1"/>
          </p:cNvSpPr>
          <p:nvPr>
            <p:ph type="body" idx="1"/>
          </p:nvPr>
        </p:nvSpPr>
        <p:spPr>
          <a:xfrm>
            <a:off x="934830" y="2686051"/>
            <a:ext cx="5140743" cy="4768850"/>
          </a:xfrm>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17</a:t>
            </a:fld>
            <a:endParaRPr lang="en-US" dirty="0"/>
          </a:p>
        </p:txBody>
      </p:sp>
    </p:spTree>
    <p:extLst>
      <p:ext uri="{BB962C8B-B14F-4D97-AF65-F5344CB8AC3E}">
        <p14:creationId xmlns:p14="http://schemas.microsoft.com/office/powerpoint/2010/main" val="4113594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Note: Beyond the Examiner Preparation course, you can access a series of resources on comment writing (formatted as PowerPoint presentations) on the Advanced Comment Writing and Tech Editing page of the Examiner Resource Center of the Baldrige Program’s website. The four “Polishing Your Comments” presentations provide examples showing how to refine Baldrige feedback report comments. </a:t>
            </a:r>
            <a:r>
              <a:rPr lang="en-US" i="1"/>
              <a:t>They are available at  this URL</a:t>
            </a:r>
            <a:r>
              <a:rPr lang="en-US"/>
              <a:t>:  http://www.nist.gov/baldrige/examiners/resource_center/tech_edit.cfm</a:t>
            </a:r>
          </a:p>
          <a:p>
            <a:endParaRPr lang="en-US"/>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18</a:t>
            </a:fld>
            <a:endParaRPr lang="en-US"/>
          </a:p>
        </p:txBody>
      </p:sp>
    </p:spTree>
    <p:extLst>
      <p:ext uri="{BB962C8B-B14F-4D97-AF65-F5344CB8AC3E}">
        <p14:creationId xmlns:p14="http://schemas.microsoft.com/office/powerpoint/2010/main" val="2600577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800"/>
              </a:spcAft>
            </a:pPr>
            <a:r>
              <a:rPr lang="en-US" dirty="0" smtClean="0"/>
              <a:t>  </a:t>
            </a:r>
            <a:endParaRPr lang="en-US" dirty="0"/>
          </a:p>
          <a:p>
            <a:pPr lvl="0">
              <a:spcAft>
                <a:spcPts val="800"/>
              </a:spcAft>
            </a:pPr>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2</a:t>
            </a:fld>
            <a:endParaRPr lang="en-US" dirty="0"/>
          </a:p>
        </p:txBody>
      </p:sp>
    </p:spTree>
    <p:extLst>
      <p:ext uri="{BB962C8B-B14F-4D97-AF65-F5344CB8AC3E}">
        <p14:creationId xmlns:p14="http://schemas.microsoft.com/office/powerpoint/2010/main" val="3991435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3</a:t>
            </a:fld>
            <a:endParaRPr lang="en-US" dirty="0"/>
          </a:p>
        </p:txBody>
      </p:sp>
    </p:spTree>
    <p:extLst>
      <p:ext uri="{BB962C8B-B14F-4D97-AF65-F5344CB8AC3E}">
        <p14:creationId xmlns:p14="http://schemas.microsoft.com/office/powerpoint/2010/main" val="3657918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3406775" cy="2633663"/>
          </a:xfrm>
        </p:spPr>
      </p:sp>
      <p:sp>
        <p:nvSpPr>
          <p:cNvPr id="3" name="Notes Placeholder 2"/>
          <p:cNvSpPr>
            <a:spLocks noGrp="1"/>
          </p:cNvSpPr>
          <p:nvPr>
            <p:ph type="body" idx="1"/>
          </p:nvPr>
        </p:nvSpPr>
        <p:spPr>
          <a:xfrm>
            <a:off x="934830" y="3559630"/>
            <a:ext cx="5140743" cy="3752395"/>
          </a:xfrm>
        </p:spPr>
        <p:txBody>
          <a:bodyPr/>
          <a:lstStyle/>
          <a:p>
            <a:pPr>
              <a:spcAft>
                <a:spcPts val="800"/>
              </a:spcAft>
            </a:pPr>
            <a:endParaRPr lang="en-US" dirty="0" smtClean="0"/>
          </a:p>
          <a:p>
            <a:pPr marL="171450" indent="-171450">
              <a:buFont typeface="Arial" pitchFamily="34" charset="0"/>
              <a:buChar char="•"/>
            </a:pPr>
            <a:endParaRPr lang="en-US" b="1" dirty="0"/>
          </a:p>
          <a:p>
            <a:pPr marL="171450" indent="-171450">
              <a:buFont typeface="Arial" pitchFamily="34" charset="0"/>
              <a:buChar char="•"/>
            </a:pPr>
            <a:endParaRPr lang="en-US" dirty="0"/>
          </a:p>
          <a:p>
            <a:pPr>
              <a:spcAft>
                <a:spcPts val="800"/>
              </a:spcAft>
            </a:pPr>
            <a:endParaRPr lang="en-US" dirty="0"/>
          </a:p>
          <a:p>
            <a:pPr>
              <a:spcAft>
                <a:spcPts val="800"/>
              </a:spcAft>
            </a:pPr>
            <a:r>
              <a:rPr lang="en-US" dirty="0" smtClean="0"/>
              <a:t> </a:t>
            </a:r>
            <a:endParaRPr lang="en-US" dirty="0"/>
          </a:p>
          <a:p>
            <a:pPr marL="171450" indent="-171450">
              <a:buFont typeface="Arial" pitchFamily="34" charset="0"/>
              <a:buChar char="•"/>
            </a:pPr>
            <a:endParaRPr lang="en-US" dirty="0" smtClean="0"/>
          </a:p>
          <a:p>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4</a:t>
            </a:fld>
            <a:endParaRPr lang="en-US" dirty="0"/>
          </a:p>
        </p:txBody>
      </p:sp>
    </p:spTree>
    <p:extLst>
      <p:ext uri="{BB962C8B-B14F-4D97-AF65-F5344CB8AC3E}">
        <p14:creationId xmlns:p14="http://schemas.microsoft.com/office/powerpoint/2010/main" val="380733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2405062" cy="1858963"/>
          </a:xfrm>
        </p:spPr>
      </p:sp>
      <p:sp>
        <p:nvSpPr>
          <p:cNvPr id="3" name="Notes Placeholder 2"/>
          <p:cNvSpPr>
            <a:spLocks noGrp="1"/>
          </p:cNvSpPr>
          <p:nvPr>
            <p:ph type="body" idx="1"/>
          </p:nvPr>
        </p:nvSpPr>
        <p:spPr>
          <a:xfrm>
            <a:off x="934830" y="2686050"/>
            <a:ext cx="5140743" cy="4908550"/>
          </a:xfrm>
        </p:spPr>
        <p:txBody>
          <a:bodyPr/>
          <a:lstStyle/>
          <a:p>
            <a:pPr marL="171450" indent="-171450">
              <a:buFont typeface="Wingdings" panose="05000000000000000000" pitchFamily="2" charset="2"/>
              <a:buChar char="Ø"/>
            </a:pPr>
            <a:endParaRPr lang="en-US" i="1"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5</a:t>
            </a:fld>
            <a:endParaRPr lang="en-US" dirty="0"/>
          </a:p>
        </p:txBody>
      </p:sp>
    </p:spTree>
    <p:extLst>
      <p:ext uri="{BB962C8B-B14F-4D97-AF65-F5344CB8AC3E}">
        <p14:creationId xmlns:p14="http://schemas.microsoft.com/office/powerpoint/2010/main" val="164518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2405062" cy="1858963"/>
          </a:xfrm>
        </p:spPr>
      </p:sp>
      <p:sp>
        <p:nvSpPr>
          <p:cNvPr id="3" name="Notes Placeholder 2"/>
          <p:cNvSpPr>
            <a:spLocks noGrp="1"/>
          </p:cNvSpPr>
          <p:nvPr>
            <p:ph type="body" idx="1"/>
          </p:nvPr>
        </p:nvSpPr>
        <p:spPr>
          <a:xfrm>
            <a:off x="934830" y="2686050"/>
            <a:ext cx="5140743" cy="3549650"/>
          </a:xfrm>
        </p:spPr>
        <p:txBody>
          <a:bodyPr/>
          <a:lstStyle/>
          <a:p>
            <a:pPr marL="171450" indent="-171450">
              <a:buFont typeface="Arial" pitchFamily="34" charset="0"/>
              <a:buChar char="•"/>
            </a:pPr>
            <a:endParaRPr lang="en-US" dirty="0"/>
          </a:p>
          <a:p>
            <a:pPr marL="171450" indent="-171450">
              <a:buFont typeface="Arial" pitchFamily="34" charset="0"/>
              <a:buChar char="•"/>
            </a:pPr>
            <a:endParaRPr lang="en-US"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6</a:t>
            </a:fld>
            <a:endParaRPr lang="en-US" dirty="0"/>
          </a:p>
        </p:txBody>
      </p:sp>
    </p:spTree>
    <p:extLst>
      <p:ext uri="{BB962C8B-B14F-4D97-AF65-F5344CB8AC3E}">
        <p14:creationId xmlns:p14="http://schemas.microsoft.com/office/powerpoint/2010/main" val="164518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2405062" cy="1858963"/>
          </a:xfrm>
        </p:spPr>
      </p:sp>
      <p:sp>
        <p:nvSpPr>
          <p:cNvPr id="3" name="Notes Placeholder 2"/>
          <p:cNvSpPr>
            <a:spLocks noGrp="1"/>
          </p:cNvSpPr>
          <p:nvPr>
            <p:ph type="body" idx="1"/>
          </p:nvPr>
        </p:nvSpPr>
        <p:spPr>
          <a:xfrm>
            <a:off x="934830" y="2686050"/>
            <a:ext cx="5140743" cy="4625975"/>
          </a:xfrm>
        </p:spPr>
        <p:txBody>
          <a:bodyPr/>
          <a:lstStyle/>
          <a:p>
            <a:pPr marL="171450" indent="-171450">
              <a:buFont typeface="Arial" pitchFamily="34" charset="0"/>
              <a:buChar char="•"/>
            </a:pPr>
            <a:endParaRPr lang="en-US" b="1" dirty="0" smtClean="0"/>
          </a:p>
          <a:p>
            <a:pPr marL="171450" lvl="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7</a:t>
            </a:fld>
            <a:endParaRPr lang="en-US" dirty="0"/>
          </a:p>
        </p:txBody>
      </p:sp>
    </p:spTree>
    <p:extLst>
      <p:ext uri="{BB962C8B-B14F-4D97-AF65-F5344CB8AC3E}">
        <p14:creationId xmlns:p14="http://schemas.microsoft.com/office/powerpoint/2010/main" val="164518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4800" y="141288"/>
            <a:ext cx="1589088" cy="1228725"/>
          </a:xfrm>
        </p:spPr>
      </p:sp>
      <p:sp>
        <p:nvSpPr>
          <p:cNvPr id="3" name="Notes Placeholder 2"/>
          <p:cNvSpPr>
            <a:spLocks noGrp="1"/>
          </p:cNvSpPr>
          <p:nvPr>
            <p:ph type="body" idx="1"/>
          </p:nvPr>
        </p:nvSpPr>
        <p:spPr>
          <a:xfrm>
            <a:off x="304801" y="1502229"/>
            <a:ext cx="6413961" cy="6193971"/>
          </a:xfrm>
        </p:spPr>
        <p:txBody>
          <a:bodyPr>
            <a:normAutofit/>
          </a:bodyPr>
          <a:lstStyle/>
          <a:p>
            <a:endParaRPr lang="en-US" b="1"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8</a:t>
            </a:fld>
            <a:endParaRPr lang="en-US" dirty="0"/>
          </a:p>
        </p:txBody>
      </p:sp>
    </p:spTree>
    <p:extLst>
      <p:ext uri="{BB962C8B-B14F-4D97-AF65-F5344CB8AC3E}">
        <p14:creationId xmlns:p14="http://schemas.microsoft.com/office/powerpoint/2010/main" val="3062545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9</a:t>
            </a:fld>
            <a:endParaRPr lang="en-US" dirty="0"/>
          </a:p>
        </p:txBody>
      </p:sp>
    </p:spTree>
    <p:extLst>
      <p:ext uri="{BB962C8B-B14F-4D97-AF65-F5344CB8AC3E}">
        <p14:creationId xmlns:p14="http://schemas.microsoft.com/office/powerpoint/2010/main" val="340124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6623203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341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72D1802-07ED-8241-8E3E-0BFA8582451C}" type="datetime1">
              <a:rPr lang="en-US"/>
              <a:pPr>
                <a:defRPr/>
              </a:pPr>
              <a:t>5/19/2016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3E2D81-C8C3-9C4E-9D09-865A607EA2DF}" type="slidenum">
              <a:rPr lang="en-US"/>
              <a:pPr>
                <a:defRPr/>
              </a:pPr>
              <a:t>‹#›</a:t>
            </a:fld>
            <a:endParaRPr lang="en-US"/>
          </a:p>
        </p:txBody>
      </p:sp>
    </p:spTree>
    <p:extLst>
      <p:ext uri="{BB962C8B-B14F-4D97-AF65-F5344CB8AC3E}">
        <p14:creationId xmlns:p14="http://schemas.microsoft.com/office/powerpoint/2010/main" val="211303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AACA576-6B7D-0841-84AB-A5F933430DBD}" type="datetime1">
              <a:rPr lang="en-US"/>
              <a:pPr>
                <a:defRPr/>
              </a:pPr>
              <a:t>5/19/2016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FF7065-D7F1-CF4B-A729-3950A65C459D}" type="slidenum">
              <a:rPr lang="en-US"/>
              <a:pPr>
                <a:defRPr/>
              </a:pPr>
              <a:t>‹#›</a:t>
            </a:fld>
            <a:endParaRPr lang="en-US"/>
          </a:p>
        </p:txBody>
      </p:sp>
    </p:spTree>
    <p:extLst>
      <p:ext uri="{BB962C8B-B14F-4D97-AF65-F5344CB8AC3E}">
        <p14:creationId xmlns:p14="http://schemas.microsoft.com/office/powerpoint/2010/main" val="350572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F70B0C0-6B23-5742-895B-D814943A89F3}" type="datetime1">
              <a:rPr lang="en-US"/>
              <a:pPr>
                <a:defRPr/>
              </a:pPr>
              <a:t>5/19/2016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A6941F-1CBB-4446-86CF-5112AF3C3A1B}" type="slidenum">
              <a:rPr lang="en-US"/>
              <a:pPr>
                <a:defRPr/>
              </a:pPr>
              <a:t>‹#›</a:t>
            </a:fld>
            <a:endParaRPr lang="en-US"/>
          </a:p>
        </p:txBody>
      </p:sp>
    </p:spTree>
    <p:extLst>
      <p:ext uri="{BB962C8B-B14F-4D97-AF65-F5344CB8AC3E}">
        <p14:creationId xmlns:p14="http://schemas.microsoft.com/office/powerpoint/2010/main" val="846575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812925"/>
            <a:ext cx="4449762"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12925"/>
            <a:ext cx="444976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8440127-FDC8-3648-A5D2-D416E4EDCDA5}" type="datetime1">
              <a:rPr lang="en-US"/>
              <a:pPr>
                <a:defRPr/>
              </a:pPr>
              <a:t>5/19/2016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2B0A30-AC96-FC41-8248-75955CCDA45B}" type="slidenum">
              <a:rPr lang="en-US"/>
              <a:pPr>
                <a:defRPr/>
              </a:pPr>
              <a:t>‹#›</a:t>
            </a:fld>
            <a:endParaRPr lang="en-US"/>
          </a:p>
        </p:txBody>
      </p:sp>
    </p:spTree>
    <p:extLst>
      <p:ext uri="{BB962C8B-B14F-4D97-AF65-F5344CB8AC3E}">
        <p14:creationId xmlns:p14="http://schemas.microsoft.com/office/powerpoint/2010/main" val="630003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107EEA1-B3ED-434E-A971-BDD180E09B4C}" type="datetime1">
              <a:rPr lang="en-US"/>
              <a:pPr>
                <a:defRPr/>
              </a:pPr>
              <a:t>5/19/2016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3AB0024-FC54-F14E-8B11-CB33F7D8CAA8}" type="slidenum">
              <a:rPr lang="en-US"/>
              <a:pPr>
                <a:defRPr/>
              </a:pPr>
              <a:t>‹#›</a:t>
            </a:fld>
            <a:endParaRPr lang="en-US"/>
          </a:p>
        </p:txBody>
      </p:sp>
    </p:spTree>
    <p:extLst>
      <p:ext uri="{BB962C8B-B14F-4D97-AF65-F5344CB8AC3E}">
        <p14:creationId xmlns:p14="http://schemas.microsoft.com/office/powerpoint/2010/main" val="3353012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88E79D4-2664-E649-8586-606CE680579B}" type="datetime1">
              <a:rPr lang="en-US"/>
              <a:pPr>
                <a:defRPr/>
              </a:pPr>
              <a:t>5/19/2016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A01D007-4D12-2E4A-ACB4-67EAAD7B2192}" type="slidenum">
              <a:rPr lang="en-US"/>
              <a:pPr>
                <a:defRPr/>
              </a:pPr>
              <a:t>‹#›</a:t>
            </a:fld>
            <a:endParaRPr lang="en-US"/>
          </a:p>
        </p:txBody>
      </p:sp>
    </p:spTree>
    <p:extLst>
      <p:ext uri="{BB962C8B-B14F-4D97-AF65-F5344CB8AC3E}">
        <p14:creationId xmlns:p14="http://schemas.microsoft.com/office/powerpoint/2010/main" val="741121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467D694-EE0C-FB47-8DE7-0611D4E75849}" type="datetime1">
              <a:rPr lang="en-US"/>
              <a:pPr>
                <a:defRPr/>
              </a:pPr>
              <a:t>5/19/2016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915A3E-5392-BC4F-8041-BE9908EBA1D9}" type="slidenum">
              <a:rPr lang="en-US"/>
              <a:pPr>
                <a:defRPr/>
              </a:pPr>
              <a:t>‹#›</a:t>
            </a:fld>
            <a:endParaRPr lang="en-US"/>
          </a:p>
        </p:txBody>
      </p:sp>
    </p:spTree>
    <p:extLst>
      <p:ext uri="{BB962C8B-B14F-4D97-AF65-F5344CB8AC3E}">
        <p14:creationId xmlns:p14="http://schemas.microsoft.com/office/powerpoint/2010/main" val="3344347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E3690DA-97CF-8E41-BA99-D3F3589F9020}" type="datetime1">
              <a:rPr lang="en-US"/>
              <a:pPr>
                <a:defRPr/>
              </a:pPr>
              <a:t>5/19/2016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BD40032-05FA-E84B-AC08-A4763DE3D00A}" type="slidenum">
              <a:rPr lang="en-US"/>
              <a:pPr>
                <a:defRPr/>
              </a:pPr>
              <a:t>‹#›</a:t>
            </a:fld>
            <a:endParaRPr lang="en-US"/>
          </a:p>
        </p:txBody>
      </p:sp>
    </p:spTree>
    <p:extLst>
      <p:ext uri="{BB962C8B-B14F-4D97-AF65-F5344CB8AC3E}">
        <p14:creationId xmlns:p14="http://schemas.microsoft.com/office/powerpoint/2010/main" val="1279814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212520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B4829D4-3D22-0745-AD22-86E68AA49C93}" type="datetime1">
              <a:rPr lang="en-US"/>
              <a:pPr>
                <a:defRPr/>
              </a:pPr>
              <a:t>5/19/2016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692616-1930-2542-8024-062CFCC811ED}" type="slidenum">
              <a:rPr lang="en-US"/>
              <a:pPr>
                <a:defRPr/>
              </a:pPr>
              <a:t>‹#›</a:t>
            </a:fld>
            <a:endParaRPr lang="en-US"/>
          </a:p>
        </p:txBody>
      </p:sp>
    </p:spTree>
    <p:extLst>
      <p:ext uri="{BB962C8B-B14F-4D97-AF65-F5344CB8AC3E}">
        <p14:creationId xmlns:p14="http://schemas.microsoft.com/office/powerpoint/2010/main" val="24040666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C6B186-0707-F045-BA33-1F8EA1ED1EF6}" type="datetime1">
              <a:rPr lang="en-US"/>
              <a:pPr>
                <a:defRPr/>
              </a:pPr>
              <a:t>5/19/2016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BFF472-EAD8-464D-A465-3099EC654C7B}" type="slidenum">
              <a:rPr lang="en-US"/>
              <a:pPr>
                <a:defRPr/>
              </a:pPr>
              <a:t>‹#›</a:t>
            </a:fld>
            <a:endParaRPr lang="en-US"/>
          </a:p>
        </p:txBody>
      </p:sp>
    </p:spTree>
    <p:extLst>
      <p:ext uri="{BB962C8B-B14F-4D97-AF65-F5344CB8AC3E}">
        <p14:creationId xmlns:p14="http://schemas.microsoft.com/office/powerpoint/2010/main" val="27146404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11150"/>
            <a:ext cx="6637337" cy="663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AEC726-8639-FE47-8123-D7734385FAD9}" type="datetime1">
              <a:rPr lang="en-US"/>
              <a:pPr>
                <a:defRPr/>
              </a:pPr>
              <a:t>5/19/2016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AFCE0F-B54B-E44B-B697-81040D003633}" type="slidenum">
              <a:rPr lang="en-US"/>
              <a:pPr>
                <a:defRPr/>
              </a:pPr>
              <a:t>‹#›</a:t>
            </a:fld>
            <a:endParaRPr lang="en-US"/>
          </a:p>
        </p:txBody>
      </p:sp>
    </p:spTree>
    <p:extLst>
      <p:ext uri="{BB962C8B-B14F-4D97-AF65-F5344CB8AC3E}">
        <p14:creationId xmlns:p14="http://schemas.microsoft.com/office/powerpoint/2010/main" val="3704243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097689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655275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50275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058337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256833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948613"/>
            <a:chOff x="-3876" y="-8640"/>
            <a:chExt cx="10061403" cy="7950005"/>
          </a:xfrm>
        </p:grpSpPr>
        <p:pic>
          <p:nvPicPr>
            <p:cNvPr id="1031" name="Picture 14" descr="shutterstock_40118065#5D201C_cmyk.ai"/>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5" descr="top"/>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301627" y="-8640"/>
              <a:ext cx="27559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smtClean="0">
                  <a:solidFill>
                    <a:srgbClr val="A6A6A6"/>
                  </a:solidFill>
                  <a:latin typeface="Arial" charset="0"/>
                  <a:cs typeface="Arial" charset="0"/>
                </a:rPr>
                <a:t>2016</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5250" y="6438900"/>
            <a:ext cx="89693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smtClean="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503238" y="311150"/>
            <a:ext cx="90519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503238" y="1812925"/>
            <a:ext cx="9051925"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3238" y="7204075"/>
            <a:ext cx="2346325" cy="414338"/>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AD9C7C00-5F1A-A54A-9023-B45573BC7661}" type="datetime1">
              <a:rPr lang="en-US"/>
              <a:pPr>
                <a:defRPr/>
              </a:pPr>
              <a:t>5/19/2016</a:t>
            </a:fld>
            <a:endParaRPr lang="en-US"/>
          </a:p>
        </p:txBody>
      </p:sp>
      <p:sp>
        <p:nvSpPr>
          <p:cNvPr id="5" name="Footer Placeholder 4"/>
          <p:cNvSpPr>
            <a:spLocks noGrp="1"/>
          </p:cNvSpPr>
          <p:nvPr>
            <p:ph type="ftr" sz="quarter" idx="3"/>
          </p:nvPr>
        </p:nvSpPr>
        <p:spPr>
          <a:xfrm>
            <a:off x="3436938" y="7204075"/>
            <a:ext cx="3184525" cy="414338"/>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ea typeface="ＭＳ Ｐゴシック" pitchFamily="-109" charset="-128"/>
                <a:cs typeface="ＭＳ Ｐゴシック" pitchFamily="-109" charset="-128"/>
              </a:defRPr>
            </a:lvl1pPr>
          </a:lstStyle>
          <a:p>
            <a:pPr>
              <a:defRPr/>
            </a:pPr>
            <a:endParaRPr lang="en-US"/>
          </a:p>
        </p:txBody>
      </p:sp>
      <p:sp>
        <p:nvSpPr>
          <p:cNvPr id="6" name="Slide Number Placeholder 5"/>
          <p:cNvSpPr>
            <a:spLocks noGrp="1"/>
          </p:cNvSpPr>
          <p:nvPr>
            <p:ph type="sldNum" sz="quarter" idx="4"/>
          </p:nvPr>
        </p:nvSpPr>
        <p:spPr>
          <a:xfrm>
            <a:off x="7208838" y="7204075"/>
            <a:ext cx="2346325" cy="414338"/>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A24064B-8517-AF47-BD2D-49A4CB63327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ヒラギノ角ゴ Pro W3" pitchFamily="-109" charset="-128"/>
          <a:cs typeface="ヒラギノ角ゴ Pro W3" pitchFamily="-109"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5pPr>
      <a:lvl6pPr marL="4572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6pPr>
      <a:lvl7pPr marL="9144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7pPr>
      <a:lvl8pPr marL="13716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8pPr>
      <a:lvl9pPr marL="18288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pitchFamily="-109" charset="-128"/>
          <a:cs typeface="ヒラギノ角ゴ Pro W3" pitchFamily="-109"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pitchFamily="-109"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pitchFamily="-109"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109"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109"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90283"/>
            <a:ext cx="8550275" cy="1513897"/>
          </a:xfrm>
        </p:spPr>
        <p:txBody>
          <a:bodyPr/>
          <a:lstStyle/>
          <a:p>
            <a:pPr algn="ctr"/>
            <a:r>
              <a:rPr lang="en-US" dirty="0" smtClean="0"/>
              <a:t>Writing High-Quality Feedback </a:t>
            </a:r>
            <a:br>
              <a:rPr lang="en-US" dirty="0" smtClean="0"/>
            </a:br>
            <a:r>
              <a:rPr lang="en-US" dirty="0" smtClean="0"/>
              <a:t>for 2016 Baldrige Award Applicants </a:t>
            </a:r>
            <a:endParaRPr lang="en-US" dirty="0"/>
          </a:p>
        </p:txBody>
      </p:sp>
    </p:spTree>
    <p:extLst>
      <p:ext uri="{BB962C8B-B14F-4D97-AF65-F5344CB8AC3E}">
        <p14:creationId xmlns:p14="http://schemas.microsoft.com/office/powerpoint/2010/main" val="2347958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6390"/>
            <a:ext cx="8896350" cy="1295400"/>
          </a:xfrm>
        </p:spPr>
        <p:txBody>
          <a:bodyPr/>
          <a:lstStyle/>
          <a:p>
            <a:r>
              <a:rPr lang="en-US" dirty="0" smtClean="0"/>
              <a:t>Sample Process Strength</a:t>
            </a:r>
            <a:endParaRPr lang="en-US" dirty="0"/>
          </a:p>
        </p:txBody>
      </p:sp>
      <p:sp>
        <p:nvSpPr>
          <p:cNvPr id="3" name="Content Placeholder 2"/>
          <p:cNvSpPr>
            <a:spLocks noGrp="1"/>
          </p:cNvSpPr>
          <p:nvPr>
            <p:ph idx="1"/>
          </p:nvPr>
        </p:nvSpPr>
        <p:spPr>
          <a:xfrm>
            <a:off x="907596" y="1918969"/>
            <a:ext cx="8439150" cy="4547145"/>
          </a:xfrm>
        </p:spPr>
        <p:txBody>
          <a:bodyPr/>
          <a:lstStyle/>
          <a:p>
            <a:pPr marL="0" indent="0">
              <a:lnSpc>
                <a:spcPct val="150000"/>
              </a:lnSpc>
              <a:buNone/>
            </a:pPr>
            <a:r>
              <a:rPr lang="en-US" sz="2400" dirty="0" smtClean="0"/>
              <a:t>1.1a(1</a:t>
            </a:r>
            <a:r>
              <a:rPr lang="en-US" sz="2400" dirty="0"/>
              <a:t>) </a:t>
            </a:r>
            <a:endParaRPr lang="en-US" sz="2400" dirty="0" smtClean="0"/>
          </a:p>
          <a:p>
            <a:pPr marL="0" indent="0">
              <a:lnSpc>
                <a:spcPct val="150000"/>
              </a:lnSpc>
              <a:buNone/>
            </a:pPr>
            <a:r>
              <a:rPr lang="en-US" sz="2400" dirty="0" smtClean="0"/>
              <a:t>The </a:t>
            </a:r>
            <a:r>
              <a:rPr lang="en-US" sz="2400" dirty="0"/>
              <a:t>strategic advantage of a focus on continuous improvement and the elements of the organization’s integrated Leadership System guide the Leadership Team in setting direction and aligning the workforce towards achievement of the vision. The Leadership System (Figure 1.1-1) incorporates planning, measurement, reward/recognition, and learning in a cycle of continuous improvement; it also </a:t>
            </a:r>
            <a:r>
              <a:rPr lang="en-US" sz="2400" dirty="0" smtClean="0"/>
              <a:t>aligns the organization through </a:t>
            </a:r>
            <a:r>
              <a:rPr lang="en-US" sz="2400" dirty="0"/>
              <a:t>strategic objectives, performance reviews, and Quarterly Coaching </a:t>
            </a:r>
            <a:r>
              <a:rPr lang="en-US" sz="2400" dirty="0" smtClean="0"/>
              <a:t>Plans. </a:t>
            </a:r>
            <a:endParaRPr lang="en-US" sz="2400" dirty="0"/>
          </a:p>
        </p:txBody>
      </p:sp>
      <p:grpSp>
        <p:nvGrpSpPr>
          <p:cNvPr id="19" name="Group 18"/>
          <p:cNvGrpSpPr/>
          <p:nvPr/>
        </p:nvGrpSpPr>
        <p:grpSpPr>
          <a:xfrm>
            <a:off x="1054608" y="1592671"/>
            <a:ext cx="8425942" cy="3204554"/>
            <a:chOff x="3322320" y="2145134"/>
            <a:chExt cx="8425942" cy="3204554"/>
          </a:xfrm>
        </p:grpSpPr>
        <p:cxnSp>
          <p:nvCxnSpPr>
            <p:cNvPr id="9" name="Straight Connector 8"/>
            <p:cNvCxnSpPr/>
            <p:nvPr/>
          </p:nvCxnSpPr>
          <p:spPr bwMode="auto">
            <a:xfrm>
              <a:off x="3322320" y="3647440"/>
              <a:ext cx="7662672"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11" name="Straight Connector 10"/>
            <p:cNvCxnSpPr/>
            <p:nvPr/>
          </p:nvCxnSpPr>
          <p:spPr bwMode="auto">
            <a:xfrm>
              <a:off x="3322320" y="5349688"/>
              <a:ext cx="2927456"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sp>
          <p:nvSpPr>
            <p:cNvPr id="16" name="Oval Callout 15"/>
            <p:cNvSpPr/>
            <p:nvPr/>
          </p:nvSpPr>
          <p:spPr bwMode="auto">
            <a:xfrm>
              <a:off x="9095774" y="2145134"/>
              <a:ext cx="2652488" cy="762182"/>
            </a:xfrm>
            <a:prstGeom prst="wedgeEllipseCallout">
              <a:avLst>
                <a:gd name="adj1" fmla="val -112262"/>
                <a:gd name="adj2" fmla="val 24525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grpSp>
      <p:sp>
        <p:nvSpPr>
          <p:cNvPr id="17" name="Oval Callout 16"/>
          <p:cNvSpPr/>
          <p:nvPr/>
        </p:nvSpPr>
        <p:spPr bwMode="auto">
          <a:xfrm>
            <a:off x="7018401" y="6623689"/>
            <a:ext cx="1958340" cy="617220"/>
          </a:xfrm>
          <a:prstGeom prst="wedgeEllipseCallout">
            <a:avLst>
              <a:gd name="adj1" fmla="val -101859"/>
              <a:gd name="adj2" fmla="val -28041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cxnSp>
        <p:nvCxnSpPr>
          <p:cNvPr id="14" name="Straight Connector 13"/>
          <p:cNvCxnSpPr/>
          <p:nvPr/>
        </p:nvCxnSpPr>
        <p:spPr bwMode="auto">
          <a:xfrm flipV="1">
            <a:off x="1054608" y="3642852"/>
            <a:ext cx="7922133" cy="1"/>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22" name="Straight Connector 21"/>
          <p:cNvCxnSpPr/>
          <p:nvPr/>
        </p:nvCxnSpPr>
        <p:spPr bwMode="auto">
          <a:xfrm>
            <a:off x="1054608" y="4192542"/>
            <a:ext cx="7922133"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grpSp>
        <p:nvGrpSpPr>
          <p:cNvPr id="4" name="Group 3"/>
          <p:cNvGrpSpPr/>
          <p:nvPr/>
        </p:nvGrpSpPr>
        <p:grpSpPr>
          <a:xfrm>
            <a:off x="1054608" y="1347197"/>
            <a:ext cx="7922133" cy="2295656"/>
            <a:chOff x="1054608" y="1347197"/>
            <a:chExt cx="7922133" cy="2295656"/>
          </a:xfrm>
        </p:grpSpPr>
        <p:sp>
          <p:nvSpPr>
            <p:cNvPr id="15" name="Oval Callout 14"/>
            <p:cNvSpPr/>
            <p:nvPr/>
          </p:nvSpPr>
          <p:spPr bwMode="auto">
            <a:xfrm>
              <a:off x="3424046" y="1347197"/>
              <a:ext cx="1702008" cy="762182"/>
            </a:xfrm>
            <a:prstGeom prst="wedgeEllipseCallout">
              <a:avLst>
                <a:gd name="adj1" fmla="val -37880"/>
                <a:gd name="adj2" fmla="val 117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cxnSp>
          <p:nvCxnSpPr>
            <p:cNvPr id="26" name="Straight Connector 25"/>
            <p:cNvCxnSpPr/>
            <p:nvPr/>
          </p:nvCxnSpPr>
          <p:spPr bwMode="auto">
            <a:xfrm>
              <a:off x="1054608" y="3094977"/>
              <a:ext cx="7922133"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cxnSp>
          <p:nvCxnSpPr>
            <p:cNvPr id="25" name="Straight Connector 24"/>
            <p:cNvCxnSpPr/>
            <p:nvPr/>
          </p:nvCxnSpPr>
          <p:spPr bwMode="auto">
            <a:xfrm>
              <a:off x="1054608" y="3642852"/>
              <a:ext cx="7396218" cy="1"/>
            </a:xfrm>
            <a:prstGeom prst="line">
              <a:avLst/>
            </a:prstGeom>
            <a:solidFill>
              <a:schemeClr val="accent1"/>
            </a:solidFill>
            <a:ln w="22225" cap="flat" cmpd="sng" algn="ctr">
              <a:solidFill>
                <a:srgbClr val="C00000"/>
              </a:solidFill>
              <a:prstDash val="solid"/>
              <a:round/>
              <a:headEnd type="none" w="med" len="med"/>
              <a:tailEnd type="none" w="med" len="med"/>
            </a:ln>
            <a:effectLst/>
          </p:spPr>
        </p:cxnSp>
      </p:grpSp>
    </p:spTree>
    <p:extLst>
      <p:ext uri="{BB962C8B-B14F-4D97-AF65-F5344CB8AC3E}">
        <p14:creationId xmlns:p14="http://schemas.microsoft.com/office/powerpoint/2010/main" val="453711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29603"/>
            <a:ext cx="8896350" cy="926677"/>
          </a:xfrm>
        </p:spPr>
        <p:txBody>
          <a:bodyPr/>
          <a:lstStyle/>
          <a:p>
            <a:r>
              <a:rPr lang="en-US" dirty="0" smtClean="0"/>
              <a:t>Sample Process </a:t>
            </a:r>
            <a:r>
              <a:rPr lang="en-US" dirty="0" err="1" smtClean="0"/>
              <a:t>OFI</a:t>
            </a:r>
            <a:endParaRPr lang="en-US" dirty="0"/>
          </a:p>
        </p:txBody>
      </p:sp>
      <p:sp>
        <p:nvSpPr>
          <p:cNvPr id="3" name="Content Placeholder 2"/>
          <p:cNvSpPr>
            <a:spLocks noGrp="1"/>
          </p:cNvSpPr>
          <p:nvPr>
            <p:ph idx="1"/>
          </p:nvPr>
        </p:nvSpPr>
        <p:spPr>
          <a:xfrm>
            <a:off x="677636" y="1984750"/>
            <a:ext cx="8321372" cy="4016163"/>
          </a:xfrm>
        </p:spPr>
        <p:txBody>
          <a:bodyPr/>
          <a:lstStyle/>
          <a:p>
            <a:pPr marL="0" indent="0">
              <a:buNone/>
            </a:pPr>
            <a:r>
              <a:rPr lang="en-US" sz="2400" dirty="0"/>
              <a:t>1.1b(1)</a:t>
            </a:r>
          </a:p>
          <a:p>
            <a:pPr marL="0" indent="0">
              <a:buNone/>
            </a:pPr>
            <a:r>
              <a:rPr lang="en-US" sz="2400" dirty="0" smtClean="0"/>
              <a:t>It </a:t>
            </a:r>
            <a:r>
              <a:rPr lang="en-US" sz="2400" dirty="0"/>
              <a:t>is unclear how Leadership Team (LT) members personally communicate with all of the organization’s key customers to build on its core competency of relationships. For example, there is no indication of how LT members communicate with two identified key stakeholders: customers and the Advisory Board, which represents the customer base. </a:t>
            </a:r>
          </a:p>
          <a:p>
            <a:pPr marL="0" indent="0">
              <a:lnSpc>
                <a:spcPct val="150000"/>
              </a:lnSpc>
              <a:buNone/>
            </a:pPr>
            <a:endParaRPr lang="en-US" sz="2400" dirty="0"/>
          </a:p>
          <a:p>
            <a:pPr marL="0" indent="0">
              <a:lnSpc>
                <a:spcPct val="150000"/>
              </a:lnSpc>
              <a:buNone/>
            </a:pPr>
            <a:endParaRPr lang="en-US" sz="2400" dirty="0"/>
          </a:p>
        </p:txBody>
      </p:sp>
      <p:cxnSp>
        <p:nvCxnSpPr>
          <p:cNvPr id="38" name="Straight Connector 37"/>
          <p:cNvCxnSpPr/>
          <p:nvPr/>
        </p:nvCxnSpPr>
        <p:spPr bwMode="auto">
          <a:xfrm>
            <a:off x="7297470" y="3518435"/>
            <a:ext cx="1359833"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369513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29603"/>
            <a:ext cx="8896350" cy="926677"/>
          </a:xfrm>
        </p:spPr>
        <p:txBody>
          <a:bodyPr/>
          <a:lstStyle/>
          <a:p>
            <a:r>
              <a:rPr lang="en-US" dirty="0" smtClean="0"/>
              <a:t>Sample Process </a:t>
            </a:r>
            <a:r>
              <a:rPr lang="en-US" dirty="0" err="1" smtClean="0"/>
              <a:t>OFI</a:t>
            </a:r>
            <a:endParaRPr lang="en-US" dirty="0"/>
          </a:p>
        </p:txBody>
      </p:sp>
      <p:sp>
        <p:nvSpPr>
          <p:cNvPr id="3" name="Content Placeholder 2"/>
          <p:cNvSpPr>
            <a:spLocks noGrp="1"/>
          </p:cNvSpPr>
          <p:nvPr>
            <p:ph idx="1"/>
          </p:nvPr>
        </p:nvSpPr>
        <p:spPr>
          <a:xfrm>
            <a:off x="677636" y="1984750"/>
            <a:ext cx="8321372" cy="4016163"/>
          </a:xfrm>
        </p:spPr>
        <p:txBody>
          <a:bodyPr/>
          <a:lstStyle/>
          <a:p>
            <a:pPr marL="0" indent="0">
              <a:buNone/>
            </a:pPr>
            <a:r>
              <a:rPr lang="en-US" sz="2400" dirty="0"/>
              <a:t>1.1b(1)</a:t>
            </a:r>
          </a:p>
          <a:p>
            <a:pPr marL="0" indent="0">
              <a:buNone/>
            </a:pPr>
            <a:r>
              <a:rPr lang="en-US" sz="2400" dirty="0" smtClean="0"/>
              <a:t>It </a:t>
            </a:r>
            <a:r>
              <a:rPr lang="en-US" sz="2400" dirty="0"/>
              <a:t>is unclear how Leadership Team (LT) members personally communicate with all of the organization’s key customers to build on its core competency of relationships. For example, there is no indication of how LT members communicate with two identified key stakeholders: customers and the Advisory Board, which represents the customer base. </a:t>
            </a:r>
          </a:p>
          <a:p>
            <a:pPr marL="0" indent="0">
              <a:lnSpc>
                <a:spcPct val="150000"/>
              </a:lnSpc>
              <a:buNone/>
            </a:pPr>
            <a:endParaRPr lang="en-US" sz="2400" dirty="0"/>
          </a:p>
          <a:p>
            <a:pPr marL="0" indent="0">
              <a:lnSpc>
                <a:spcPct val="150000"/>
              </a:lnSpc>
              <a:buNone/>
            </a:pPr>
            <a:endParaRPr lang="en-US" sz="2400" dirty="0"/>
          </a:p>
        </p:txBody>
      </p:sp>
      <p:grpSp>
        <p:nvGrpSpPr>
          <p:cNvPr id="19" name="Group 18"/>
          <p:cNvGrpSpPr/>
          <p:nvPr/>
        </p:nvGrpSpPr>
        <p:grpSpPr>
          <a:xfrm>
            <a:off x="811161" y="3992832"/>
            <a:ext cx="8707942" cy="2235202"/>
            <a:chOff x="357136" y="3906804"/>
            <a:chExt cx="8707942" cy="2235202"/>
          </a:xfrm>
        </p:grpSpPr>
        <p:cxnSp>
          <p:nvCxnSpPr>
            <p:cNvPr id="6" name="Straight Connector 5"/>
            <p:cNvCxnSpPr/>
            <p:nvPr/>
          </p:nvCxnSpPr>
          <p:spPr bwMode="auto">
            <a:xfrm>
              <a:off x="357136" y="3906804"/>
              <a:ext cx="3701845"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
          <p:nvSpPr>
            <p:cNvPr id="15" name="Oval Callout 14"/>
            <p:cNvSpPr/>
            <p:nvPr/>
          </p:nvSpPr>
          <p:spPr bwMode="auto">
            <a:xfrm>
              <a:off x="7106738" y="5400372"/>
              <a:ext cx="1958340" cy="741634"/>
            </a:xfrm>
            <a:prstGeom prst="wedgeEllipseCallout">
              <a:avLst>
                <a:gd name="adj1" fmla="val -233088"/>
                <a:gd name="adj2" fmla="val -24604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grpSp>
      <p:cxnSp>
        <p:nvCxnSpPr>
          <p:cNvPr id="38" name="Straight Connector 37"/>
          <p:cNvCxnSpPr/>
          <p:nvPr/>
        </p:nvCxnSpPr>
        <p:spPr bwMode="auto">
          <a:xfrm>
            <a:off x="7297470" y="3518435"/>
            <a:ext cx="1359833"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grpSp>
        <p:nvGrpSpPr>
          <p:cNvPr id="4" name="Group 3"/>
          <p:cNvGrpSpPr/>
          <p:nvPr/>
        </p:nvGrpSpPr>
        <p:grpSpPr>
          <a:xfrm>
            <a:off x="811161" y="1283111"/>
            <a:ext cx="8660882" cy="2235324"/>
            <a:chOff x="811161" y="1283111"/>
            <a:chExt cx="8660882" cy="2235324"/>
          </a:xfrm>
        </p:grpSpPr>
        <p:grpSp>
          <p:nvGrpSpPr>
            <p:cNvPr id="18" name="Group 17"/>
            <p:cNvGrpSpPr/>
            <p:nvPr/>
          </p:nvGrpSpPr>
          <p:grpSpPr>
            <a:xfrm>
              <a:off x="811161" y="1283111"/>
              <a:ext cx="8660882" cy="2235324"/>
              <a:chOff x="-2094606" y="1283111"/>
              <a:chExt cx="8660882" cy="2235324"/>
            </a:xfrm>
          </p:grpSpPr>
          <p:cxnSp>
            <p:nvCxnSpPr>
              <p:cNvPr id="11" name="Straight Connector 10"/>
              <p:cNvCxnSpPr/>
              <p:nvPr/>
            </p:nvCxnSpPr>
            <p:spPr bwMode="auto">
              <a:xfrm>
                <a:off x="-2094606" y="3518435"/>
                <a:ext cx="7846142"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sp>
            <p:nvSpPr>
              <p:cNvPr id="16" name="Oval Callout 15"/>
              <p:cNvSpPr/>
              <p:nvPr/>
            </p:nvSpPr>
            <p:spPr bwMode="auto">
              <a:xfrm flipH="1">
                <a:off x="4391703" y="1283111"/>
                <a:ext cx="2174573" cy="1092030"/>
              </a:xfrm>
              <a:prstGeom prst="wedgeEllipseCallout">
                <a:avLst>
                  <a:gd name="adj1" fmla="val 98582"/>
                  <a:gd name="adj2" fmla="val 8149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grpSp>
        <p:cxnSp>
          <p:nvCxnSpPr>
            <p:cNvPr id="14" name="Straight Connector 13"/>
            <p:cNvCxnSpPr/>
            <p:nvPr/>
          </p:nvCxnSpPr>
          <p:spPr bwMode="auto">
            <a:xfrm>
              <a:off x="811161" y="3052916"/>
              <a:ext cx="6749602"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grpSp>
      <p:sp>
        <p:nvSpPr>
          <p:cNvPr id="20" name="Oval Callout 19"/>
          <p:cNvSpPr/>
          <p:nvPr/>
        </p:nvSpPr>
        <p:spPr bwMode="auto">
          <a:xfrm>
            <a:off x="7018401" y="6623689"/>
            <a:ext cx="1958340" cy="617220"/>
          </a:xfrm>
          <a:prstGeom prst="wedgeEllipseCallout">
            <a:avLst>
              <a:gd name="adj1" fmla="val -148551"/>
              <a:gd name="adj2" fmla="val -37177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049097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5563"/>
            <a:ext cx="8896350" cy="1070722"/>
          </a:xfrm>
        </p:spPr>
        <p:txBody>
          <a:bodyPr/>
          <a:lstStyle/>
          <a:p>
            <a:r>
              <a:rPr lang="en-US" dirty="0" smtClean="0"/>
              <a:t>Sample Results Strength</a:t>
            </a:r>
            <a:endParaRPr lang="en-US" dirty="0"/>
          </a:p>
        </p:txBody>
      </p:sp>
      <p:sp>
        <p:nvSpPr>
          <p:cNvPr id="3" name="Content Placeholder 2"/>
          <p:cNvSpPr>
            <a:spLocks noGrp="1"/>
          </p:cNvSpPr>
          <p:nvPr>
            <p:ph idx="1"/>
          </p:nvPr>
        </p:nvSpPr>
        <p:spPr>
          <a:xfrm>
            <a:off x="746865" y="1197428"/>
            <a:ext cx="9126477" cy="4996543"/>
          </a:xfrm>
        </p:spPr>
        <p:txBody>
          <a:bodyPr/>
          <a:lstStyle/>
          <a:p>
            <a:pPr marL="0" indent="0">
              <a:buNone/>
            </a:pPr>
            <a:r>
              <a:rPr lang="en-US" sz="2400" dirty="0"/>
              <a:t>7.3a(3) </a:t>
            </a:r>
            <a:endParaRPr lang="en-US" sz="2400" dirty="0" smtClean="0"/>
          </a:p>
          <a:p>
            <a:pPr marL="0" indent="0">
              <a:buNone/>
            </a:pPr>
            <a:r>
              <a:rPr lang="en-US" sz="2400" dirty="0" smtClean="0"/>
              <a:t>The </a:t>
            </a:r>
            <a:r>
              <a:rPr lang="en-US" sz="2400" dirty="0"/>
              <a:t>company's workforce engagement results indicate that it is building its strategic advantage of highly engaged team members. Overall engagement has increased from approximately 71% to 82% from FY2010 through FY2015, and has exceeded the </a:t>
            </a:r>
            <a:r>
              <a:rPr lang="en-US" sz="2400" dirty="0" err="1"/>
              <a:t>Guppol</a:t>
            </a:r>
            <a:r>
              <a:rPr lang="en-US" sz="2400" dirty="0"/>
              <a:t> Best Practice (top-decile) benchmark for the past two years (Figure 7.3-12). Segmented results by team member tenure also indicate favorable trends for all five cohorts presented, most significantly with engagement by team members with less than a one-year tenure, which increased from approximately 63% to 81% (Figure 7.3-13). </a:t>
            </a:r>
            <a:endParaRPr lang="en-US" sz="2400" dirty="0" smtClean="0"/>
          </a:p>
        </p:txBody>
      </p:sp>
    </p:spTree>
    <p:extLst>
      <p:ext uri="{BB962C8B-B14F-4D97-AF65-F5344CB8AC3E}">
        <p14:creationId xmlns:p14="http://schemas.microsoft.com/office/powerpoint/2010/main" val="2163840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2907"/>
            <a:ext cx="8896350" cy="1070722"/>
          </a:xfrm>
        </p:spPr>
        <p:txBody>
          <a:bodyPr/>
          <a:lstStyle/>
          <a:p>
            <a:r>
              <a:rPr lang="en-US" dirty="0" smtClean="0"/>
              <a:t>Sample Results Strength</a:t>
            </a:r>
            <a:endParaRPr lang="en-US" dirty="0"/>
          </a:p>
        </p:txBody>
      </p:sp>
      <p:sp>
        <p:nvSpPr>
          <p:cNvPr id="3" name="Content Placeholder 2"/>
          <p:cNvSpPr>
            <a:spLocks noGrp="1"/>
          </p:cNvSpPr>
          <p:nvPr>
            <p:ph idx="1"/>
          </p:nvPr>
        </p:nvSpPr>
        <p:spPr>
          <a:xfrm>
            <a:off x="623782" y="1273629"/>
            <a:ext cx="8164618" cy="5040085"/>
          </a:xfrm>
        </p:spPr>
        <p:txBody>
          <a:bodyPr/>
          <a:lstStyle/>
          <a:p>
            <a:pPr marL="0" indent="0">
              <a:buNone/>
            </a:pPr>
            <a:r>
              <a:rPr lang="en-US" sz="2400" dirty="0"/>
              <a:t>7.3a(3) </a:t>
            </a:r>
            <a:endParaRPr lang="en-US" sz="2400" dirty="0" smtClean="0"/>
          </a:p>
          <a:p>
            <a:pPr marL="0" indent="0">
              <a:buNone/>
            </a:pPr>
            <a:r>
              <a:rPr lang="en-US" sz="2400" dirty="0" smtClean="0"/>
              <a:t>The </a:t>
            </a:r>
            <a:r>
              <a:rPr lang="en-US" sz="2400" dirty="0"/>
              <a:t>company's workforce engagement results indicate that it is building its strategic advantage of highly engaged team members. Overall engagement has increased from approximately 71% to 82% from FY2010 through FY2015, and has exceeded the </a:t>
            </a:r>
            <a:r>
              <a:rPr lang="en-US" sz="2400" dirty="0" err="1"/>
              <a:t>Guppol</a:t>
            </a:r>
            <a:r>
              <a:rPr lang="en-US" sz="2400" dirty="0"/>
              <a:t> Best Practice (top-decile) benchmark for the past two years (Figure 7.3-12). Segmented results by team member tenure also indicate favorable trends for all five cohorts presented, most significantly with engagement by team members with less than a one-year tenure, which increased from approximately 63% to 81% (Figure 7.3-13). </a:t>
            </a:r>
            <a:endParaRPr lang="en-US" sz="2400" dirty="0" smtClean="0"/>
          </a:p>
        </p:txBody>
      </p:sp>
      <p:sp>
        <p:nvSpPr>
          <p:cNvPr id="15" name="Oval Callout 14"/>
          <p:cNvSpPr/>
          <p:nvPr/>
        </p:nvSpPr>
        <p:spPr bwMode="auto">
          <a:xfrm rot="10800000" flipV="1">
            <a:off x="8259093" y="1074518"/>
            <a:ext cx="1651815" cy="819597"/>
          </a:xfrm>
          <a:prstGeom prst="wedgeEllipseCallout">
            <a:avLst>
              <a:gd name="adj1" fmla="val 139700"/>
              <a:gd name="adj2" fmla="val 12632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sp>
        <p:nvSpPr>
          <p:cNvPr id="16" name="Oval Callout 15"/>
          <p:cNvSpPr/>
          <p:nvPr/>
        </p:nvSpPr>
        <p:spPr bwMode="auto">
          <a:xfrm>
            <a:off x="5489595" y="1074518"/>
            <a:ext cx="1958340" cy="617220"/>
          </a:xfrm>
          <a:prstGeom prst="wedgeEllipseCallout">
            <a:avLst>
              <a:gd name="adj1" fmla="val -95189"/>
              <a:gd name="adj2" fmla="val 10024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sp>
        <p:nvSpPr>
          <p:cNvPr id="17" name="Oval Callout 16"/>
          <p:cNvSpPr/>
          <p:nvPr/>
        </p:nvSpPr>
        <p:spPr bwMode="auto">
          <a:xfrm>
            <a:off x="8111613" y="2427764"/>
            <a:ext cx="1651815" cy="1070813"/>
          </a:xfrm>
          <a:prstGeom prst="wedgeEllipseCallout">
            <a:avLst>
              <a:gd name="adj1" fmla="val -63493"/>
              <a:gd name="adj2" fmla="val 4340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cxnSp>
        <p:nvCxnSpPr>
          <p:cNvPr id="18" name="Straight Connector 17"/>
          <p:cNvCxnSpPr/>
          <p:nvPr/>
        </p:nvCxnSpPr>
        <p:spPr bwMode="auto">
          <a:xfrm>
            <a:off x="731265" y="2830113"/>
            <a:ext cx="6401178"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cxnSp>
        <p:nvCxnSpPr>
          <p:cNvPr id="20" name="Straight Connector 19"/>
          <p:cNvCxnSpPr/>
          <p:nvPr/>
        </p:nvCxnSpPr>
        <p:spPr bwMode="auto">
          <a:xfrm>
            <a:off x="731265" y="2355578"/>
            <a:ext cx="7056741"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24" name="Straight Connector 23"/>
          <p:cNvCxnSpPr/>
          <p:nvPr/>
        </p:nvCxnSpPr>
        <p:spPr bwMode="auto">
          <a:xfrm>
            <a:off x="7817070" y="2370326"/>
            <a:ext cx="884046"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47094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6401"/>
            <a:ext cx="8896350" cy="1295400"/>
          </a:xfrm>
        </p:spPr>
        <p:txBody>
          <a:bodyPr/>
          <a:lstStyle/>
          <a:p>
            <a:r>
              <a:rPr lang="en-US" dirty="0" smtClean="0"/>
              <a:t>Sample Results OFI</a:t>
            </a:r>
            <a:endParaRPr lang="en-US" dirty="0"/>
          </a:p>
        </p:txBody>
      </p:sp>
      <p:sp>
        <p:nvSpPr>
          <p:cNvPr id="3" name="Content Placeholder 2"/>
          <p:cNvSpPr>
            <a:spLocks noGrp="1"/>
          </p:cNvSpPr>
          <p:nvPr>
            <p:ph idx="1"/>
          </p:nvPr>
        </p:nvSpPr>
        <p:spPr>
          <a:xfrm>
            <a:off x="559857" y="1259582"/>
            <a:ext cx="9367914" cy="5054132"/>
          </a:xfrm>
        </p:spPr>
        <p:txBody>
          <a:bodyPr/>
          <a:lstStyle/>
          <a:p>
            <a:pPr marL="0" indent="0">
              <a:buNone/>
            </a:pPr>
            <a:r>
              <a:rPr lang="en-US" sz="2400" dirty="0" smtClean="0"/>
              <a:t>7.3a(1,2,4</a:t>
            </a:r>
            <a:r>
              <a:rPr lang="en-US" sz="2400" dirty="0"/>
              <a:t>) </a:t>
            </a:r>
            <a:endParaRPr lang="en-US" sz="2400" dirty="0" smtClean="0"/>
          </a:p>
          <a:p>
            <a:pPr marL="0" indent="0">
              <a:buNone/>
            </a:pPr>
            <a:r>
              <a:rPr lang="en-US" sz="2400" dirty="0" smtClean="0"/>
              <a:t>Several </a:t>
            </a:r>
            <a:r>
              <a:rPr lang="en-US" sz="2400" dirty="0"/>
              <a:t>workforce-related measures </a:t>
            </a:r>
            <a:r>
              <a:rPr lang="en-US" sz="2400" dirty="0" smtClean="0"/>
              <a:t>are not segmented to demonstrate the relative performance of various work groups. </a:t>
            </a:r>
            <a:r>
              <a:rPr lang="en-US" sz="2400" dirty="0"/>
              <a:t>Segmentation by work groups is not provided for retention (Figure 7.3-1), unscheduled absences (Figure 7.3-4), overtime as a percentage of payroll (Figure 7.3-5), team member injury rate (Figure 7.3-7), workers' compensation (Figure 7.3-8), </a:t>
            </a:r>
            <a:r>
              <a:rPr lang="en-US" sz="2400" dirty="0" err="1"/>
              <a:t>WellFit</a:t>
            </a:r>
            <a:r>
              <a:rPr lang="en-US" sz="2400" dirty="0"/>
              <a:t> participation (Figure 7.3-21), or average training hours per full-time equivalent (FTE; Figure 7.3-25). A lack of segmentation may make it difficult for the applicant to demonstrate the relative performance for all workforce segments, including for warehouse/fulfillment personnel. </a:t>
            </a:r>
          </a:p>
          <a:p>
            <a:pPr marL="0" indent="0">
              <a:lnSpc>
                <a:spcPct val="150000"/>
              </a:lnSpc>
              <a:buNone/>
            </a:pPr>
            <a:endParaRPr lang="en-US" sz="2400" dirty="0"/>
          </a:p>
        </p:txBody>
      </p:sp>
    </p:spTree>
    <p:extLst>
      <p:ext uri="{BB962C8B-B14F-4D97-AF65-F5344CB8AC3E}">
        <p14:creationId xmlns:p14="http://schemas.microsoft.com/office/powerpoint/2010/main" val="27929577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37643"/>
            <a:ext cx="8896350" cy="1295400"/>
          </a:xfrm>
        </p:spPr>
        <p:txBody>
          <a:bodyPr/>
          <a:lstStyle/>
          <a:p>
            <a:r>
              <a:rPr lang="en-US" dirty="0" smtClean="0"/>
              <a:t>Sample Results OFI</a:t>
            </a:r>
            <a:endParaRPr lang="en-US" dirty="0"/>
          </a:p>
        </p:txBody>
      </p:sp>
      <p:sp>
        <p:nvSpPr>
          <p:cNvPr id="3" name="Content Placeholder 2"/>
          <p:cNvSpPr>
            <a:spLocks noGrp="1"/>
          </p:cNvSpPr>
          <p:nvPr>
            <p:ph idx="1"/>
          </p:nvPr>
        </p:nvSpPr>
        <p:spPr>
          <a:xfrm>
            <a:off x="559857" y="737064"/>
            <a:ext cx="8145231" cy="4625474"/>
          </a:xfrm>
        </p:spPr>
        <p:txBody>
          <a:bodyPr/>
          <a:lstStyle/>
          <a:p>
            <a:pPr marL="0" indent="0">
              <a:buNone/>
            </a:pPr>
            <a:r>
              <a:rPr lang="en-US" sz="2400" dirty="0" smtClean="0"/>
              <a:t>7.3a(1,2,4</a:t>
            </a:r>
            <a:r>
              <a:rPr lang="en-US" sz="2400" dirty="0"/>
              <a:t>) </a:t>
            </a:r>
            <a:endParaRPr lang="en-US" sz="2400" dirty="0" smtClean="0"/>
          </a:p>
          <a:p>
            <a:pPr marL="0" indent="0">
              <a:buNone/>
            </a:pPr>
            <a:r>
              <a:rPr lang="en-US" sz="2400" dirty="0" smtClean="0"/>
              <a:t>Several </a:t>
            </a:r>
            <a:r>
              <a:rPr lang="en-US" sz="2400" dirty="0"/>
              <a:t>workforce-related measures </a:t>
            </a:r>
            <a:r>
              <a:rPr lang="en-US" sz="2400" dirty="0" smtClean="0"/>
              <a:t>are not segmented to demonstrate the relative performance of various work groups. </a:t>
            </a:r>
            <a:r>
              <a:rPr lang="en-US" sz="2400" dirty="0"/>
              <a:t>Segmentation by work groups is not provided for retention (Figure 7.3-1), unscheduled absences (Figure 7.3-4), overtime as a percentage of payroll (Figure 7.3-5), team member injury rate (Figure 7.3-7), workers' compensation (Figure 7.3-8), </a:t>
            </a:r>
            <a:r>
              <a:rPr lang="en-US" sz="2400" dirty="0" err="1"/>
              <a:t>WellFit</a:t>
            </a:r>
            <a:r>
              <a:rPr lang="en-US" sz="2400" dirty="0"/>
              <a:t> participation (Figure 7.3-21), or average training hours per full-time equivalent (FTE; Figure 7.3-25). A lack of segmentation may make it difficult for the applicant to demonstrate the relative performance for all workforce segments, including for warehouse/fulfillment personnel. </a:t>
            </a:r>
          </a:p>
          <a:p>
            <a:pPr marL="0" indent="0">
              <a:lnSpc>
                <a:spcPct val="150000"/>
              </a:lnSpc>
              <a:buNone/>
            </a:pPr>
            <a:endParaRPr lang="en-US" sz="2400" dirty="0"/>
          </a:p>
        </p:txBody>
      </p:sp>
      <p:cxnSp>
        <p:nvCxnSpPr>
          <p:cNvPr id="6" name="Straight Connector 5"/>
          <p:cNvCxnSpPr/>
          <p:nvPr/>
        </p:nvCxnSpPr>
        <p:spPr bwMode="auto">
          <a:xfrm flipV="1">
            <a:off x="663691" y="5185557"/>
            <a:ext cx="7836646" cy="56437"/>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
        <p:nvSpPr>
          <p:cNvPr id="15" name="Oval Callout 14"/>
          <p:cNvSpPr/>
          <p:nvPr/>
        </p:nvSpPr>
        <p:spPr bwMode="auto">
          <a:xfrm>
            <a:off x="6292821" y="6061232"/>
            <a:ext cx="1665516" cy="604683"/>
          </a:xfrm>
          <a:prstGeom prst="wedgeEllipseCallout">
            <a:avLst>
              <a:gd name="adj1" fmla="val -120390"/>
              <a:gd name="adj2" fmla="val -5060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sp>
        <p:nvSpPr>
          <p:cNvPr id="16" name="Oval Callout 15"/>
          <p:cNvSpPr/>
          <p:nvPr/>
        </p:nvSpPr>
        <p:spPr bwMode="auto">
          <a:xfrm>
            <a:off x="6923314" y="544281"/>
            <a:ext cx="2644140" cy="604157"/>
          </a:xfrm>
          <a:prstGeom prst="wedgeEllipseCallout">
            <a:avLst>
              <a:gd name="adj1" fmla="val -58080"/>
              <a:gd name="adj2" fmla="val 9867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sp>
        <p:nvSpPr>
          <p:cNvPr id="17" name="Oval Callout 16"/>
          <p:cNvSpPr/>
          <p:nvPr/>
        </p:nvSpPr>
        <p:spPr bwMode="auto">
          <a:xfrm>
            <a:off x="8075831" y="5362538"/>
            <a:ext cx="1958340" cy="639700"/>
          </a:xfrm>
          <a:prstGeom prst="wedgeEllipseCallout">
            <a:avLst>
              <a:gd name="adj1" fmla="val -30026"/>
              <a:gd name="adj2" fmla="val -43286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cxnSp>
        <p:nvCxnSpPr>
          <p:cNvPr id="12" name="Straight Connector 11"/>
          <p:cNvCxnSpPr/>
          <p:nvPr/>
        </p:nvCxnSpPr>
        <p:spPr bwMode="auto">
          <a:xfrm>
            <a:off x="643678" y="1823292"/>
            <a:ext cx="7945150"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19" name="Straight Connector 18"/>
          <p:cNvCxnSpPr/>
          <p:nvPr/>
        </p:nvCxnSpPr>
        <p:spPr bwMode="auto">
          <a:xfrm>
            <a:off x="643678" y="2324737"/>
            <a:ext cx="5388412"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11" name="Straight Connector 10"/>
          <p:cNvCxnSpPr/>
          <p:nvPr/>
        </p:nvCxnSpPr>
        <p:spPr bwMode="auto">
          <a:xfrm>
            <a:off x="663691" y="5738222"/>
            <a:ext cx="6740349"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cxnSp>
        <p:nvCxnSpPr>
          <p:cNvPr id="21" name="Straight Connector 20"/>
          <p:cNvCxnSpPr/>
          <p:nvPr/>
        </p:nvCxnSpPr>
        <p:spPr bwMode="auto">
          <a:xfrm>
            <a:off x="6361734" y="4691387"/>
            <a:ext cx="1091204"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cxnSp>
        <p:nvCxnSpPr>
          <p:cNvPr id="29" name="Straight Connector 28"/>
          <p:cNvCxnSpPr/>
          <p:nvPr/>
        </p:nvCxnSpPr>
        <p:spPr bwMode="auto">
          <a:xfrm>
            <a:off x="663691" y="6186593"/>
            <a:ext cx="3603857"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05441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0" y="1666874"/>
            <a:ext cx="8896350" cy="4438651"/>
          </a:xfrm>
        </p:spPr>
        <p:txBody>
          <a:bodyPr/>
          <a:lstStyle/>
          <a:p>
            <a:pPr lvl="0"/>
            <a:endParaRPr lang="en-US" dirty="0" smtClean="0"/>
          </a:p>
          <a:p>
            <a:pPr lvl="0"/>
            <a:endParaRPr lang="en-US" dirty="0" smtClean="0"/>
          </a:p>
          <a:p>
            <a:endParaRPr lang="en-US" dirty="0"/>
          </a:p>
          <a:p>
            <a:endParaRPr lang="en-US" dirty="0"/>
          </a:p>
        </p:txBody>
      </p:sp>
      <p:sp>
        <p:nvSpPr>
          <p:cNvPr id="4" name="Title 1"/>
          <p:cNvSpPr txBox="1">
            <a:spLocks/>
          </p:cNvSpPr>
          <p:nvPr/>
        </p:nvSpPr>
        <p:spPr bwMode="auto">
          <a:xfrm>
            <a:off x="723900" y="177800"/>
            <a:ext cx="889635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endParaRPr lang="en-US" sz="3600" dirty="0" smtClean="0"/>
          </a:p>
          <a:p>
            <a:endParaRPr lang="en-US" sz="3600" dirty="0" smtClean="0"/>
          </a:p>
          <a:p>
            <a:endParaRPr lang="en-US" sz="3600" dirty="0" smtClean="0"/>
          </a:p>
          <a:p>
            <a:endParaRPr lang="en-US" sz="3600" dirty="0" smtClean="0"/>
          </a:p>
          <a:p>
            <a:endParaRPr lang="en-US" sz="3600" dirty="0" smtClean="0"/>
          </a:p>
          <a:p>
            <a:endParaRPr lang="en-US" sz="3600" dirty="0" smtClean="0"/>
          </a:p>
          <a:p>
            <a:endParaRPr lang="en-US" dirty="0" smtClean="0"/>
          </a:p>
          <a:p>
            <a:endParaRPr lang="en-US" dirty="0" smtClean="0"/>
          </a:p>
          <a:p>
            <a:endParaRPr lang="en-US" dirty="0" smtClean="0"/>
          </a:p>
          <a:p>
            <a:r>
              <a:rPr lang="en-US" dirty="0" smtClean="0"/>
              <a:t>Be the applicant!</a:t>
            </a:r>
          </a:p>
          <a:p>
            <a:endParaRPr lang="en-US" sz="3600" dirty="0" smtClean="0"/>
          </a:p>
          <a:p>
            <a:endParaRPr lang="en-US" sz="3600" dirty="0" smtClean="0"/>
          </a:p>
          <a:p>
            <a:endParaRPr lang="en-US" sz="3600" dirty="0" smtClean="0"/>
          </a:p>
          <a:p>
            <a:endParaRPr lang="en-US" sz="3600" dirty="0" smtClean="0"/>
          </a:p>
          <a:p>
            <a:endParaRPr lang="en-US" sz="3600" dirty="0" smtClean="0"/>
          </a:p>
          <a:p>
            <a:r>
              <a:rPr lang="en-US" sz="3600" dirty="0" smtClean="0"/>
              <a:t/>
            </a:r>
            <a:br>
              <a:rPr lang="en-US" sz="3600" dirty="0" smtClean="0"/>
            </a:br>
            <a:r>
              <a:rPr lang="en-US" sz="3600" dirty="0" smtClean="0"/>
              <a:t>This super-observant examiner transforms himself into the applicant to understand the organization’s perspective.</a:t>
            </a:r>
            <a:endParaRPr lang="en-US" sz="3600" dirty="0"/>
          </a:p>
        </p:txBody>
      </p:sp>
      <p:pic>
        <p:nvPicPr>
          <p:cNvPr id="4098" name="Picture 2" descr="http://blog.brightcove.com/sites/all/uploads/Communication-UnsungHero.jpg"/>
          <p:cNvPicPr>
            <a:picLocks noChangeAspect="1" noChangeArrowheads="1"/>
          </p:cNvPicPr>
          <p:nvPr/>
        </p:nvPicPr>
        <p:blipFill>
          <a:blip r:embed="rId3"/>
          <a:srcRect/>
          <a:stretch>
            <a:fillRect/>
          </a:stretch>
        </p:blipFill>
        <p:spPr bwMode="auto">
          <a:xfrm>
            <a:off x="876300" y="1473200"/>
            <a:ext cx="3987800" cy="2654379"/>
          </a:xfrm>
          <a:prstGeom prst="rect">
            <a:avLst/>
          </a:prstGeom>
          <a:noFill/>
        </p:spPr>
      </p:pic>
    </p:spTree>
    <p:extLst>
      <p:ext uri="{BB962C8B-B14F-4D97-AF65-F5344CB8AC3E}">
        <p14:creationId xmlns:p14="http://schemas.microsoft.com/office/powerpoint/2010/main" val="2692021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0440" y="6400800"/>
            <a:ext cx="6286500" cy="837152"/>
          </a:xfrm>
          <a:prstGeom prst="rect">
            <a:avLst/>
          </a:prstGeom>
          <a:noFill/>
        </p:spPr>
        <p:txBody>
          <a:bodyPr wrap="square" rtlCol="0">
            <a:spAutoFit/>
          </a:bodyPr>
          <a:lstStyle/>
          <a:p>
            <a:pPr defTabSz="1000563" eaLnBrk="1" fontAlgn="auto" hangingPunct="1">
              <a:spcBef>
                <a:spcPts val="0"/>
              </a:spcBef>
              <a:spcAft>
                <a:spcPts val="0"/>
              </a:spcAft>
              <a:defRPr/>
            </a:pPr>
            <a:r>
              <a:rPr lang="en-US" sz="2860" b="1" kern="0" dirty="0">
                <a:solidFill>
                  <a:srgbClr val="000000"/>
                </a:solidFill>
                <a:latin typeface="Arial" pitchFamily="34" charset="0"/>
                <a:ea typeface="Times New Roman"/>
                <a:cs typeface="Arial" pitchFamily="34" charset="0"/>
              </a:rPr>
              <a:t/>
            </a:r>
            <a:br>
              <a:rPr lang="en-US" sz="2860" b="1" kern="0" dirty="0">
                <a:solidFill>
                  <a:srgbClr val="000000"/>
                </a:solidFill>
                <a:latin typeface="Arial" pitchFamily="34" charset="0"/>
                <a:ea typeface="Times New Roman"/>
                <a:cs typeface="Arial" pitchFamily="34" charset="0"/>
              </a:rPr>
            </a:br>
            <a:endParaRPr lang="en-US" sz="1980" dirty="0">
              <a:solidFill>
                <a:srgbClr val="000000"/>
              </a:solidFill>
              <a:latin typeface="Arial Narrow"/>
              <a:ea typeface="+mn-ea"/>
              <a:cs typeface="+mn-cs"/>
            </a:endParaRPr>
          </a:p>
        </p:txBody>
      </p:sp>
      <p:sp>
        <p:nvSpPr>
          <p:cNvPr id="8" name="Rectangle 7"/>
          <p:cNvSpPr/>
          <p:nvPr/>
        </p:nvSpPr>
        <p:spPr>
          <a:xfrm>
            <a:off x="874446" y="2036282"/>
            <a:ext cx="7689347" cy="3233193"/>
          </a:xfrm>
          <a:prstGeom prst="rect">
            <a:avLst/>
          </a:prstGeom>
        </p:spPr>
        <p:txBody>
          <a:bodyPr wrap="square">
            <a:spAutoFit/>
          </a:bodyPr>
          <a:lstStyle/>
          <a:p>
            <a:pPr marL="502920" indent="-502920">
              <a:spcBef>
                <a:spcPts val="1320"/>
              </a:spcBef>
              <a:buFont typeface="Arial" panose="020B0604020202020204" pitchFamily="34" charset="0"/>
              <a:buChar char="•"/>
            </a:pPr>
            <a:r>
              <a:rPr lang="en-US" sz="2800" dirty="0">
                <a:solidFill>
                  <a:srgbClr val="000000"/>
                </a:solidFill>
                <a:latin typeface="+mj-lt"/>
                <a:ea typeface="Times New Roman" panose="02020603050405020304" pitchFamily="18" charset="0"/>
                <a:cs typeface="Arial" panose="020B0604020202020204" pitchFamily="34" charset="0"/>
              </a:rPr>
              <a:t>Choose </a:t>
            </a:r>
            <a:r>
              <a:rPr lang="en-US" sz="2800" b="1" dirty="0">
                <a:solidFill>
                  <a:srgbClr val="000000"/>
                </a:solidFill>
                <a:latin typeface="+mj-lt"/>
                <a:ea typeface="Times New Roman" panose="02020603050405020304" pitchFamily="18" charset="0"/>
                <a:cs typeface="Arial" panose="020B0604020202020204" pitchFamily="34" charset="0"/>
              </a:rPr>
              <a:t>one strength comment and one OFI comment </a:t>
            </a:r>
            <a:r>
              <a:rPr lang="en-US" sz="2800" dirty="0">
                <a:solidFill>
                  <a:srgbClr val="000000"/>
                </a:solidFill>
                <a:latin typeface="+mj-lt"/>
                <a:ea typeface="Times New Roman" panose="02020603050405020304" pitchFamily="18" charset="0"/>
                <a:cs typeface="Arial" panose="020B0604020202020204" pitchFamily="34" charset="0"/>
              </a:rPr>
              <a:t>from your </a:t>
            </a:r>
            <a:r>
              <a:rPr lang="en-US" sz="2800" dirty="0" err="1">
                <a:solidFill>
                  <a:srgbClr val="000000"/>
                </a:solidFill>
                <a:latin typeface="+mj-lt"/>
                <a:ea typeface="Times New Roman" panose="02020603050405020304" pitchFamily="18" charset="0"/>
                <a:cs typeface="Arial" panose="020B0604020202020204" pitchFamily="34" charset="0"/>
              </a:rPr>
              <a:t>prework</a:t>
            </a:r>
            <a:r>
              <a:rPr lang="en-US" sz="2800" dirty="0">
                <a:solidFill>
                  <a:srgbClr val="000000"/>
                </a:solidFill>
                <a:latin typeface="+mj-lt"/>
                <a:ea typeface="Times New Roman" panose="02020603050405020304" pitchFamily="18" charset="0"/>
                <a:cs typeface="Arial" panose="020B0604020202020204" pitchFamily="34" charset="0"/>
              </a:rPr>
              <a:t> for item 4.1.</a:t>
            </a:r>
          </a:p>
          <a:p>
            <a:pPr marL="502920" indent="-502920">
              <a:spcBef>
                <a:spcPts val="1320"/>
              </a:spcBef>
              <a:buFont typeface="Arial" panose="020B0604020202020204" pitchFamily="34" charset="0"/>
              <a:buChar char="•"/>
            </a:pPr>
            <a:r>
              <a:rPr lang="en-US" sz="2800" dirty="0">
                <a:solidFill>
                  <a:srgbClr val="000000"/>
                </a:solidFill>
                <a:latin typeface="+mj-lt"/>
                <a:ea typeface="Times New Roman" panose="02020603050405020304" pitchFamily="18" charset="0"/>
                <a:cs typeface="Arial" panose="020B0604020202020204" pitchFamily="34" charset="0"/>
              </a:rPr>
              <a:t>Pair up with another examiner at your table.</a:t>
            </a:r>
          </a:p>
          <a:p>
            <a:pPr marL="502920" indent="-502920" defTabSz="1000563" eaLnBrk="1" fontAlgn="auto" hangingPunct="1">
              <a:spcBef>
                <a:spcPts val="1320"/>
              </a:spcBef>
              <a:spcAft>
                <a:spcPts val="0"/>
              </a:spcAft>
              <a:buFont typeface="Arial" panose="020B0604020202020204" pitchFamily="34" charset="0"/>
              <a:buChar char="•"/>
              <a:defRPr/>
            </a:pPr>
            <a:r>
              <a:rPr lang="en-US" sz="2800" dirty="0">
                <a:solidFill>
                  <a:srgbClr val="000000"/>
                </a:solidFill>
                <a:latin typeface="+mj-lt"/>
                <a:ea typeface="Times New Roman" panose="02020603050405020304" pitchFamily="18" charset="0"/>
                <a:cs typeface="Arial" panose="020B0604020202020204" pitchFamily="34" charset="0"/>
              </a:rPr>
              <a:t>Ask your partner to evaluate your comments using the 4 As. Discuss.</a:t>
            </a:r>
          </a:p>
          <a:p>
            <a:pPr marL="502920" indent="-502920" defTabSz="1000563" eaLnBrk="1" fontAlgn="auto" hangingPunct="1">
              <a:spcBef>
                <a:spcPts val="1320"/>
              </a:spcBef>
              <a:spcAft>
                <a:spcPts val="0"/>
              </a:spcAft>
              <a:buFont typeface="Arial" panose="020B0604020202020204" pitchFamily="34" charset="0"/>
              <a:buChar char="•"/>
              <a:defRPr/>
            </a:pPr>
            <a:r>
              <a:rPr lang="en-US" sz="2800" dirty="0">
                <a:solidFill>
                  <a:srgbClr val="000000"/>
                </a:solidFill>
                <a:latin typeface="+mj-lt"/>
                <a:ea typeface="Times New Roman" panose="02020603050405020304" pitchFamily="18" charset="0"/>
                <a:cs typeface="Arial" panose="020B0604020202020204" pitchFamily="34" charset="0"/>
              </a:rPr>
              <a:t>Switch roles.</a:t>
            </a:r>
          </a:p>
        </p:txBody>
      </p:sp>
      <p:sp>
        <p:nvSpPr>
          <p:cNvPr id="10" name="Rectangle 9"/>
          <p:cNvSpPr/>
          <p:nvPr/>
        </p:nvSpPr>
        <p:spPr>
          <a:xfrm>
            <a:off x="359995" y="735967"/>
            <a:ext cx="9446945" cy="701731"/>
          </a:xfrm>
          <a:prstGeom prst="rect">
            <a:avLst/>
          </a:prstGeom>
        </p:spPr>
        <p:txBody>
          <a:bodyPr wrap="none">
            <a:spAutoFit/>
          </a:bodyPr>
          <a:lstStyle/>
          <a:p>
            <a:pPr defTabSz="1000563" eaLnBrk="1" fontAlgn="auto" hangingPunct="1">
              <a:spcBef>
                <a:spcPts val="0"/>
              </a:spcBef>
              <a:spcAft>
                <a:spcPts val="0"/>
              </a:spcAft>
              <a:defRPr/>
            </a:pPr>
            <a:r>
              <a:rPr lang="en-US" sz="3960" b="1" dirty="0">
                <a:solidFill>
                  <a:srgbClr val="000000"/>
                </a:solidFill>
                <a:latin typeface="Arial Narrow"/>
                <a:ea typeface="Times New Roman" panose="02020603050405020304" pitchFamily="18" charset="0"/>
                <a:cs typeface="Arial" panose="020B0604020202020204" pitchFamily="34" charset="0"/>
              </a:rPr>
              <a:t>Step 5: Comment Writing—Pair Activity             </a:t>
            </a:r>
            <a:endParaRPr lang="en-US" sz="3960" b="1" dirty="0">
              <a:solidFill>
                <a:srgbClr val="000000"/>
              </a:solidFill>
              <a:latin typeface="Arial Narrow"/>
              <a:ea typeface="+mn-ea"/>
              <a:cs typeface="Arial" panose="020B0604020202020204" pitchFamily="34" charset="0"/>
            </a:endParaRPr>
          </a:p>
        </p:txBody>
      </p:sp>
      <p:sp>
        <p:nvSpPr>
          <p:cNvPr id="4" name="Rectangle 3"/>
          <p:cNvSpPr/>
          <p:nvPr/>
        </p:nvSpPr>
        <p:spPr bwMode="auto">
          <a:xfrm>
            <a:off x="6689735" y="2153123"/>
            <a:ext cx="1676400" cy="50291"/>
          </a:xfrm>
          <a:prstGeom prst="rect">
            <a:avLst/>
          </a:prstGeom>
          <a:noFill/>
          <a:ln w="9525" cap="flat" cmpd="sng" algn="ctr">
            <a:noFill/>
            <a:prstDash val="solid"/>
            <a:round/>
            <a:headEnd type="none" w="med" len="med"/>
            <a:tailEnd type="none" w="med" len="med"/>
          </a:ln>
          <a:effectLst/>
        </p:spPr>
        <p:txBody>
          <a:bodyPr vert="horz" wrap="square" lIns="100584" tIns="50292" rIns="100584" bIns="50292" numCol="1" rtlCol="0" anchor="t" anchorCtr="0" compatLnSpc="1">
            <a:prstTxWarp prst="textNoShape">
              <a:avLst/>
            </a:prstTxWarp>
          </a:bodyPr>
          <a:lstStyle/>
          <a:p>
            <a:pPr defTabSz="1005840">
              <a:defRPr/>
            </a:pPr>
            <a:endParaRPr lang="en-US" sz="2640">
              <a:solidFill>
                <a:srgbClr val="000000"/>
              </a:solidFill>
              <a:latin typeface="Times New Roman" pitchFamily="-107" charset="0"/>
              <a:ea typeface="+mn-ea"/>
              <a:cs typeface="+mn-cs"/>
            </a:endParaRPr>
          </a:p>
        </p:txBody>
      </p:sp>
      <p:sp>
        <p:nvSpPr>
          <p:cNvPr id="14" name="Rectangle 13"/>
          <p:cNvSpPr/>
          <p:nvPr/>
        </p:nvSpPr>
        <p:spPr bwMode="auto">
          <a:xfrm rot="16200000">
            <a:off x="6814566" y="1346456"/>
            <a:ext cx="1676400" cy="50291"/>
          </a:xfrm>
          <a:prstGeom prst="rect">
            <a:avLst/>
          </a:prstGeom>
          <a:noFill/>
          <a:ln w="9525" cap="flat" cmpd="sng" algn="ctr">
            <a:noFill/>
            <a:prstDash val="solid"/>
            <a:round/>
            <a:headEnd type="none" w="med" len="med"/>
            <a:tailEnd type="none" w="med" len="med"/>
          </a:ln>
          <a:effectLst/>
        </p:spPr>
        <p:txBody>
          <a:bodyPr vert="horz" wrap="square" lIns="100584" tIns="50292" rIns="100584" bIns="50292" numCol="1" rtlCol="0" anchor="t" anchorCtr="0" compatLnSpc="1">
            <a:prstTxWarp prst="textNoShape">
              <a:avLst/>
            </a:prstTxWarp>
          </a:bodyPr>
          <a:lstStyle/>
          <a:p>
            <a:pPr defTabSz="1005840">
              <a:defRPr/>
            </a:pPr>
            <a:endParaRPr lang="en-US" sz="2640">
              <a:solidFill>
                <a:srgbClr val="000000"/>
              </a:solidFill>
              <a:latin typeface="Times New Roman" pitchFamily="-107" charset="0"/>
              <a:ea typeface="+mn-ea"/>
              <a:cs typeface="+mn-cs"/>
            </a:endParaRPr>
          </a:p>
        </p:txBody>
      </p:sp>
      <p:sp>
        <p:nvSpPr>
          <p:cNvPr id="15" name="TextBox 14"/>
          <p:cNvSpPr txBox="1"/>
          <p:nvPr/>
        </p:nvSpPr>
        <p:spPr>
          <a:xfrm>
            <a:off x="9574585" y="7151906"/>
            <a:ext cx="364202" cy="329321"/>
          </a:xfrm>
          <a:prstGeom prst="rect">
            <a:avLst/>
          </a:prstGeom>
          <a:noFill/>
        </p:spPr>
        <p:txBody>
          <a:bodyPr wrap="none" rtlCol="0">
            <a:spAutoFit/>
          </a:bodyPr>
          <a:lstStyle/>
          <a:p>
            <a:pPr defTabSz="1000563" eaLnBrk="1" fontAlgn="auto" hangingPunct="1">
              <a:spcBef>
                <a:spcPts val="0"/>
              </a:spcBef>
              <a:spcAft>
                <a:spcPts val="0"/>
              </a:spcAft>
              <a:defRPr/>
            </a:pPr>
            <a:r>
              <a:rPr lang="en-US" sz="1540" dirty="0">
                <a:solidFill>
                  <a:srgbClr val="000000"/>
                </a:solidFill>
                <a:latin typeface="Arial Narrow"/>
                <a:ea typeface="+mn-ea"/>
                <a:cs typeface="+mn-cs"/>
              </a:rPr>
              <a:t>15</a:t>
            </a:r>
          </a:p>
        </p:txBody>
      </p:sp>
    </p:spTree>
    <p:extLst>
      <p:ext uri="{BB962C8B-B14F-4D97-AF65-F5344CB8AC3E}">
        <p14:creationId xmlns:p14="http://schemas.microsoft.com/office/powerpoint/2010/main" val="4191876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488" y="308102"/>
            <a:ext cx="8896350" cy="1295400"/>
          </a:xfrm>
        </p:spPr>
        <p:txBody>
          <a:bodyPr/>
          <a:lstStyle/>
          <a:p>
            <a:pPr algn="ctr"/>
            <a:r>
              <a:rPr lang="en-US" dirty="0" smtClean="0"/>
              <a:t/>
            </a:r>
            <a:br>
              <a:rPr lang="en-US" dirty="0" smtClean="0"/>
            </a:br>
            <a:r>
              <a:rPr lang="en-US" dirty="0" smtClean="0"/>
              <a:t>Baldrige Comment Guidelines</a:t>
            </a:r>
            <a:br>
              <a:rPr lang="en-US" dirty="0" smtClean="0"/>
            </a:br>
            <a:endParaRPr lang="en-US" dirty="0"/>
          </a:p>
        </p:txBody>
      </p:sp>
      <p:sp>
        <p:nvSpPr>
          <p:cNvPr id="3" name="Content Placeholder 2"/>
          <p:cNvSpPr>
            <a:spLocks noGrp="1"/>
          </p:cNvSpPr>
          <p:nvPr>
            <p:ph sz="half" idx="1"/>
          </p:nvPr>
        </p:nvSpPr>
        <p:spPr>
          <a:xfrm>
            <a:off x="1002890" y="1603502"/>
            <a:ext cx="8052620" cy="4913375"/>
          </a:xfrm>
        </p:spPr>
        <p:txBody>
          <a:bodyPr/>
          <a:lstStyle/>
          <a:p>
            <a:r>
              <a:rPr lang="en-US" sz="3600" b="1" u="sng" dirty="0" smtClean="0"/>
              <a:t>A</a:t>
            </a:r>
            <a:r>
              <a:rPr lang="en-US" b="1" dirty="0" smtClean="0"/>
              <a:t>ctionable: </a:t>
            </a:r>
            <a:r>
              <a:rPr lang="en-US" dirty="0"/>
              <a:t>The applicant can take action based on the comment and understand the potential </a:t>
            </a:r>
            <a:r>
              <a:rPr lang="en-US" dirty="0" smtClean="0"/>
              <a:t>benefit.</a:t>
            </a:r>
          </a:p>
          <a:p>
            <a:r>
              <a:rPr lang="en-US" sz="3600" b="1" u="sng" dirty="0" smtClean="0"/>
              <a:t>A</a:t>
            </a:r>
            <a:r>
              <a:rPr lang="en-US" b="1" dirty="0" smtClean="0"/>
              <a:t>ligned: </a:t>
            </a:r>
            <a:r>
              <a:rPr lang="en-US" dirty="0"/>
              <a:t>The comment reflects the Criteria and reflects the scoring range you have chosen.</a:t>
            </a:r>
          </a:p>
          <a:p>
            <a:pPr lvl="0"/>
            <a:r>
              <a:rPr lang="en-US" sz="3600" b="1" u="sng" dirty="0" smtClean="0"/>
              <a:t>A</a:t>
            </a:r>
            <a:r>
              <a:rPr lang="en-US" b="1" dirty="0" smtClean="0"/>
              <a:t>ccurate: </a:t>
            </a:r>
            <a:r>
              <a:rPr lang="en-US" dirty="0"/>
              <a:t>The facts and data are correct.</a:t>
            </a:r>
          </a:p>
          <a:p>
            <a:r>
              <a:rPr lang="en-US" sz="3600" b="1" u="sng" dirty="0" smtClean="0"/>
              <a:t>A</a:t>
            </a:r>
            <a:r>
              <a:rPr lang="en-US" b="1" dirty="0" smtClean="0"/>
              <a:t>ppropriate: </a:t>
            </a:r>
            <a:r>
              <a:rPr lang="en-US" dirty="0"/>
              <a:t>The tone is professional and </a:t>
            </a:r>
            <a:r>
              <a:rPr lang="en-US" dirty="0" smtClean="0"/>
              <a:t>polite.</a:t>
            </a:r>
            <a:endParaRPr lang="en-US" b="1" dirty="0" smtClean="0"/>
          </a:p>
          <a:p>
            <a:pPr marL="0" lvl="0" indent="0" algn="ctr">
              <a:buNone/>
            </a:pPr>
            <a:r>
              <a:rPr lang="en-US" i="1" dirty="0" smtClean="0"/>
              <a:t/>
            </a:r>
            <a:br>
              <a:rPr lang="en-US" i="1" dirty="0" smtClean="0"/>
            </a:br>
            <a:r>
              <a:rPr lang="en-US" i="1" dirty="0" smtClean="0"/>
              <a:t>Aim </a:t>
            </a:r>
            <a:r>
              <a:rPr lang="en-US" i="1" dirty="0"/>
              <a:t>for “Straight A’s</a:t>
            </a:r>
            <a:r>
              <a:rPr lang="en-US" i="1" dirty="0" smtClean="0"/>
              <a:t>”!</a:t>
            </a:r>
            <a:endParaRPr lang="en-US" b="1" i="1" dirty="0" smtClean="0"/>
          </a:p>
          <a:p>
            <a:pPr lvl="0" algn="ctr"/>
            <a:endParaRPr lang="en-US" b="1" i="1" dirty="0" smtClean="0"/>
          </a:p>
          <a:p>
            <a:pPr lvl="0"/>
            <a:endParaRPr lang="en-US" b="1" dirty="0" smtClean="0"/>
          </a:p>
          <a:p>
            <a:pPr lvl="0"/>
            <a:endParaRPr lang="en-US" dirty="0"/>
          </a:p>
          <a:p>
            <a:endParaRPr lang="en-US" dirty="0"/>
          </a:p>
          <a:p>
            <a:endParaRPr lang="en-US" dirty="0"/>
          </a:p>
        </p:txBody>
      </p:sp>
    </p:spTree>
    <p:extLst>
      <p:ext uri="{BB962C8B-B14F-4D97-AF65-F5344CB8AC3E}">
        <p14:creationId xmlns:p14="http://schemas.microsoft.com/office/powerpoint/2010/main" val="1931962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90283"/>
            <a:ext cx="8550275" cy="1513897"/>
          </a:xfrm>
        </p:spPr>
        <p:txBody>
          <a:bodyPr/>
          <a:lstStyle/>
          <a:p>
            <a:pPr algn="ct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Tree>
    <p:extLst>
      <p:ext uri="{BB962C8B-B14F-4D97-AF65-F5344CB8AC3E}">
        <p14:creationId xmlns:p14="http://schemas.microsoft.com/office/powerpoint/2010/main" val="611660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072" y="2066732"/>
            <a:ext cx="3216729" cy="762001"/>
          </a:xfrm>
        </p:spPr>
        <p:txBody>
          <a:bodyPr/>
          <a:lstStyle/>
          <a:p>
            <a:r>
              <a:rPr lang="en-US" u="sng" dirty="0" smtClean="0"/>
              <a:t>A</a:t>
            </a:r>
            <a:r>
              <a:rPr lang="en-US" dirty="0" smtClean="0"/>
              <a:t>ctionable</a:t>
            </a:r>
            <a:endParaRPr lang="en-US" sz="3600" dirty="0"/>
          </a:p>
        </p:txBody>
      </p:sp>
      <p:grpSp>
        <p:nvGrpSpPr>
          <p:cNvPr id="10" name="Group 9"/>
          <p:cNvGrpSpPr>
            <a:grpSpLocks noChangeAspect="1"/>
          </p:cNvGrpSpPr>
          <p:nvPr/>
        </p:nvGrpSpPr>
        <p:grpSpPr>
          <a:xfrm>
            <a:off x="2186992" y="15064"/>
            <a:ext cx="7531184" cy="7772400"/>
            <a:chOff x="2596895" y="357352"/>
            <a:chExt cx="6975812" cy="7199239"/>
          </a:xfrm>
        </p:grpSpPr>
        <p:pic>
          <p:nvPicPr>
            <p:cNvPr id="6" name="Picture 5"/>
            <p:cNvPicPr>
              <a:picLocks noChangeAspect="1"/>
            </p:cNvPicPr>
            <p:nvPr/>
          </p:nvPicPr>
          <p:blipFill rotWithShape="1">
            <a:blip r:embed="rId3"/>
            <a:srcRect t="69412"/>
            <a:stretch/>
          </p:blipFill>
          <p:spPr>
            <a:xfrm>
              <a:off x="5987203" y="5179151"/>
              <a:ext cx="3585504" cy="2377440"/>
            </a:xfrm>
            <a:prstGeom prst="rect">
              <a:avLst/>
            </a:prstGeom>
          </p:spPr>
        </p:pic>
        <p:pic>
          <p:nvPicPr>
            <p:cNvPr id="7" name="Picture 6"/>
            <p:cNvPicPr>
              <a:picLocks noChangeAspect="1"/>
            </p:cNvPicPr>
            <p:nvPr/>
          </p:nvPicPr>
          <p:blipFill rotWithShape="1">
            <a:blip r:embed="rId3"/>
            <a:srcRect l="2028" t="46144" b="30981"/>
            <a:stretch/>
          </p:blipFill>
          <p:spPr>
            <a:xfrm>
              <a:off x="2669627" y="3913352"/>
              <a:ext cx="3512771" cy="1778000"/>
            </a:xfrm>
            <a:prstGeom prst="rect">
              <a:avLst/>
            </a:prstGeom>
          </p:spPr>
        </p:pic>
        <p:pic>
          <p:nvPicPr>
            <p:cNvPr id="8" name="Picture 7"/>
            <p:cNvPicPr>
              <a:picLocks noChangeAspect="1"/>
            </p:cNvPicPr>
            <p:nvPr/>
          </p:nvPicPr>
          <p:blipFill rotWithShape="1">
            <a:blip r:embed="rId3"/>
            <a:srcRect t="16209" b="54249"/>
            <a:stretch/>
          </p:blipFill>
          <p:spPr>
            <a:xfrm>
              <a:off x="5987203" y="1617192"/>
              <a:ext cx="3585504" cy="2296160"/>
            </a:xfrm>
            <a:prstGeom prst="rect">
              <a:avLst/>
            </a:prstGeom>
          </p:spPr>
        </p:pic>
        <p:pic>
          <p:nvPicPr>
            <p:cNvPr id="9" name="Picture 8"/>
            <p:cNvPicPr>
              <a:picLocks noChangeAspect="1"/>
            </p:cNvPicPr>
            <p:nvPr/>
          </p:nvPicPr>
          <p:blipFill rotWithShape="1">
            <a:blip r:embed="rId3"/>
            <a:srcRect b="83791"/>
            <a:stretch/>
          </p:blipFill>
          <p:spPr>
            <a:xfrm>
              <a:off x="2596895" y="357352"/>
              <a:ext cx="3585504" cy="1259840"/>
            </a:xfrm>
            <a:prstGeom prst="rect">
              <a:avLst/>
            </a:prstGeom>
          </p:spPr>
        </p:pic>
      </p:grpSp>
    </p:spTree>
    <p:extLst>
      <p:ext uri="{BB962C8B-B14F-4D97-AF65-F5344CB8AC3E}">
        <p14:creationId xmlns:p14="http://schemas.microsoft.com/office/powerpoint/2010/main" val="105438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471557" y="1217385"/>
            <a:ext cx="2879271"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r>
              <a:rPr lang="en-US" u="sng" dirty="0" smtClean="0"/>
              <a:t>A</a:t>
            </a:r>
            <a:r>
              <a:rPr lang="en-US" dirty="0" smtClean="0"/>
              <a:t>ligned</a:t>
            </a:r>
            <a:endParaRPr lang="en-US" sz="3600" dirty="0"/>
          </a:p>
        </p:txBody>
      </p:sp>
      <p:pic>
        <p:nvPicPr>
          <p:cNvPr id="5" name="Picture 4"/>
          <p:cNvPicPr>
            <a:picLocks noChangeAspect="1"/>
          </p:cNvPicPr>
          <p:nvPr/>
        </p:nvPicPr>
        <p:blipFill rotWithShape="1">
          <a:blip r:embed="rId3"/>
          <a:srcRect b="78964"/>
          <a:stretch/>
        </p:blipFill>
        <p:spPr>
          <a:xfrm>
            <a:off x="103269" y="-14515"/>
            <a:ext cx="3638748" cy="1920240"/>
          </a:xfrm>
          <a:prstGeom prst="rect">
            <a:avLst/>
          </a:prstGeom>
        </p:spPr>
      </p:pic>
      <p:pic>
        <p:nvPicPr>
          <p:cNvPr id="6" name="Picture 5"/>
          <p:cNvPicPr>
            <a:picLocks noChangeAspect="1"/>
          </p:cNvPicPr>
          <p:nvPr/>
        </p:nvPicPr>
        <p:blipFill rotWithShape="1">
          <a:blip r:embed="rId3"/>
          <a:srcRect t="78488" r="4018" b="1298"/>
          <a:stretch/>
        </p:blipFill>
        <p:spPr>
          <a:xfrm>
            <a:off x="6471557" y="5892800"/>
            <a:ext cx="3461576" cy="1828800"/>
          </a:xfrm>
          <a:prstGeom prst="rect">
            <a:avLst/>
          </a:prstGeom>
        </p:spPr>
      </p:pic>
      <p:pic>
        <p:nvPicPr>
          <p:cNvPr id="7" name="Picture 6"/>
          <p:cNvPicPr>
            <a:picLocks noChangeAspect="1"/>
          </p:cNvPicPr>
          <p:nvPr/>
        </p:nvPicPr>
        <p:blipFill rotWithShape="1">
          <a:blip r:embed="rId3"/>
          <a:srcRect t="48186" r="3672" b="25234"/>
          <a:stretch/>
        </p:blipFill>
        <p:spPr>
          <a:xfrm>
            <a:off x="4135249" y="3627119"/>
            <a:ext cx="3302467" cy="2286000"/>
          </a:xfrm>
          <a:prstGeom prst="rect">
            <a:avLst/>
          </a:prstGeom>
        </p:spPr>
      </p:pic>
      <p:pic>
        <p:nvPicPr>
          <p:cNvPr id="8" name="Picture 7"/>
          <p:cNvPicPr>
            <a:picLocks noChangeAspect="1"/>
          </p:cNvPicPr>
          <p:nvPr/>
        </p:nvPicPr>
        <p:blipFill rotWithShape="1">
          <a:blip r:embed="rId3"/>
          <a:srcRect t="24574" r="3848" b="55471"/>
          <a:stretch/>
        </p:blipFill>
        <p:spPr>
          <a:xfrm>
            <a:off x="1867443" y="1818640"/>
            <a:ext cx="3512827" cy="1828800"/>
          </a:xfrm>
          <a:prstGeom prst="rect">
            <a:avLst/>
          </a:prstGeom>
        </p:spPr>
      </p:pic>
    </p:spTree>
    <p:extLst>
      <p:ext uri="{BB962C8B-B14F-4D97-AF65-F5344CB8AC3E}">
        <p14:creationId xmlns:p14="http://schemas.microsoft.com/office/powerpoint/2010/main" val="1664871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69409" y="621213"/>
            <a:ext cx="2962625"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r>
              <a:rPr lang="en-US" u="sng" dirty="0" smtClean="0"/>
              <a:t>A</a:t>
            </a:r>
            <a:r>
              <a:rPr lang="en-US" dirty="0" smtClean="0"/>
              <a:t>ccurate</a:t>
            </a:r>
            <a:endParaRPr lang="en-US" sz="3600" dirty="0"/>
          </a:p>
        </p:txBody>
      </p:sp>
      <p:grpSp>
        <p:nvGrpSpPr>
          <p:cNvPr id="2" name="Group 1"/>
          <p:cNvGrpSpPr>
            <a:grpSpLocks noChangeAspect="1"/>
          </p:cNvGrpSpPr>
          <p:nvPr/>
        </p:nvGrpSpPr>
        <p:grpSpPr>
          <a:xfrm>
            <a:off x="1562462" y="98333"/>
            <a:ext cx="8032748" cy="7223760"/>
            <a:chOff x="2405742" y="738413"/>
            <a:chExt cx="7353266" cy="6612708"/>
          </a:xfrm>
        </p:grpSpPr>
        <p:pic>
          <p:nvPicPr>
            <p:cNvPr id="5" name="Picture 4"/>
            <p:cNvPicPr>
              <a:picLocks noChangeAspect="1"/>
            </p:cNvPicPr>
            <p:nvPr/>
          </p:nvPicPr>
          <p:blipFill rotWithShape="1">
            <a:blip r:embed="rId3"/>
            <a:srcRect l="981" b="78777"/>
            <a:stretch/>
          </p:blipFill>
          <p:spPr>
            <a:xfrm>
              <a:off x="4117169" y="738413"/>
              <a:ext cx="3561300" cy="1920240"/>
            </a:xfrm>
            <a:prstGeom prst="rect">
              <a:avLst/>
            </a:prstGeom>
          </p:spPr>
        </p:pic>
        <p:pic>
          <p:nvPicPr>
            <p:cNvPr id="6" name="Picture 5"/>
            <p:cNvPicPr>
              <a:picLocks noChangeAspect="1"/>
            </p:cNvPicPr>
            <p:nvPr/>
          </p:nvPicPr>
          <p:blipFill rotWithShape="1">
            <a:blip r:embed="rId3"/>
            <a:srcRect l="883" t="78036"/>
            <a:stretch/>
          </p:blipFill>
          <p:spPr>
            <a:xfrm>
              <a:off x="6150429" y="2764971"/>
              <a:ext cx="3608579" cy="2011680"/>
            </a:xfrm>
            <a:prstGeom prst="rect">
              <a:avLst/>
            </a:prstGeom>
          </p:spPr>
        </p:pic>
        <p:pic>
          <p:nvPicPr>
            <p:cNvPr id="7" name="Picture 6"/>
            <p:cNvPicPr>
              <a:picLocks noChangeAspect="1"/>
            </p:cNvPicPr>
            <p:nvPr/>
          </p:nvPicPr>
          <p:blipFill rotWithShape="1">
            <a:blip r:embed="rId3"/>
            <a:srcRect l="1408" t="48024" b="24434"/>
            <a:stretch/>
          </p:blipFill>
          <p:spPr>
            <a:xfrm>
              <a:off x="4389006" y="4882241"/>
              <a:ext cx="3513011" cy="2468880"/>
            </a:xfrm>
            <a:prstGeom prst="rect">
              <a:avLst/>
            </a:prstGeom>
          </p:spPr>
        </p:pic>
        <p:pic>
          <p:nvPicPr>
            <p:cNvPr id="8" name="Picture 7"/>
            <p:cNvPicPr>
              <a:picLocks noChangeAspect="1"/>
            </p:cNvPicPr>
            <p:nvPr/>
          </p:nvPicPr>
          <p:blipFill rotWithShape="1">
            <a:blip r:embed="rId3"/>
            <a:srcRect l="1151" t="23570" b="54940"/>
            <a:stretch/>
          </p:blipFill>
          <p:spPr>
            <a:xfrm>
              <a:off x="2405742" y="2763157"/>
              <a:ext cx="3510933" cy="1920240"/>
            </a:xfrm>
            <a:prstGeom prst="rect">
              <a:avLst/>
            </a:prstGeom>
          </p:spPr>
        </p:pic>
      </p:grpSp>
    </p:spTree>
    <p:extLst>
      <p:ext uri="{BB962C8B-B14F-4D97-AF65-F5344CB8AC3E}">
        <p14:creationId xmlns:p14="http://schemas.microsoft.com/office/powerpoint/2010/main" val="6129128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723900" y="177800"/>
            <a:ext cx="889635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r>
              <a:rPr lang="en-US" u="sng" dirty="0" smtClean="0"/>
              <a:t>A</a:t>
            </a:r>
            <a:r>
              <a:rPr lang="en-US" dirty="0" smtClean="0"/>
              <a:t>ppropriate</a:t>
            </a:r>
            <a:endParaRPr lang="en-US" sz="3600" dirty="0"/>
          </a:p>
        </p:txBody>
      </p:sp>
      <p:pic>
        <p:nvPicPr>
          <p:cNvPr id="5" name="Picture 4"/>
          <p:cNvPicPr>
            <a:picLocks noChangeAspect="1"/>
          </p:cNvPicPr>
          <p:nvPr/>
        </p:nvPicPr>
        <p:blipFill rotWithShape="1">
          <a:blip r:embed="rId3"/>
          <a:srcRect b="61189"/>
          <a:stretch/>
        </p:blipFill>
        <p:spPr>
          <a:xfrm>
            <a:off x="1187330" y="1815193"/>
            <a:ext cx="3459836" cy="4206240"/>
          </a:xfrm>
          <a:prstGeom prst="rect">
            <a:avLst/>
          </a:prstGeom>
        </p:spPr>
      </p:pic>
      <p:pic>
        <p:nvPicPr>
          <p:cNvPr id="6" name="Picture 5"/>
          <p:cNvPicPr>
            <a:picLocks noChangeAspect="1"/>
          </p:cNvPicPr>
          <p:nvPr/>
        </p:nvPicPr>
        <p:blipFill rotWithShape="1">
          <a:blip r:embed="rId3"/>
          <a:srcRect t="40766"/>
          <a:stretch/>
        </p:blipFill>
        <p:spPr>
          <a:xfrm>
            <a:off x="5759330" y="825500"/>
            <a:ext cx="3400346" cy="6309360"/>
          </a:xfrm>
          <a:prstGeom prst="rect">
            <a:avLst/>
          </a:prstGeom>
        </p:spPr>
      </p:pic>
    </p:spTree>
    <p:extLst>
      <p:ext uri="{BB962C8B-B14F-4D97-AF65-F5344CB8AC3E}">
        <p14:creationId xmlns:p14="http://schemas.microsoft.com/office/powerpoint/2010/main" val="3210307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372" y="568325"/>
            <a:ext cx="8896350" cy="1295400"/>
          </a:xfrm>
        </p:spPr>
        <p:txBody>
          <a:bodyPr/>
          <a:lstStyle/>
          <a:p>
            <a:r>
              <a:rPr lang="en-US" dirty="0" smtClean="0"/>
              <a:t>Elements of an Actionable Comment</a:t>
            </a:r>
            <a:endParaRPr lang="en-US" dirty="0"/>
          </a:p>
        </p:txBody>
      </p:sp>
      <p:sp>
        <p:nvSpPr>
          <p:cNvPr id="4" name="TextBox 3"/>
          <p:cNvSpPr txBox="1"/>
          <p:nvPr/>
        </p:nvSpPr>
        <p:spPr>
          <a:xfrm>
            <a:off x="1173480" y="1863725"/>
            <a:ext cx="7879080" cy="2657422"/>
          </a:xfrm>
          <a:prstGeom prst="rect">
            <a:avLst/>
          </a:prstGeom>
          <a:noFill/>
        </p:spPr>
        <p:txBody>
          <a:bodyPr wrap="square" lIns="101882" tIns="50941" rIns="101882" bIns="50941" rtlCol="0">
            <a:spAutoFit/>
          </a:bodyPr>
          <a:lstStyle/>
          <a:p>
            <a:pPr>
              <a:buNone/>
            </a:pPr>
            <a:r>
              <a:rPr lang="en-US" sz="2700" b="1" dirty="0" smtClean="0">
                <a:latin typeface="+mn-lt"/>
              </a:rPr>
              <a:t> A comment contains*</a:t>
            </a:r>
          </a:p>
          <a:p>
            <a:pPr>
              <a:buNone/>
            </a:pPr>
            <a:endParaRPr lang="en-US" sz="1100" b="1" dirty="0" smtClean="0">
              <a:latin typeface="+mn-lt"/>
            </a:endParaRPr>
          </a:p>
          <a:p>
            <a:pPr marL="407530" indent="-407530">
              <a:buFont typeface="Arial" pitchFamily="34" charset="0"/>
              <a:buChar char="•"/>
            </a:pPr>
            <a:r>
              <a:rPr lang="en-US" sz="2700" dirty="0" smtClean="0">
                <a:latin typeface="+mn-lt"/>
              </a:rPr>
              <a:t>a concise opening statement of the main idea</a:t>
            </a:r>
          </a:p>
          <a:p>
            <a:pPr marL="407530" indent="-407530">
              <a:buFont typeface="Arial" pitchFamily="34" charset="0"/>
              <a:buChar char="•"/>
            </a:pPr>
            <a:r>
              <a:rPr lang="en-US" sz="2700" dirty="0" smtClean="0">
                <a:latin typeface="+mn-lt"/>
              </a:rPr>
              <a:t>the relevance of this main idea to the applicant</a:t>
            </a:r>
          </a:p>
          <a:p>
            <a:pPr marL="407530" indent="-407530">
              <a:buFont typeface="Arial" pitchFamily="34" charset="0"/>
              <a:buChar char="•"/>
            </a:pPr>
            <a:r>
              <a:rPr lang="en-US" sz="2700" dirty="0" smtClean="0">
                <a:latin typeface="+mn-lt"/>
              </a:rPr>
              <a:t>one or two examples </a:t>
            </a:r>
          </a:p>
          <a:p>
            <a:endParaRPr lang="en-US" sz="2700" b="1" dirty="0">
              <a:latin typeface="+mn-lt"/>
            </a:endParaRPr>
          </a:p>
          <a:p>
            <a:r>
              <a:rPr lang="en-US" sz="2000" b="1" i="1" dirty="0">
                <a:latin typeface="+mn-lt"/>
              </a:rPr>
              <a:t>*</a:t>
            </a:r>
            <a:r>
              <a:rPr lang="en-US" sz="2000" b="1" i="1" dirty="0" smtClean="0">
                <a:latin typeface="+mn-lt"/>
              </a:rPr>
              <a:t>with </a:t>
            </a:r>
            <a:r>
              <a:rPr lang="en-US" sz="2000" b="1" i="1" dirty="0">
                <a:latin typeface="+mn-lt"/>
              </a:rPr>
              <a:t>these elements arranged in the most readable way for the applicant</a:t>
            </a:r>
          </a:p>
        </p:txBody>
      </p:sp>
      <p:sp>
        <p:nvSpPr>
          <p:cNvPr id="8" name="Text Box 9" descr="Comment text box"/>
          <p:cNvSpPr txBox="1">
            <a:spLocks noChangeArrowheads="1"/>
          </p:cNvSpPr>
          <p:nvPr/>
        </p:nvSpPr>
        <p:spPr bwMode="auto">
          <a:xfrm>
            <a:off x="1676400" y="4967201"/>
            <a:ext cx="2799588" cy="65687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01882" tIns="50941" rIns="101882" bIns="50941" anchor="ctr">
            <a:spAutoFit/>
          </a:bodyPr>
          <a:lstStyle/>
          <a:p>
            <a:pPr marL="424510" indent="-424510" algn="ctr">
              <a:spcBef>
                <a:spcPts val="1337"/>
              </a:spcBef>
              <a:spcAft>
                <a:spcPts val="1337"/>
              </a:spcAft>
            </a:pPr>
            <a:r>
              <a:rPr lang="en-US" sz="3600" b="1" dirty="0" smtClean="0"/>
              <a:t>Comment</a:t>
            </a:r>
            <a:endParaRPr lang="en-US" sz="3600" b="1" dirty="0"/>
          </a:p>
        </p:txBody>
      </p:sp>
      <p:sp>
        <p:nvSpPr>
          <p:cNvPr id="9" name="PPTShape_0"/>
          <p:cNvSpPr txBox="1">
            <a:spLocks noChangeArrowheads="1"/>
          </p:cNvSpPr>
          <p:nvPr/>
        </p:nvSpPr>
        <p:spPr bwMode="auto">
          <a:xfrm>
            <a:off x="5674108" y="4587487"/>
            <a:ext cx="2372612" cy="122055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lIns="101882" tIns="50941" rIns="101882" bIns="50941">
            <a:spAutoFit/>
          </a:bodyPr>
          <a:lstStyle/>
          <a:p>
            <a:pPr algn="ctr">
              <a:buFont typeface="Wingdings" pitchFamily="2" charset="2"/>
              <a:buNone/>
            </a:pPr>
            <a:r>
              <a:rPr lang="en-US" sz="3600" b="1" dirty="0" smtClean="0">
                <a:solidFill>
                  <a:schemeClr val="tx1"/>
                </a:solidFill>
              </a:rPr>
              <a:t>Call to Action</a:t>
            </a:r>
            <a:endParaRPr lang="en-US" sz="3600" b="1" dirty="0">
              <a:solidFill>
                <a:schemeClr val="tx1"/>
              </a:solidFill>
            </a:endParaRPr>
          </a:p>
        </p:txBody>
      </p:sp>
      <p:sp>
        <p:nvSpPr>
          <p:cNvPr id="10" name="Right Arrow 9"/>
          <p:cNvSpPr/>
          <p:nvPr/>
        </p:nvSpPr>
        <p:spPr bwMode="auto">
          <a:xfrm>
            <a:off x="4693920" y="4932927"/>
            <a:ext cx="838200" cy="692904"/>
          </a:xfrm>
          <a:prstGeom prst="rightArrow">
            <a:avLst/>
          </a:prstGeom>
          <a:solidFill>
            <a:schemeClr val="accent1">
              <a:lumMod val="90000"/>
            </a:schemeClr>
          </a:solidFill>
          <a:ln w="9525" cap="flat" cmpd="sng" algn="ctr">
            <a:solidFill>
              <a:schemeClr val="tx1"/>
            </a:solidFill>
            <a:prstDash val="solid"/>
            <a:round/>
            <a:headEnd type="none" w="med" len="med"/>
            <a:tailEnd type="none" w="med" len="med"/>
          </a:ln>
          <a:effectLst/>
        </p:spPr>
        <p:txBody>
          <a:bodyPr vert="horz" wrap="square" lIns="101882" tIns="50941" rIns="101882" bIns="50941" numCol="1" rtlCol="0" anchor="t" anchorCtr="0" compatLnSpc="1">
            <a:prstTxWarp prst="textNoShape">
              <a:avLst/>
            </a:prstTxWarp>
            <a:spAutoFit/>
          </a:bodyPr>
          <a:lstStyle/>
          <a:p>
            <a:pPr marL="424510" indent="-424510" defTabSz="1018824" eaLnBrk="1" hangingPunct="1">
              <a:spcBef>
                <a:spcPct val="20000"/>
              </a:spcBef>
              <a:buFont typeface="Wingdings" pitchFamily="2" charset="2"/>
              <a:buChar char="§"/>
            </a:pPr>
            <a:endParaRPr lang="en-US" sz="1600" dirty="0" smtClean="0">
              <a:solidFill>
                <a:srgbClr val="333333"/>
              </a:solidFill>
              <a:latin typeface="Arial" charset="0"/>
              <a:ea typeface="ＭＳ Ｐゴシック" pitchFamily="-80" charset="-128"/>
            </a:endParaRPr>
          </a:p>
        </p:txBody>
      </p:sp>
    </p:spTree>
    <p:extLst>
      <p:ext uri="{BB962C8B-B14F-4D97-AF65-F5344CB8AC3E}">
        <p14:creationId xmlns:p14="http://schemas.microsoft.com/office/powerpoint/2010/main" val="405562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50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1500"/>
                            </p:stCondLst>
                            <p:childTnLst>
                              <p:par>
                                <p:cTn id="8" presetID="2" presetClass="entr" presetSubtype="8" fill="hold" nodeType="afterEffect">
                                  <p:stCondLst>
                                    <p:cond delay="300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500" fill="hold"/>
                                        <p:tgtEl>
                                          <p:spTgt spid="8"/>
                                        </p:tgtEl>
                                        <p:attrNameLst>
                                          <p:attrName>ppt_x</p:attrName>
                                        </p:attrNameLst>
                                      </p:cBhvr>
                                      <p:tavLst>
                                        <p:tav tm="0">
                                          <p:val>
                                            <p:strVal val="0-#ppt_w/2"/>
                                          </p:val>
                                        </p:tav>
                                        <p:tav tm="100000">
                                          <p:val>
                                            <p:strVal val="#ppt_x"/>
                                          </p:val>
                                        </p:tav>
                                      </p:tavLst>
                                    </p:anim>
                                    <p:anim calcmode="lin" valueType="num">
                                      <p:cBhvr additive="base">
                                        <p:cTn id="11" dur="500" fill="hold"/>
                                        <p:tgtEl>
                                          <p:spTgt spid="8"/>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300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0-#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300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0-#ppt_w/2"/>
                                          </p:val>
                                        </p:tav>
                                        <p:tav tm="100000">
                                          <p:val>
                                            <p:strVal val="#ppt_x"/>
                                          </p:val>
                                        </p:tav>
                                      </p:tavLst>
                                    </p:anim>
                                    <p:anim calcmode="lin" valueType="num">
                                      <p:cBhvr additive="base">
                                        <p:cTn id="19"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6390"/>
            <a:ext cx="8896350" cy="1295400"/>
          </a:xfrm>
        </p:spPr>
        <p:txBody>
          <a:bodyPr/>
          <a:lstStyle/>
          <a:p>
            <a:r>
              <a:rPr lang="en-US" dirty="0" smtClean="0"/>
              <a:t>Sample Process Strength</a:t>
            </a:r>
            <a:endParaRPr lang="en-US" dirty="0"/>
          </a:p>
        </p:txBody>
      </p:sp>
      <p:sp>
        <p:nvSpPr>
          <p:cNvPr id="3" name="Content Placeholder 2"/>
          <p:cNvSpPr>
            <a:spLocks noGrp="1"/>
          </p:cNvSpPr>
          <p:nvPr>
            <p:ph idx="1"/>
          </p:nvPr>
        </p:nvSpPr>
        <p:spPr>
          <a:xfrm>
            <a:off x="907596" y="1918969"/>
            <a:ext cx="8439150" cy="4547145"/>
          </a:xfrm>
        </p:spPr>
        <p:txBody>
          <a:bodyPr/>
          <a:lstStyle/>
          <a:p>
            <a:pPr marL="0" indent="0">
              <a:lnSpc>
                <a:spcPct val="150000"/>
              </a:lnSpc>
              <a:buNone/>
            </a:pPr>
            <a:r>
              <a:rPr lang="en-US" sz="2400" dirty="0" smtClean="0"/>
              <a:t>1.1a(1</a:t>
            </a:r>
            <a:r>
              <a:rPr lang="en-US" sz="2400" dirty="0"/>
              <a:t>) </a:t>
            </a:r>
            <a:endParaRPr lang="en-US" sz="2400" dirty="0" smtClean="0"/>
          </a:p>
          <a:p>
            <a:pPr marL="0" indent="0">
              <a:lnSpc>
                <a:spcPct val="150000"/>
              </a:lnSpc>
              <a:buNone/>
            </a:pPr>
            <a:r>
              <a:rPr lang="en-US" sz="2400" dirty="0" smtClean="0"/>
              <a:t>The </a:t>
            </a:r>
            <a:r>
              <a:rPr lang="en-US" sz="2400" dirty="0"/>
              <a:t>strategic advantage of a focus on continuous improvement and the elements of the organization’s integrated Leadership System guide the Leadership Team in setting direction and aligning the workforce towards achievement of the vision. The Leadership System (Figure 1.1-1) incorporates planning, measurement, reward/recognition, and learning in a cycle of continuous improvement; it also </a:t>
            </a:r>
            <a:r>
              <a:rPr lang="en-US" sz="2400" dirty="0" smtClean="0"/>
              <a:t>aligns the organization through </a:t>
            </a:r>
            <a:r>
              <a:rPr lang="en-US" sz="2400" dirty="0"/>
              <a:t>strategic objectives, performance reviews, and Quarterly Coaching </a:t>
            </a:r>
            <a:r>
              <a:rPr lang="en-US" sz="2400" dirty="0" smtClean="0"/>
              <a:t>Plans. </a:t>
            </a:r>
            <a:endParaRPr lang="en-US" sz="2400" dirty="0"/>
          </a:p>
        </p:txBody>
      </p:sp>
    </p:spTree>
    <p:extLst>
      <p:ext uri="{BB962C8B-B14F-4D97-AF65-F5344CB8AC3E}">
        <p14:creationId xmlns:p14="http://schemas.microsoft.com/office/powerpoint/2010/main" val="2096600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975</Words>
  <Application>Microsoft Office PowerPoint</Application>
  <PresentationFormat>Custom</PresentationFormat>
  <Paragraphs>121</Paragraphs>
  <Slides>18</Slides>
  <Notes>18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ＭＳ Ｐゴシック</vt:lpstr>
      <vt:lpstr>Arial</vt:lpstr>
      <vt:lpstr>Arial Narrow</vt:lpstr>
      <vt:lpstr>Calibri</vt:lpstr>
      <vt:lpstr>CommonBullets</vt:lpstr>
      <vt:lpstr>Monotype Sorts</vt:lpstr>
      <vt:lpstr>Times New Roman</vt:lpstr>
      <vt:lpstr>Wingdings</vt:lpstr>
      <vt:lpstr>ヒラギノ角ゴ Pro W3</vt:lpstr>
      <vt:lpstr>Blank Presentation</vt:lpstr>
      <vt:lpstr>Office Theme</vt:lpstr>
      <vt:lpstr>Writing High-Quality Feedback  for 2016 Baldrige Award Applicants </vt:lpstr>
      <vt:lpstr> Baldrige Comment Guidelines </vt:lpstr>
      <vt:lpstr>PowerPoint Presentation</vt:lpstr>
      <vt:lpstr>Actionable</vt:lpstr>
      <vt:lpstr>PowerPoint Presentation</vt:lpstr>
      <vt:lpstr>PowerPoint Presentation</vt:lpstr>
      <vt:lpstr>PowerPoint Presentation</vt:lpstr>
      <vt:lpstr>Elements of an Actionable Comment</vt:lpstr>
      <vt:lpstr>Sample Process Strength</vt:lpstr>
      <vt:lpstr>Sample Process Strength</vt:lpstr>
      <vt:lpstr>Sample Process OFI</vt:lpstr>
      <vt:lpstr>Sample Process OFI</vt:lpstr>
      <vt:lpstr>Sample Results Strength</vt:lpstr>
      <vt:lpstr>Sample Results Strength</vt:lpstr>
      <vt:lpstr>Sample Results OFI</vt:lpstr>
      <vt:lpstr>Sample Results OFI</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2016-05-19T14:18:31Z</dcterms:created>
  <dcterms:modified xsi:type="dcterms:W3CDTF">2016-05-19T14:18:42Z</dcterms:modified>
</cp:coreProperties>
</file>