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07" r:id="rId3"/>
    <p:sldId id="323" r:id="rId4"/>
    <p:sldId id="313" r:id="rId5"/>
    <p:sldId id="289" r:id="rId6"/>
    <p:sldId id="308" r:id="rId7"/>
    <p:sldId id="324" r:id="rId8"/>
    <p:sldId id="316" r:id="rId9"/>
    <p:sldId id="314" r:id="rId10"/>
    <p:sldId id="315" r:id="rId11"/>
    <p:sldId id="319" r:id="rId12"/>
    <p:sldId id="320" r:id="rId13"/>
    <p:sldId id="321" r:id="rId14"/>
  </p:sldIdLst>
  <p:sldSz cx="10058400" cy="7772400"/>
  <p:notesSz cx="7019925" cy="9305925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0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0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orient="horz" pos="1133">
          <p15:clr>
            <a:srgbClr val="A4A3A4"/>
          </p15:clr>
        </p15:guide>
        <p15:guide id="3" orient="horz" pos="4608">
          <p15:clr>
            <a:srgbClr val="A4A3A4"/>
          </p15:clr>
        </p15:guide>
        <p15:guide id="4" orient="horz" pos="288">
          <p15:clr>
            <a:srgbClr val="A4A3A4"/>
          </p15:clr>
        </p15:guide>
        <p15:guide id="5" pos="3168">
          <p15:clr>
            <a:srgbClr val="A4A3A4"/>
          </p15:clr>
        </p15:guide>
        <p15:guide id="6" pos="5904">
          <p15:clr>
            <a:srgbClr val="A4A3A4"/>
          </p15:clr>
        </p15:guide>
        <p15:guide id="7" pos="346">
          <p15:clr>
            <a:srgbClr val="A4A3A4"/>
          </p15:clr>
        </p15:guide>
        <p15:guide id="8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6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89">
          <p15:clr>
            <a:srgbClr val="A4A3A4"/>
          </p15:clr>
        </p15:guide>
        <p15:guide id="4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3F5"/>
    <a:srgbClr val="006DE5"/>
    <a:srgbClr val="0066CC"/>
    <a:srgbClr val="997801"/>
    <a:srgbClr val="0C2D83"/>
    <a:srgbClr val="FFFFCC"/>
    <a:srgbClr val="B1FEFC"/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4850" autoAdjust="0"/>
  </p:normalViewPr>
  <p:slideViewPr>
    <p:cSldViewPr snapToGrid="0" snapToObjects="1">
      <p:cViewPr varScale="1">
        <p:scale>
          <a:sx n="52" d="100"/>
          <a:sy n="52" d="100"/>
        </p:scale>
        <p:origin x="1776" y="42"/>
      </p:cViewPr>
      <p:guideLst>
        <p:guide orient="horz" pos="2448"/>
        <p:guide orient="horz" pos="1133"/>
        <p:guide orient="horz" pos="4608"/>
        <p:guide orient="horz" pos="288"/>
        <p:guide pos="3168"/>
        <p:guide pos="5904"/>
        <p:guide pos="34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347" y="-2006"/>
      </p:cViewPr>
      <p:guideLst>
        <p:guide orient="horz" pos="2986"/>
        <p:guide pos="2208"/>
        <p:guide orient="horz" pos="2989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42728" cy="46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1" rIns="92744" bIns="46371" numCol="1" anchor="t" anchorCtr="0" compatLnSpc="1">
            <a:prstTxWarp prst="textNoShape">
              <a:avLst/>
            </a:prstTxWarp>
          </a:bodyPr>
          <a:lstStyle>
            <a:lvl1pPr defTabSz="926695">
              <a:defRPr sz="1200"/>
            </a:lvl1pPr>
          </a:lstStyle>
          <a:p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199" y="2"/>
            <a:ext cx="3042727" cy="46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1" rIns="92744" bIns="46371" numCol="1" anchor="t" anchorCtr="0" compatLnSpc="1">
            <a:prstTxWarp prst="textNoShape">
              <a:avLst/>
            </a:prstTxWarp>
          </a:bodyPr>
          <a:lstStyle>
            <a:lvl1pPr algn="r" defTabSz="926695">
              <a:defRPr sz="1200"/>
            </a:lvl1pPr>
          </a:lstStyle>
          <a:p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397"/>
            <a:ext cx="3042728" cy="46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1" rIns="92744" bIns="46371" numCol="1" anchor="b" anchorCtr="0" compatLnSpc="1">
            <a:prstTxWarp prst="textNoShape">
              <a:avLst/>
            </a:prstTxWarp>
          </a:bodyPr>
          <a:lstStyle>
            <a:lvl1pPr defTabSz="926695">
              <a:defRPr sz="1200"/>
            </a:lvl1pPr>
          </a:lstStyle>
          <a:p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199" y="8841397"/>
            <a:ext cx="3042727" cy="46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1" rIns="92744" bIns="46371" numCol="1" anchor="b" anchorCtr="0" compatLnSpc="1">
            <a:prstTxWarp prst="textNoShape">
              <a:avLst/>
            </a:prstTxWarp>
          </a:bodyPr>
          <a:lstStyle>
            <a:lvl1pPr algn="r" defTabSz="926695">
              <a:defRPr sz="1200"/>
            </a:lvl1pPr>
          </a:lstStyle>
          <a:p>
            <a:fld id="{95B5A22F-9C27-43E4-A222-A33183B2869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7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42728" cy="46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1" rIns="92744" bIns="46371" numCol="1" anchor="t" anchorCtr="0" compatLnSpc="1">
            <a:prstTxWarp prst="textNoShape">
              <a:avLst/>
            </a:prstTxWarp>
          </a:bodyPr>
          <a:lstStyle>
            <a:lvl1pPr defTabSz="926695">
              <a:defRPr sz="1200"/>
            </a:lvl1pPr>
          </a:lstStyle>
          <a:p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199" y="2"/>
            <a:ext cx="3042727" cy="46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1" rIns="92744" bIns="46371" numCol="1" anchor="t" anchorCtr="0" compatLnSpc="1">
            <a:prstTxWarp prst="textNoShape">
              <a:avLst/>
            </a:prstTxWarp>
          </a:bodyPr>
          <a:lstStyle>
            <a:lvl1pPr algn="r" defTabSz="926695">
              <a:defRPr sz="1200"/>
            </a:lvl1pPr>
          </a:lstStyle>
          <a:p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698500"/>
            <a:ext cx="45132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01" y="4418779"/>
            <a:ext cx="5147728" cy="418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1" rIns="92744" bIns="46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397"/>
            <a:ext cx="3042728" cy="46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1" rIns="92744" bIns="46371" numCol="1" anchor="b" anchorCtr="0" compatLnSpc="1">
            <a:prstTxWarp prst="textNoShape">
              <a:avLst/>
            </a:prstTxWarp>
          </a:bodyPr>
          <a:lstStyle>
            <a:lvl1pPr defTabSz="926695">
              <a:defRPr sz="1200"/>
            </a:lvl1pPr>
          </a:lstStyle>
          <a:p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199" y="8841397"/>
            <a:ext cx="3042727" cy="46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1" rIns="92744" bIns="46371" numCol="1" anchor="b" anchorCtr="0" compatLnSpc="1">
            <a:prstTxWarp prst="textNoShape">
              <a:avLst/>
            </a:prstTxWarp>
          </a:bodyPr>
          <a:lstStyle>
            <a:lvl1pPr algn="r" defTabSz="926695">
              <a:defRPr sz="1200"/>
            </a:lvl1pPr>
          </a:lstStyle>
          <a:p>
            <a:fld id="{E2311000-FEB1-4BFE-95F3-90EBA66030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89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ヒラギノ角ゴ Pro W3" pitchFamily="-65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ヒラギノ角ゴ Pro W3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ヒラギノ角ゴ Pro W3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1000-FEB1-4BFE-95F3-90EBA660302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56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1000-FEB1-4BFE-95F3-90EBA660302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27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1000-FEB1-4BFE-95F3-90EBA66030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88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1000-FEB1-4BFE-95F3-90EBA660302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9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1000-FEB1-4BFE-95F3-90EBA66030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5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1000-FEB1-4BFE-95F3-90EBA66030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4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25" y="698500"/>
            <a:ext cx="3411538" cy="2636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6101" y="3563277"/>
            <a:ext cx="5147728" cy="50439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1000-FEB1-4BFE-95F3-90EBA66030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5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1000-FEB1-4BFE-95F3-90EBA66030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41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8D68D02-FB91-407B-9927-F0AAEC03A39E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20857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87575" y="325438"/>
            <a:ext cx="3579813" cy="2767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4409" y="3257074"/>
            <a:ext cx="6301191" cy="5765006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1000-FEB1-4BFE-95F3-90EBA660302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70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1000-FEB1-4BFE-95F3-90EBA66030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63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1000-FEB1-4BFE-95F3-90EBA66030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8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8775" y="844550"/>
            <a:ext cx="2079625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5138" y="844550"/>
            <a:ext cx="6091237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80D7F-8470-4F8A-837B-0E0FCDD99AA5}" type="datetime1">
              <a:rPr lang="en-US"/>
              <a:pPr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78FD6-7295-4896-88D7-66E93D5072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DD0521-8227-4D05-BA62-66E940110E82}" type="datetime1">
              <a:rPr lang="en-US"/>
              <a:pPr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BEAF7-2B23-49C9-85A3-39DF40C9979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7D1071-5D72-4BB4-9454-7FA70E763874}" type="datetime1">
              <a:rPr lang="en-US"/>
              <a:pPr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042D-36DA-432A-81DC-AD5D4B7C0D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F8FA4B-3AF5-4A30-B606-FD64C22D3F29}" type="datetime1">
              <a:rPr lang="en-US"/>
              <a:pPr/>
              <a:t>5/19/2016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7DCED-F67B-4D57-B75A-3A10E84F27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E8C5D-2C15-45A0-8BB6-957CCDCF178E}" type="datetime1">
              <a:rPr lang="en-US"/>
              <a:pPr/>
              <a:t>5/19/2016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0FA9C-2B47-4197-8171-22BF0AE19C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4D8DC8-351D-4CBC-9ADA-2CDD9F221913}" type="datetime1">
              <a:rPr lang="en-US"/>
              <a:pPr/>
              <a:t>5/19/2016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5FD85-A48F-4E1A-97C7-8F37B83EDE9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25829-4D02-4A4D-95B1-E59DD5742876}" type="datetime1">
              <a:rPr lang="en-US"/>
              <a:pPr/>
              <a:t>5/19/2016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49098-D619-4695-BD83-58BE6EBC9A9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16EEF-AE4B-4537-92DA-066FA3707E25}" type="datetime1">
              <a:rPr lang="en-US"/>
              <a:pPr/>
              <a:t>5/19/2016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5AE31-4B40-4B80-84C6-BC8E8E85B6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70CE2-2B1E-4EB3-95D1-2BE04A9B47CA}" type="datetime1">
              <a:rPr lang="en-US"/>
              <a:pPr/>
              <a:t>5/19/2016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7DC38-078F-43FC-A2B2-2AD2034890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B0458-CA95-4E57-9A37-F70E02B2943C}" type="datetime1">
              <a:rPr lang="en-US"/>
              <a:pPr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BC254-8B53-4464-90B5-331F29B37E0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1EE1A4-58E3-4829-955E-F0707BAB6C15}" type="datetime1">
              <a:rPr lang="en-US"/>
              <a:pPr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9BB9B-3555-4BEC-9F29-A8748A45C36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6588" y="2597150"/>
            <a:ext cx="3998912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59715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44550"/>
            <a:ext cx="889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Style goes here</a:t>
            </a: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050" y="2597150"/>
            <a:ext cx="88963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Style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-3175" y="-7938"/>
            <a:ext cx="10101263" cy="7948613"/>
            <a:chOff x="-3876" y="-8640"/>
            <a:chExt cx="10101595" cy="7950005"/>
          </a:xfrm>
        </p:grpSpPr>
        <p:pic>
          <p:nvPicPr>
            <p:cNvPr id="1031" name="Picture 14" descr="shutterstock_40118065#5D201C_cmyk.ai"/>
            <p:cNvPicPr>
              <a:picLocks noChangeAspect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3876" y="5503425"/>
              <a:ext cx="10058400" cy="2437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15" descr="top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341819" y="-8640"/>
              <a:ext cx="27559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2"/>
            <p:cNvSpPr txBox="1">
              <a:spLocks noChangeArrowheads="1"/>
            </p:cNvSpPr>
            <p:nvPr userDrawn="1"/>
          </p:nvSpPr>
          <p:spPr bwMode="auto">
            <a:xfrm>
              <a:off x="9242028" y="-701"/>
              <a:ext cx="812827" cy="27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200" dirty="0" smtClean="0">
                  <a:solidFill>
                    <a:srgbClr val="A6A6A6"/>
                  </a:solidFill>
                  <a:latin typeface="Arial" pitchFamily="34" charset="0"/>
                  <a:cs typeface="Arial" pitchFamily="34" charset="0"/>
                </a:rPr>
                <a:t>2016</a:t>
              </a:r>
              <a:endParaRPr lang="en-US" sz="12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9" name="Discountinuous Chart Growth white glow.eps" descr="/Users/louannross/Desktop/Design Center/Baldrige Style Brand Folder/Graphics/Discountinuous Chart/Discountinuous Chart Growth white glow.eps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95250" y="6438900"/>
            <a:ext cx="8969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26988" y="7442200"/>
            <a:ext cx="4387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Baldrige Performance Excellence Program | www.nist.gov/baldrige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019175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/>
          <a:ea typeface="ＭＳ Ｐゴシック" pitchFamily="-107" charset="-128"/>
          <a:cs typeface="Arial Narrow"/>
        </a:defRPr>
      </a:lvl1pPr>
      <a:lvl2pPr algn="l" defTabSz="1019175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-109" charset="0"/>
          <a:ea typeface="ＭＳ Ｐゴシック" pitchFamily="-107" charset="-128"/>
          <a:cs typeface="Arial Narrow" pitchFamily="-109" charset="0"/>
        </a:defRPr>
      </a:lvl2pPr>
      <a:lvl3pPr algn="l" defTabSz="1019175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-109" charset="0"/>
          <a:ea typeface="ＭＳ Ｐゴシック" pitchFamily="-107" charset="-128"/>
          <a:cs typeface="Arial Narrow" pitchFamily="-109" charset="0"/>
        </a:defRPr>
      </a:lvl3pPr>
      <a:lvl4pPr algn="l" defTabSz="1019175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-109" charset="0"/>
          <a:ea typeface="ＭＳ Ｐゴシック" pitchFamily="-107" charset="-128"/>
          <a:cs typeface="Arial Narrow" pitchFamily="-109" charset="0"/>
        </a:defRPr>
      </a:lvl4pPr>
      <a:lvl5pPr algn="l" defTabSz="1019175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-109" charset="0"/>
          <a:ea typeface="ＭＳ Ｐゴシック" pitchFamily="-107" charset="-128"/>
          <a:cs typeface="Arial Narrow" pitchFamily="-109" charset="0"/>
        </a:defRPr>
      </a:lvl5pPr>
      <a:lvl6pPr marL="457200" algn="l" defTabSz="1019175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07" charset="0"/>
        </a:defRPr>
      </a:lvl6pPr>
      <a:lvl7pPr marL="914400" algn="l" defTabSz="1019175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07" charset="0"/>
        </a:defRPr>
      </a:lvl7pPr>
      <a:lvl8pPr marL="1371600" algn="l" defTabSz="1019175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07" charset="0"/>
        </a:defRPr>
      </a:lvl8pPr>
      <a:lvl9pPr marL="1828800" algn="l" defTabSz="1019175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07" charset="0"/>
        </a:defRPr>
      </a:lvl9pPr>
    </p:titleStyle>
    <p:bodyStyle>
      <a:lvl1pPr marL="517525" indent="-517525" algn="l" defTabSz="1019175" rtl="0" eaLnBrk="0" fontAlgn="base" hangingPunct="0">
        <a:lnSpc>
          <a:spcPts val="3800"/>
        </a:lnSpc>
        <a:spcBef>
          <a:spcPts val="1000"/>
        </a:spcBef>
        <a:spcAft>
          <a:spcPct val="0"/>
        </a:spcAft>
        <a:buSzPct val="50000"/>
        <a:buFont typeface="Monotype Sorts" pitchFamily="-109" charset="2"/>
        <a:buChar char="l"/>
        <a:defRPr sz="36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10" charset="-128"/>
        </a:defRPr>
      </a:lvl1pPr>
      <a:lvl2pPr marL="1036638" indent="-404813" algn="l" defTabSz="1019175" rtl="0" eaLnBrk="0" fontAlgn="base" hangingPunct="0">
        <a:lnSpc>
          <a:spcPts val="3800"/>
        </a:lnSpc>
        <a:spcBef>
          <a:spcPts val="1000"/>
        </a:spcBef>
        <a:spcAft>
          <a:spcPct val="0"/>
        </a:spcAft>
        <a:defRPr sz="3600">
          <a:solidFill>
            <a:schemeClr val="tx1"/>
          </a:solidFill>
          <a:latin typeface="+mn-lt"/>
          <a:ea typeface="ＭＳ Ｐゴシック" pitchFamily="-107" charset="-128"/>
        </a:defRPr>
      </a:lvl2pPr>
      <a:lvl3pPr marL="1497013" indent="-254000" algn="l" defTabSz="1019175" rtl="0" eaLnBrk="0" fontAlgn="base" hangingPunct="0">
        <a:lnSpc>
          <a:spcPts val="3800"/>
        </a:lnSpc>
        <a:spcBef>
          <a:spcPts val="400"/>
        </a:spcBef>
        <a:spcAft>
          <a:spcPct val="0"/>
        </a:spcAft>
        <a:buFont typeface="Monotype Sorts" pitchFamily="-109" charset="2"/>
        <a:defRPr sz="36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109" charset="-128"/>
        </a:defRPr>
      </a:lvl3pPr>
      <a:lvl4pPr marL="1865313" indent="-254000" algn="l" defTabSz="1019175" rtl="0" eaLnBrk="0" fontAlgn="base" hangingPunct="0">
        <a:lnSpc>
          <a:spcPts val="2200"/>
        </a:lnSpc>
        <a:spcBef>
          <a:spcPts val="400"/>
        </a:spcBef>
        <a:spcAft>
          <a:spcPct val="0"/>
        </a:spcAft>
        <a:defRPr sz="2200">
          <a:solidFill>
            <a:schemeClr val="tx1"/>
          </a:solidFill>
          <a:latin typeface="+mn-lt"/>
          <a:ea typeface="ヒラギノ角ゴ Pro W3" pitchFamily="-65" charset="-128"/>
        </a:defRPr>
      </a:lvl4pPr>
      <a:lvl5pPr marL="2292350" indent="-254000" algn="l" defTabSz="1019175" rtl="0" eaLnBrk="0" fontAlgn="base" hangingPunct="0">
        <a:lnSpc>
          <a:spcPts val="2200"/>
        </a:lnSpc>
        <a:spcBef>
          <a:spcPts val="400"/>
        </a:spcBef>
        <a:spcAft>
          <a:spcPct val="0"/>
        </a:spcAft>
        <a:buFont typeface="CommonBullets" pitchFamily="34" charset="2"/>
        <a:defRPr sz="2200">
          <a:solidFill>
            <a:schemeClr val="tx1"/>
          </a:solidFill>
          <a:latin typeface="+mn-lt"/>
          <a:ea typeface="ヒラギノ角ゴ Pro W3" pitchFamily="-65" charset="-128"/>
        </a:defRPr>
      </a:lvl5pPr>
      <a:lvl6pPr marL="2749550" indent="-254000" algn="l" defTabSz="1019175" rtl="0" eaLnBrk="0" fontAlgn="base" hangingPunct="0">
        <a:lnSpc>
          <a:spcPts val="2200"/>
        </a:lnSpc>
        <a:spcBef>
          <a:spcPts val="400"/>
        </a:spcBef>
        <a:spcAft>
          <a:spcPct val="0"/>
        </a:spcAft>
        <a:buFont typeface="CommonBullets" pitchFamily="34" charset="2"/>
        <a:defRPr sz="2200">
          <a:solidFill>
            <a:schemeClr val="tx1"/>
          </a:solidFill>
          <a:latin typeface="+mn-lt"/>
          <a:ea typeface="ＭＳ Ｐゴシック" pitchFamily="-107" charset="-128"/>
        </a:defRPr>
      </a:lvl6pPr>
      <a:lvl7pPr marL="3206750" indent="-254000" algn="l" defTabSz="1019175" rtl="0" eaLnBrk="0" fontAlgn="base" hangingPunct="0">
        <a:lnSpc>
          <a:spcPts val="2200"/>
        </a:lnSpc>
        <a:spcBef>
          <a:spcPts val="400"/>
        </a:spcBef>
        <a:spcAft>
          <a:spcPct val="0"/>
        </a:spcAft>
        <a:buFont typeface="CommonBullets" pitchFamily="34" charset="2"/>
        <a:defRPr sz="2200">
          <a:solidFill>
            <a:schemeClr val="tx1"/>
          </a:solidFill>
          <a:latin typeface="+mn-lt"/>
          <a:ea typeface="ＭＳ Ｐゴシック" pitchFamily="-107" charset="-128"/>
        </a:defRPr>
      </a:lvl7pPr>
      <a:lvl8pPr marL="3663950" indent="-254000" algn="l" defTabSz="1019175" rtl="0" eaLnBrk="0" fontAlgn="base" hangingPunct="0">
        <a:lnSpc>
          <a:spcPts val="2200"/>
        </a:lnSpc>
        <a:spcBef>
          <a:spcPts val="400"/>
        </a:spcBef>
        <a:spcAft>
          <a:spcPct val="0"/>
        </a:spcAft>
        <a:buFont typeface="CommonBullets" pitchFamily="34" charset="2"/>
        <a:defRPr sz="2200">
          <a:solidFill>
            <a:schemeClr val="tx1"/>
          </a:solidFill>
          <a:latin typeface="+mn-lt"/>
          <a:ea typeface="ＭＳ Ｐゴシック" pitchFamily="-107" charset="-128"/>
        </a:defRPr>
      </a:lvl8pPr>
      <a:lvl9pPr marL="4121150" indent="-254000" algn="l" defTabSz="1019175" rtl="0" eaLnBrk="0" fontAlgn="base" hangingPunct="0">
        <a:lnSpc>
          <a:spcPts val="2200"/>
        </a:lnSpc>
        <a:spcBef>
          <a:spcPts val="400"/>
        </a:spcBef>
        <a:spcAft>
          <a:spcPct val="0"/>
        </a:spcAft>
        <a:buFont typeface="CommonBullets" pitchFamily="34" charset="2"/>
        <a:defRPr sz="22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C6A142E-96C9-4E3F-A096-80D280AA1C51}" type="datetime1">
              <a:rPr lang="en-US"/>
              <a:pPr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90F8BA2-2CF1-46DB-B00E-9D4BDDFEBAB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9" charset="-128"/>
          <a:cs typeface="ヒラギノ角ゴ Pro W3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9" charset="-128"/>
          <a:cs typeface="ヒラギノ角ゴ Pro W3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9" charset="-128"/>
          <a:cs typeface="ヒラギノ角ゴ Pro W3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9" charset="-128"/>
          <a:cs typeface="ヒラギノ角ゴ Pro W3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9" charset="-128"/>
          <a:cs typeface="ヒラギノ角ゴ Pro W3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9" charset="-128"/>
          <a:cs typeface="ヒラギノ角ゴ Pro W3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9" charset="-128"/>
          <a:cs typeface="ヒラギノ角ゴ Pro W3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9" charset="-128"/>
          <a:cs typeface="ヒラギノ角ゴ Pro W3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Producing “Straight A” Feedback for Baldrige Applicants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 Presentation </a:t>
            </a:r>
            <a:br>
              <a:rPr lang="en-US" dirty="0" smtClean="0"/>
            </a:br>
            <a:r>
              <a:rPr lang="en-US" dirty="0" smtClean="0"/>
              <a:t>for Senior and Alumni Examiners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2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23900" y="1999672"/>
            <a:ext cx="8896350" cy="443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17525" indent="-517525" algn="l" defTabSz="1019175" rtl="0" eaLnBrk="0" fontAlgn="base" hangingPunct="0">
              <a:lnSpc>
                <a:spcPts val="3800"/>
              </a:lnSpc>
              <a:spcBef>
                <a:spcPts val="1000"/>
              </a:spcBef>
              <a:spcAft>
                <a:spcPct val="0"/>
              </a:spcAft>
              <a:buSzPct val="50000"/>
              <a:buFont typeface="Monotype Sorts" pitchFamily="-109" charset="2"/>
              <a:buChar char="l"/>
              <a:defRPr sz="36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10" charset="-128"/>
              </a:defRPr>
            </a:lvl1pPr>
            <a:lvl2pPr marL="1036638" indent="-404813" algn="l" defTabSz="1019175" rtl="0" eaLnBrk="0" fontAlgn="base" hangingPunct="0">
              <a:lnSpc>
                <a:spcPts val="3800"/>
              </a:lnSpc>
              <a:spcBef>
                <a:spcPts val="1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2pPr>
            <a:lvl3pPr marL="1497013" indent="-254000" algn="l" defTabSz="1019175" rtl="0" eaLnBrk="0" fontAlgn="base" hangingPunct="0">
              <a:lnSpc>
                <a:spcPts val="3800"/>
              </a:lnSpc>
              <a:spcBef>
                <a:spcPts val="400"/>
              </a:spcBef>
              <a:spcAft>
                <a:spcPct val="0"/>
              </a:spcAft>
              <a:buFont typeface="Monotype Sorts" pitchFamily="-109" charset="2"/>
              <a:defRPr sz="3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9" charset="-128"/>
              </a:defRPr>
            </a:lvl3pPr>
            <a:lvl4pPr marL="1865313" indent="-254000" algn="l" defTabSz="1019175" rtl="0" eaLnBrk="0" fontAlgn="base" hangingPunct="0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4pPr>
            <a:lvl5pPr marL="2292350" indent="-254000" algn="l" defTabSz="1019175" rtl="0" eaLnBrk="0" fontAlgn="base" hangingPunct="0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Font typeface="CommonBullets" pitchFamily="34" charset="2"/>
              <a:defRPr sz="22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5pPr>
            <a:lvl6pPr marL="2749550" indent="-254000" algn="l" defTabSz="1019175" rtl="0" eaLnBrk="0" fontAlgn="base" hangingPunct="0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Font typeface="CommonBullets" pitchFamily="34" charset="2"/>
              <a:defRPr sz="22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3206750" indent="-254000" algn="l" defTabSz="1019175" rtl="0" eaLnBrk="0" fontAlgn="base" hangingPunct="0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Font typeface="CommonBullets" pitchFamily="34" charset="2"/>
              <a:defRPr sz="22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663950" indent="-254000" algn="l" defTabSz="1019175" rtl="0" eaLnBrk="0" fontAlgn="base" hangingPunct="0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Font typeface="CommonBullets" pitchFamily="34" charset="2"/>
              <a:defRPr sz="22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4121150" indent="-254000" algn="l" defTabSz="1019175" rtl="0" eaLnBrk="0" fontAlgn="base" hangingPunct="0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Font typeface="CommonBullets" pitchFamily="34" charset="2"/>
              <a:defRPr sz="22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dirty="0" smtClean="0"/>
              <a:t>Experienced </a:t>
            </a:r>
            <a:r>
              <a:rPr lang="en-US" dirty="0"/>
              <a:t>teams members </a:t>
            </a:r>
            <a:r>
              <a:rPr lang="en-US" dirty="0" smtClean="0"/>
              <a:t>play </a:t>
            </a:r>
            <a:r>
              <a:rPr lang="en-US" dirty="0"/>
              <a:t>the role of </a:t>
            </a:r>
            <a:r>
              <a:rPr lang="en-US" dirty="0" smtClean="0"/>
              <a:t>mentor to new examiners. Share your tips</a:t>
            </a:r>
            <a:r>
              <a:rPr lang="en-US" dirty="0"/>
              <a:t>, </a:t>
            </a:r>
            <a:r>
              <a:rPr lang="en-US" dirty="0" smtClean="0"/>
              <a:t>tricks, </a:t>
            </a:r>
            <a:r>
              <a:rPr lang="en-US" dirty="0"/>
              <a:t>or </a:t>
            </a:r>
            <a:r>
              <a:rPr lang="en-US" dirty="0" smtClean="0"/>
              <a:t>insights.</a:t>
            </a:r>
          </a:p>
          <a:p>
            <a:r>
              <a:rPr lang="en-US" dirty="0" smtClean="0"/>
              <a:t>Pay close attention to comments </a:t>
            </a:r>
            <a:r>
              <a:rPr lang="en-US" dirty="0"/>
              <a:t>that conflict and </a:t>
            </a:r>
            <a:r>
              <a:rPr lang="en-US" dirty="0" smtClean="0"/>
              <a:t>the </a:t>
            </a:r>
            <a:r>
              <a:rPr lang="en-US" dirty="0"/>
              <a:t>balance of comments to the </a:t>
            </a:r>
            <a:r>
              <a:rPr lang="en-US" dirty="0" smtClean="0"/>
              <a:t>score.</a:t>
            </a:r>
          </a:p>
          <a:p>
            <a:r>
              <a:rPr lang="en-US" dirty="0" smtClean="0"/>
              <a:t>Remember who is the customer of your feedback.</a:t>
            </a:r>
          </a:p>
          <a:p>
            <a:r>
              <a:rPr lang="en-US" dirty="0" smtClean="0"/>
              <a:t>Others?</a:t>
            </a:r>
            <a:endParaRPr lang="en-US" dirty="0"/>
          </a:p>
          <a:p>
            <a:pPr marL="0" indent="0">
              <a:buNone/>
            </a:pPr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6918" y="593436"/>
            <a:ext cx="889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/>
                <a:ea typeface="ＭＳ Ｐゴシック" pitchFamily="-107" charset="-128"/>
                <a:cs typeface="Arial Narrow"/>
              </a:defRPr>
            </a:lvl1pPr>
            <a:lvl2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-109" charset="0"/>
                <a:ea typeface="ＭＳ Ｐゴシック" pitchFamily="-107" charset="-128"/>
                <a:cs typeface="Arial Narrow" pitchFamily="-109" charset="0"/>
              </a:defRPr>
            </a:lvl2pPr>
            <a:lvl3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-109" charset="0"/>
                <a:ea typeface="ＭＳ Ｐゴシック" pitchFamily="-107" charset="-128"/>
                <a:cs typeface="Arial Narrow" pitchFamily="-109" charset="0"/>
              </a:defRPr>
            </a:lvl3pPr>
            <a:lvl4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-109" charset="0"/>
                <a:ea typeface="ＭＳ Ｐゴシック" pitchFamily="-107" charset="-128"/>
                <a:cs typeface="Arial Narrow" pitchFamily="-109" charset="0"/>
              </a:defRPr>
            </a:lvl4pPr>
            <a:lvl5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-109" charset="0"/>
                <a:ea typeface="ＭＳ Ｐゴシック" pitchFamily="-107" charset="-128"/>
                <a:cs typeface="Arial Narrow" pitchFamily="-109" charset="0"/>
              </a:defRPr>
            </a:lvl5pPr>
            <a:lvl6pPr marL="457200"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-107" charset="0"/>
              </a:defRPr>
            </a:lvl6pPr>
            <a:lvl7pPr marL="914400"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-107" charset="0"/>
              </a:defRPr>
            </a:lvl7pPr>
            <a:lvl8pPr marL="1371600"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-107" charset="0"/>
              </a:defRPr>
            </a:lvl8pPr>
            <a:lvl9pPr marL="1828800"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-107" charset="0"/>
              </a:defRPr>
            </a:lvl9pPr>
          </a:lstStyle>
          <a:p>
            <a:r>
              <a:rPr lang="en-US" dirty="0"/>
              <a:t>Expectations for Team Members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smtClean="0"/>
              <a:t>Leaders (continued)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341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Tech Editor?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47769"/>
            <a:ext cx="8494568" cy="4724400"/>
          </a:xfrm>
        </p:spPr>
        <p:txBody>
          <a:bodyPr/>
          <a:lstStyle/>
          <a:p>
            <a:r>
              <a:rPr lang="en-US" dirty="0" smtClean="0"/>
              <a:t>Supports a team but does not participate in team’s evaluation.</a:t>
            </a:r>
          </a:p>
          <a:p>
            <a:r>
              <a:rPr lang="en-US" dirty="0"/>
              <a:t>Uses the </a:t>
            </a:r>
            <a:r>
              <a:rPr lang="en-US" dirty="0" smtClean="0"/>
              <a:t>2016 Comment Guidelines to review a team’s comments in-process (usually just before consensus call), as well as final scorebook comments.</a:t>
            </a:r>
          </a:p>
          <a:p>
            <a:r>
              <a:rPr lang="en-US" dirty="0" smtClean="0"/>
              <a:t>Provides an outside perspective—carefully considering view of the applicant.</a:t>
            </a:r>
          </a:p>
        </p:txBody>
      </p:sp>
    </p:spTree>
    <p:extLst>
      <p:ext uri="{BB962C8B-B14F-4D97-AF65-F5344CB8AC3E}">
        <p14:creationId xmlns:p14="http://schemas.microsoft.com/office/powerpoint/2010/main" val="118210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82" y="345782"/>
            <a:ext cx="8896350" cy="1295400"/>
          </a:xfrm>
        </p:spPr>
        <p:txBody>
          <a:bodyPr/>
          <a:lstStyle/>
          <a:p>
            <a:r>
              <a:rPr lang="en-US" dirty="0" smtClean="0"/>
              <a:t>Resources for Producing  </a:t>
            </a:r>
            <a:br>
              <a:rPr lang="en-US" dirty="0" smtClean="0"/>
            </a:br>
            <a:r>
              <a:rPr lang="en-US" dirty="0" smtClean="0"/>
              <a:t>“Straight A” Feedback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687" y="1730656"/>
            <a:ext cx="8896350" cy="4724400"/>
          </a:xfrm>
        </p:spPr>
        <p:txBody>
          <a:bodyPr/>
          <a:lstStyle/>
          <a:p>
            <a:r>
              <a:rPr lang="en-US" dirty="0" smtClean="0"/>
              <a:t>Process Facilitator</a:t>
            </a:r>
          </a:p>
          <a:p>
            <a:r>
              <a:rPr lang="en-US" dirty="0" smtClean="0"/>
              <a:t>Tech Editor</a:t>
            </a:r>
          </a:p>
          <a:p>
            <a:r>
              <a:rPr lang="en-US" dirty="0" smtClean="0"/>
              <a:t>Item Backup Checklist</a:t>
            </a:r>
          </a:p>
          <a:p>
            <a:r>
              <a:rPr lang="en-US" dirty="0" smtClean="0"/>
              <a:t>Comment  and Scoring Guidelines</a:t>
            </a:r>
          </a:p>
          <a:p>
            <a:r>
              <a:rPr lang="en-US" dirty="0" smtClean="0"/>
              <a:t>Consensus Review </a:t>
            </a:r>
            <a:r>
              <a:rPr lang="en-US" dirty="0"/>
              <a:t>Step-by-Step (Step 9) </a:t>
            </a:r>
          </a:p>
          <a:p>
            <a:r>
              <a:rPr lang="en-US" dirty="0"/>
              <a:t>Sample Comments in Examiner Resource Center</a:t>
            </a:r>
          </a:p>
          <a:p>
            <a:r>
              <a:rPr lang="en-US" dirty="0" smtClean="0"/>
              <a:t>Presentations on </a:t>
            </a:r>
            <a:r>
              <a:rPr lang="en-US" dirty="0"/>
              <a:t>Advanced Comment </a:t>
            </a:r>
            <a:r>
              <a:rPr lang="en-US" dirty="0" smtClean="0"/>
              <a:t>Editing Web Page (within Examiner Resource Center)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1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081" y="1236951"/>
            <a:ext cx="8550275" cy="1665287"/>
          </a:xfrm>
        </p:spPr>
        <p:txBody>
          <a:bodyPr/>
          <a:lstStyle/>
          <a:p>
            <a:pPr algn="ctr"/>
            <a:r>
              <a:rPr lang="en-US" dirty="0" smtClean="0"/>
              <a:t>Objectives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2642260"/>
            <a:ext cx="7042150" cy="3307278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smtClean="0"/>
              <a:t>Understand customer </a:t>
            </a:r>
            <a:r>
              <a:rPr lang="en-US" dirty="0"/>
              <a:t>requirements </a:t>
            </a:r>
            <a:r>
              <a:rPr lang="en-US" dirty="0" smtClean="0"/>
              <a:t>(and preview updated Comment Guidelines)</a:t>
            </a:r>
            <a:endParaRPr lang="en-US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smtClean="0"/>
              <a:t>Determine best practices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smtClean="0"/>
              <a:t>Be familiar with expectations and resources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7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892" y="1845447"/>
            <a:ext cx="7486135" cy="1985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What do </a:t>
            </a:r>
            <a:r>
              <a:rPr lang="en-US" i="1" dirty="0" smtClean="0"/>
              <a:t>you</a:t>
            </a:r>
            <a:r>
              <a:rPr lang="en-US" dirty="0" smtClean="0"/>
              <a:t> think are the key  customer expectations/requirements </a:t>
            </a:r>
            <a:br>
              <a:rPr lang="en-US" dirty="0" smtClean="0"/>
            </a:br>
            <a:r>
              <a:rPr lang="en-US" dirty="0" smtClean="0"/>
              <a:t>for Baldrige  </a:t>
            </a:r>
            <a:br>
              <a:rPr lang="en-US" dirty="0" smtClean="0"/>
            </a:br>
            <a:r>
              <a:rPr lang="en-US" dirty="0" smtClean="0"/>
              <a:t>feedback reports?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553">
            <a:off x="5581748" y="2858810"/>
            <a:ext cx="3344860" cy="432864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263019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77800"/>
            <a:ext cx="889635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Customer Requirements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657350"/>
            <a:ext cx="8896350" cy="4445000"/>
          </a:xfrm>
        </p:spPr>
        <p:txBody>
          <a:bodyPr/>
          <a:lstStyle/>
          <a:p>
            <a:pPr lvl="0">
              <a:spcAft>
                <a:spcPts val="800"/>
              </a:spcAft>
            </a:pPr>
            <a:endParaRPr lang="en-US" dirty="0" smtClean="0"/>
          </a:p>
          <a:p>
            <a:pPr lvl="0">
              <a:spcAft>
                <a:spcPts val="800"/>
              </a:spcAft>
            </a:pPr>
            <a:r>
              <a:rPr lang="en-US" dirty="0" smtClean="0"/>
              <a:t>Actionable comments</a:t>
            </a:r>
          </a:p>
          <a:p>
            <a:pPr>
              <a:spcAft>
                <a:spcPts val="800"/>
              </a:spcAft>
            </a:pPr>
            <a:r>
              <a:rPr lang="en-US" dirty="0"/>
              <a:t>Aligned </a:t>
            </a:r>
            <a:r>
              <a:rPr lang="en-US" dirty="0" smtClean="0"/>
              <a:t>comments/scoring </a:t>
            </a:r>
            <a:endParaRPr lang="en-US" dirty="0"/>
          </a:p>
          <a:p>
            <a:pPr lvl="0">
              <a:spcAft>
                <a:spcPts val="800"/>
              </a:spcAft>
            </a:pPr>
            <a:r>
              <a:rPr lang="en-US" dirty="0" smtClean="0"/>
              <a:t>Accurate comments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Appropriate comments</a:t>
            </a:r>
          </a:p>
          <a:p>
            <a:pPr>
              <a:spcAft>
                <a:spcPts val="800"/>
              </a:spcAft>
            </a:pP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6622"/>
            <a:ext cx="889635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“Straight A” Feedback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497" y="2150051"/>
            <a:ext cx="8151812" cy="4645025"/>
          </a:xfrm>
        </p:spPr>
        <p:txBody>
          <a:bodyPr/>
          <a:lstStyle/>
          <a:p>
            <a:pPr lvl="0"/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2484" y="1892876"/>
            <a:ext cx="5076825" cy="510812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3814" y="469237"/>
            <a:ext cx="8896350" cy="1295400"/>
          </a:xfrm>
        </p:spPr>
        <p:txBody>
          <a:bodyPr/>
          <a:lstStyle/>
          <a:p>
            <a:r>
              <a:rPr lang="en-US" sz="4000" dirty="0" smtClean="0"/>
              <a:t>Comments </a:t>
            </a:r>
            <a:r>
              <a:rPr lang="en-US" sz="4000" dirty="0"/>
              <a:t>from </a:t>
            </a:r>
            <a:r>
              <a:rPr lang="en-US" sz="4000" dirty="0" smtClean="0"/>
              <a:t>Baldrige </a:t>
            </a:r>
            <a:r>
              <a:rPr lang="en-US" sz="4000" dirty="0"/>
              <a:t>Award </a:t>
            </a:r>
            <a:r>
              <a:rPr lang="en-US" sz="4000" dirty="0" smtClean="0"/>
              <a:t>Applicants (Strengths)</a:t>
            </a:r>
            <a:endParaRPr lang="en-US" sz="4000" dirty="0" smtClean="0">
              <a:latin typeface="Arial Narrow" pitchFamily="34" charset="0"/>
              <a:ea typeface="ＭＳ Ｐゴシック" pitchFamily="34" charset="-128"/>
              <a:cs typeface="Arial Narrow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61900" y="1733423"/>
            <a:ext cx="8770403" cy="53594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“The </a:t>
            </a:r>
            <a:r>
              <a:rPr lang="en-US" sz="2400" dirty="0">
                <a:ea typeface="ＭＳ Ｐゴシック" pitchFamily="34" charset="-128"/>
                <a:cs typeface="ＭＳ Ｐゴシック" pitchFamily="34" charset="-128"/>
              </a:rPr>
              <a:t>rating scale doesn't go any higher 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:)”</a:t>
            </a:r>
          </a:p>
          <a:p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“I </a:t>
            </a:r>
            <a:r>
              <a:rPr lang="en-US" sz="2400" dirty="0">
                <a:ea typeface="ＭＳ Ｐゴシック" pitchFamily="34" charset="-128"/>
                <a:cs typeface="ＭＳ Ｐゴシック" pitchFamily="34" charset="-128"/>
              </a:rPr>
              <a:t>am a firm believer in use of the Baldrige Criteria and will continue to champion their use wherever I can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!”</a:t>
            </a:r>
            <a:endParaRPr lang="en-US" sz="2400" dirty="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  <a:cs typeface="ＭＳ Ｐゴシック" pitchFamily="34" charset="-128"/>
              </a:rPr>
              <a:t>“[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The feedback report] was </a:t>
            </a:r>
            <a:r>
              <a:rPr lang="en-US" sz="2400" dirty="0">
                <a:ea typeface="ＭＳ Ｐゴシック" pitchFamily="34" charset="-128"/>
                <a:cs typeface="ＭＳ Ｐゴシック" pitchFamily="34" charset="-128"/>
              </a:rPr>
              <a:t>well-written and a quality piece of work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.” </a:t>
            </a:r>
          </a:p>
          <a:p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“Site visit was both a good experience and valuable for the organization.”</a:t>
            </a:r>
          </a:p>
          <a:p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“Pertinent</a:t>
            </a:r>
            <a:r>
              <a:rPr lang="en-US" sz="2400" dirty="0">
                <a:ea typeface="ＭＳ Ｐゴシック" pitchFamily="34" charset="-128"/>
                <a:cs typeface="ＭＳ Ｐゴシック" pitchFamily="34" charset="-128"/>
              </a:rPr>
              <a:t>, actionable comments that we will address to further our performance excellence journey</a:t>
            </a:r>
            <a:r>
              <a:rPr lang="en-US" sz="2400" dirty="0" smtClean="0">
                <a:ea typeface="ＭＳ Ｐゴシック" pitchFamily="34" charset="-128"/>
                <a:cs typeface="ＭＳ Ｐゴシック" pitchFamily="34" charset="-128"/>
              </a:rPr>
              <a:t>.”</a:t>
            </a:r>
            <a:endParaRPr lang="en-US" sz="2400" dirty="0"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3200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0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7" y="484332"/>
            <a:ext cx="8896350" cy="1295400"/>
          </a:xfrm>
        </p:spPr>
        <p:txBody>
          <a:bodyPr/>
          <a:lstStyle/>
          <a:p>
            <a:r>
              <a:rPr lang="en-US" dirty="0"/>
              <a:t>Comments from Baldrige Award Applicants </a:t>
            </a:r>
            <a:r>
              <a:rPr lang="en-US" dirty="0" smtClean="0"/>
              <a:t>(Opportunities)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776" y="1779732"/>
            <a:ext cx="9084623" cy="5541819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400" dirty="0" smtClean="0"/>
              <a:t>“I </a:t>
            </a:r>
            <a:r>
              <a:rPr lang="en-US" sz="2400" dirty="0"/>
              <a:t>felt we did some things that we were not given credit. Perhaps we should have been more clear</a:t>
            </a:r>
            <a:r>
              <a:rPr lang="en-US" sz="2400" dirty="0" smtClean="0"/>
              <a:t>.”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We received an OFI which listed as examples the items which we thought </a:t>
            </a:r>
            <a:r>
              <a:rPr lang="en-US" sz="2400" dirty="0" smtClean="0"/>
              <a:t>we had </a:t>
            </a:r>
            <a:r>
              <a:rPr lang="en-US" sz="2400" dirty="0"/>
              <a:t>clearly stated were available on site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Defining what </a:t>
            </a:r>
            <a:r>
              <a:rPr lang="en-US" sz="2400" dirty="0" smtClean="0"/>
              <a:t>is specific </a:t>
            </a:r>
            <a:r>
              <a:rPr lang="en-US" sz="2400" dirty="0"/>
              <a:t>to our processes </a:t>
            </a:r>
            <a:r>
              <a:rPr lang="en-US" sz="2400" dirty="0" smtClean="0"/>
              <a:t>versus </a:t>
            </a:r>
            <a:r>
              <a:rPr lang="en-US" sz="2400" dirty="0"/>
              <a:t>the processes of </a:t>
            </a:r>
            <a:r>
              <a:rPr lang="en-US" sz="2400" dirty="0" smtClean="0"/>
              <a:t>[our] </a:t>
            </a:r>
            <a:r>
              <a:rPr lang="en-US" sz="2400" dirty="0"/>
              <a:t>system is a challenge, </a:t>
            </a:r>
            <a:r>
              <a:rPr lang="en-US" sz="2400" dirty="0" smtClean="0"/>
              <a:t>… </a:t>
            </a:r>
            <a:r>
              <a:rPr lang="en-US" sz="2400" dirty="0"/>
              <a:t>evident </a:t>
            </a:r>
            <a:r>
              <a:rPr lang="en-US" sz="2400" dirty="0" smtClean="0"/>
              <a:t>in parts </a:t>
            </a:r>
            <a:r>
              <a:rPr lang="en-US" sz="2400" dirty="0"/>
              <a:t>of the feedback report </a:t>
            </a:r>
            <a:r>
              <a:rPr lang="en-US" sz="2400" dirty="0" smtClean="0"/>
              <a:t>[where] </a:t>
            </a:r>
            <a:r>
              <a:rPr lang="en-US" sz="2400" dirty="0"/>
              <a:t>the examiners were </a:t>
            </a:r>
            <a:r>
              <a:rPr lang="en-US" sz="2400" dirty="0" smtClean="0"/>
              <a:t>[not] able </a:t>
            </a:r>
            <a:r>
              <a:rPr lang="en-US" sz="2400" dirty="0"/>
              <a:t>to pick up on </a:t>
            </a:r>
            <a:r>
              <a:rPr lang="en-US" sz="2400" dirty="0" smtClean="0"/>
              <a:t>nuances.”</a:t>
            </a:r>
          </a:p>
          <a:p>
            <a:r>
              <a:rPr lang="en-US" sz="2400" dirty="0" smtClean="0"/>
              <a:t>“We </a:t>
            </a:r>
            <a:r>
              <a:rPr lang="en-US" sz="2400" dirty="0"/>
              <a:t>were a little surprised at some of the lower scores given to parts of </a:t>
            </a:r>
            <a:r>
              <a:rPr lang="en-US" sz="2400" dirty="0" smtClean="0"/>
              <a:t>category </a:t>
            </a:r>
            <a:r>
              <a:rPr lang="en-US" sz="2400" dirty="0"/>
              <a:t>7 that seemed exceptional</a:t>
            </a:r>
            <a:r>
              <a:rPr lang="en-US" sz="2400" dirty="0" smtClean="0"/>
              <a:t>.”</a:t>
            </a:r>
          </a:p>
          <a:p>
            <a:endParaRPr lang="en-US" sz="2400" dirty="0" smtClean="0"/>
          </a:p>
          <a:p>
            <a:pPr>
              <a:spcAft>
                <a:spcPts val="800"/>
              </a:spcAft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9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92892" y="1845447"/>
            <a:ext cx="7486135" cy="19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/>
                <a:ea typeface="ＭＳ Ｐゴシック" pitchFamily="-107" charset="-128"/>
                <a:cs typeface="Arial Narrow"/>
              </a:defRPr>
            </a:lvl1pPr>
            <a:lvl2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-109" charset="0"/>
                <a:ea typeface="ＭＳ Ｐゴシック" pitchFamily="-107" charset="-128"/>
                <a:cs typeface="Arial Narrow" pitchFamily="-109" charset="0"/>
              </a:defRPr>
            </a:lvl2pPr>
            <a:lvl3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-109" charset="0"/>
                <a:ea typeface="ＭＳ Ｐゴシック" pitchFamily="-107" charset="-128"/>
                <a:cs typeface="Arial Narrow" pitchFamily="-109" charset="0"/>
              </a:defRPr>
            </a:lvl3pPr>
            <a:lvl4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-109" charset="0"/>
                <a:ea typeface="ＭＳ Ｐゴシック" pitchFamily="-107" charset="-128"/>
                <a:cs typeface="Arial Narrow" pitchFamily="-109" charset="0"/>
              </a:defRPr>
            </a:lvl4pPr>
            <a:lvl5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-109" charset="0"/>
                <a:ea typeface="ＭＳ Ｐゴシック" pitchFamily="-107" charset="-128"/>
                <a:cs typeface="Arial Narrow" pitchFamily="-109" charset="0"/>
              </a:defRPr>
            </a:lvl5pPr>
            <a:lvl6pPr marL="457200"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-107" charset="0"/>
              </a:defRPr>
            </a:lvl6pPr>
            <a:lvl7pPr marL="914400"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-107" charset="0"/>
              </a:defRPr>
            </a:lvl7pPr>
            <a:lvl8pPr marL="1371600"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-107" charset="0"/>
              </a:defRPr>
            </a:lvl8pPr>
            <a:lvl9pPr marL="1828800"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-107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kern="0" dirty="0" smtClean="0"/>
              <a:t>How can you ensure that examiner teams meet the customer requirements?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49" y="2937164"/>
            <a:ext cx="2916164" cy="333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0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23900" y="1956953"/>
            <a:ext cx="8896350" cy="443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17525" indent="-517525" algn="l" defTabSz="1019175" rtl="0" eaLnBrk="0" fontAlgn="base" hangingPunct="0">
              <a:lnSpc>
                <a:spcPts val="3800"/>
              </a:lnSpc>
              <a:spcBef>
                <a:spcPts val="1000"/>
              </a:spcBef>
              <a:spcAft>
                <a:spcPct val="0"/>
              </a:spcAft>
              <a:buSzPct val="50000"/>
              <a:buFont typeface="Monotype Sorts" pitchFamily="-109" charset="2"/>
              <a:buChar char="l"/>
              <a:defRPr sz="36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10" charset="-128"/>
              </a:defRPr>
            </a:lvl1pPr>
            <a:lvl2pPr marL="1036638" indent="-404813" algn="l" defTabSz="1019175" rtl="0" eaLnBrk="0" fontAlgn="base" hangingPunct="0">
              <a:lnSpc>
                <a:spcPts val="3800"/>
              </a:lnSpc>
              <a:spcBef>
                <a:spcPts val="1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2pPr>
            <a:lvl3pPr marL="1497013" indent="-254000" algn="l" defTabSz="1019175" rtl="0" eaLnBrk="0" fontAlgn="base" hangingPunct="0">
              <a:lnSpc>
                <a:spcPts val="3800"/>
              </a:lnSpc>
              <a:spcBef>
                <a:spcPts val="400"/>
              </a:spcBef>
              <a:spcAft>
                <a:spcPct val="0"/>
              </a:spcAft>
              <a:buFont typeface="Monotype Sorts" pitchFamily="-109" charset="2"/>
              <a:defRPr sz="36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09" charset="-128"/>
              </a:defRPr>
            </a:lvl3pPr>
            <a:lvl4pPr marL="1865313" indent="-254000" algn="l" defTabSz="1019175" rtl="0" eaLnBrk="0" fontAlgn="base" hangingPunct="0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4pPr>
            <a:lvl5pPr marL="2292350" indent="-254000" algn="l" defTabSz="1019175" rtl="0" eaLnBrk="0" fontAlgn="base" hangingPunct="0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Font typeface="CommonBullets" pitchFamily="34" charset="2"/>
              <a:defRPr sz="22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5pPr>
            <a:lvl6pPr marL="2749550" indent="-254000" algn="l" defTabSz="1019175" rtl="0" eaLnBrk="0" fontAlgn="base" hangingPunct="0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Font typeface="CommonBullets" pitchFamily="34" charset="2"/>
              <a:defRPr sz="22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3206750" indent="-254000" algn="l" defTabSz="1019175" rtl="0" eaLnBrk="0" fontAlgn="base" hangingPunct="0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Font typeface="CommonBullets" pitchFamily="34" charset="2"/>
              <a:defRPr sz="22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663950" indent="-254000" algn="l" defTabSz="1019175" rtl="0" eaLnBrk="0" fontAlgn="base" hangingPunct="0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Font typeface="CommonBullets" pitchFamily="34" charset="2"/>
              <a:defRPr sz="22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4121150" indent="-254000" algn="l" defTabSz="1019175" rtl="0" eaLnBrk="0" fontAlgn="base" hangingPunct="0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Font typeface="CommonBullets" pitchFamily="34" charset="2"/>
              <a:defRPr sz="22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800"/>
              </a:spcAft>
            </a:pPr>
            <a:r>
              <a:rPr lang="en-US" dirty="0" smtClean="0"/>
              <a:t>Everyone is </a:t>
            </a:r>
            <a:r>
              <a:rPr lang="en-US" dirty="0"/>
              <a:t>an active participant in both completing work and providing </a:t>
            </a:r>
            <a:r>
              <a:rPr lang="en-US" dirty="0" smtClean="0"/>
              <a:t>feedback.</a:t>
            </a:r>
          </a:p>
          <a:p>
            <a:r>
              <a:rPr lang="en-US" dirty="0" smtClean="0"/>
              <a:t>No </a:t>
            </a:r>
            <a:r>
              <a:rPr lang="en-US" dirty="0"/>
              <a:t>one </a:t>
            </a:r>
            <a:r>
              <a:rPr lang="en-US" dirty="0" smtClean="0"/>
              <a:t>(</a:t>
            </a:r>
            <a:r>
              <a:rPr lang="en-US" dirty="0"/>
              <a:t>including new examiners) should be afraid to provide feedback or ask questions about </a:t>
            </a:r>
            <a:r>
              <a:rPr lang="en-US" dirty="0" smtClean="0"/>
              <a:t>his/her own </a:t>
            </a:r>
            <a:r>
              <a:rPr lang="en-US" dirty="0"/>
              <a:t>or other’s work. 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 team </a:t>
            </a:r>
            <a:r>
              <a:rPr lang="en-US" dirty="0" smtClean="0"/>
              <a:t>effort. Item </a:t>
            </a:r>
            <a:r>
              <a:rPr lang="en-US" dirty="0"/>
              <a:t>leads and backups </a:t>
            </a:r>
            <a:r>
              <a:rPr lang="en-US" dirty="0" smtClean="0"/>
              <a:t>collaborate. </a:t>
            </a:r>
          </a:p>
          <a:p>
            <a:r>
              <a:rPr lang="en-US" dirty="0" smtClean="0"/>
              <a:t>If someone is struggling or not meeting deadlines, address the issue ASAP.</a:t>
            </a:r>
          </a:p>
          <a:p>
            <a:pPr marL="0" indent="0">
              <a:buNone/>
            </a:pPr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6918" y="643081"/>
            <a:ext cx="889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/>
                <a:ea typeface="ＭＳ Ｐゴシック" pitchFamily="-107" charset="-128"/>
                <a:cs typeface="Arial Narrow"/>
              </a:defRPr>
            </a:lvl1pPr>
            <a:lvl2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-109" charset="0"/>
                <a:ea typeface="ＭＳ Ｐゴシック" pitchFamily="-107" charset="-128"/>
                <a:cs typeface="Arial Narrow" pitchFamily="-109" charset="0"/>
              </a:defRPr>
            </a:lvl2pPr>
            <a:lvl3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-109" charset="0"/>
                <a:ea typeface="ＭＳ Ｐゴシック" pitchFamily="-107" charset="-128"/>
                <a:cs typeface="Arial Narrow" pitchFamily="-109" charset="0"/>
              </a:defRPr>
            </a:lvl3pPr>
            <a:lvl4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-109" charset="0"/>
                <a:ea typeface="ＭＳ Ｐゴシック" pitchFamily="-107" charset="-128"/>
                <a:cs typeface="Arial Narrow" pitchFamily="-109" charset="0"/>
              </a:defRPr>
            </a:lvl4pPr>
            <a:lvl5pPr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Narrow" pitchFamily="-109" charset="0"/>
                <a:ea typeface="ＭＳ Ｐゴシック" pitchFamily="-107" charset="-128"/>
                <a:cs typeface="Arial Narrow" pitchFamily="-109" charset="0"/>
              </a:defRPr>
            </a:lvl5pPr>
            <a:lvl6pPr marL="457200"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-107" charset="0"/>
              </a:defRPr>
            </a:lvl6pPr>
            <a:lvl7pPr marL="914400"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-107" charset="0"/>
              </a:defRPr>
            </a:lvl7pPr>
            <a:lvl8pPr marL="1371600"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-107" charset="0"/>
              </a:defRPr>
            </a:lvl8pPr>
            <a:lvl9pPr marL="1828800" algn="l" defTabSz="1019175" rtl="0" eaLnBrk="0" fontAlgn="base" hangingPunct="0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Times New Roman" pitchFamily="-107" charset="0"/>
              </a:defRPr>
            </a:lvl9pPr>
          </a:lstStyle>
          <a:p>
            <a:pPr>
              <a:lnSpc>
                <a:spcPts val="4800"/>
              </a:lnSpc>
            </a:pPr>
            <a:r>
              <a:rPr lang="en-US" dirty="0" smtClean="0"/>
              <a:t>Expectations for Team Members </a:t>
            </a:r>
            <a:br>
              <a:rPr lang="en-US" dirty="0" smtClean="0"/>
            </a:br>
            <a:r>
              <a:rPr lang="en-US" dirty="0" smtClean="0"/>
              <a:t>and Leaders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0700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0099CC"/>
      </a:accent2>
      <a:accent3>
        <a:srgbClr val="B2B2B2"/>
      </a:accent3>
      <a:accent4>
        <a:srgbClr val="0099CC"/>
      </a:accent4>
      <a:accent5>
        <a:srgbClr val="808080"/>
      </a:accent5>
      <a:accent6>
        <a:srgbClr val="2D2DB9"/>
      </a:accent6>
      <a:hlink>
        <a:srgbClr val="CCCCFF"/>
      </a:hlink>
      <a:folHlink>
        <a:srgbClr val="B2B2B2"/>
      </a:folHlink>
    </a:clrScheme>
    <a:fontScheme name="Baldrige Slid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458</Words>
  <Application>Microsoft Office PowerPoint</Application>
  <PresentationFormat>Custom</PresentationFormat>
  <Paragraphs>69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ＭＳ Ｐゴシック</vt:lpstr>
      <vt:lpstr>Arial</vt:lpstr>
      <vt:lpstr>Arial Narrow</vt:lpstr>
      <vt:lpstr>Calibri</vt:lpstr>
      <vt:lpstr>CommonBullets</vt:lpstr>
      <vt:lpstr>Monotype Sorts</vt:lpstr>
      <vt:lpstr>Times New Roman</vt:lpstr>
      <vt:lpstr>Wingdings</vt:lpstr>
      <vt:lpstr>ヒラギノ角ゴ Pro W3</vt:lpstr>
      <vt:lpstr>Blank Presentation</vt:lpstr>
      <vt:lpstr>Office Theme</vt:lpstr>
      <vt:lpstr>Producing “Straight A” Feedback for Baldrige Applicants </vt:lpstr>
      <vt:lpstr>Objectives </vt:lpstr>
      <vt:lpstr>What do you think are the key  customer expectations/requirements  for Baldrige   feedback reports?</vt:lpstr>
      <vt:lpstr> Customer Requirements</vt:lpstr>
      <vt:lpstr> “Straight A” Feedback Comments</vt:lpstr>
      <vt:lpstr>Comments from Baldrige Award Applicants (Strengths)</vt:lpstr>
      <vt:lpstr>Comments from Baldrige Award Applicants (Opportunities)</vt:lpstr>
      <vt:lpstr>PowerPoint Presentation</vt:lpstr>
      <vt:lpstr>PowerPoint Presentation</vt:lpstr>
      <vt:lpstr>PowerPoint Presentation</vt:lpstr>
      <vt:lpstr>What About the Tech Editor?</vt:lpstr>
      <vt:lpstr>Resources for Producing   “Straight A” Feedback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2015-05-12T19:08:52Z</dcterms:created>
  <dcterms:modified xsi:type="dcterms:W3CDTF">2016-05-19T14:20:01Z</dcterms:modified>
</cp:coreProperties>
</file>