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 id="2147483660" r:id="rId2"/>
  </p:sldMasterIdLst>
  <p:notesMasterIdLst>
    <p:notesMasterId r:id="rId13"/>
  </p:notesMasterIdLst>
  <p:handoutMasterIdLst>
    <p:handoutMasterId r:id="rId14"/>
  </p:handoutMasterIdLst>
  <p:sldIdLst>
    <p:sldId id="307" r:id="rId3"/>
    <p:sldId id="308" r:id="rId4"/>
    <p:sldId id="289" r:id="rId5"/>
    <p:sldId id="290" r:id="rId6"/>
    <p:sldId id="280" r:id="rId7"/>
    <p:sldId id="309" r:id="rId8"/>
    <p:sldId id="310" r:id="rId9"/>
    <p:sldId id="311" r:id="rId10"/>
    <p:sldId id="312" r:id="rId11"/>
    <p:sldId id="302" r:id="rId12"/>
  </p:sldIdLst>
  <p:sldSz cx="10058400" cy="7772400"/>
  <p:notesSz cx="7010400" cy="9296400"/>
  <p:custDataLst>
    <p:tags r:id="rId15"/>
  </p:custDataLst>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ＭＳ Ｐゴシック" pitchFamily="-109"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109"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109"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109"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109" charset="-128"/>
        <a:cs typeface="+mn-cs"/>
      </a:defRPr>
    </a:lvl9pPr>
  </p:defaultTextStyle>
  <p:extLst>
    <p:ext uri="{EFAFB233-063F-42B5-8137-9DF3F51BA10A}">
      <p15:sldGuideLst xmlns="" xmlns:p15="http://schemas.microsoft.com/office/powerpoint/2012/main">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 xmlns:p15="http://schemas.microsoft.com/office/powerpoint/2012/main">
        <p15:guide id="1" orient="horz" pos="2986">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E3F5"/>
    <a:srgbClr val="006DE5"/>
    <a:srgbClr val="0066CC"/>
    <a:srgbClr val="997801"/>
    <a:srgbClr val="0C2D83"/>
    <a:srgbClr val="FFFFCC"/>
    <a:srgbClr val="B1FEFC"/>
    <a:srgbClr val="33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0133" autoAdjust="0"/>
  </p:normalViewPr>
  <p:slideViewPr>
    <p:cSldViewPr snapToGrid="0" snapToObjects="1">
      <p:cViewPr varScale="1">
        <p:scale>
          <a:sx n="26" d="100"/>
          <a:sy n="26" d="100"/>
        </p:scale>
        <p:origin x="-1014" y="-96"/>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1398"/>
    </p:cViewPr>
  </p:sorterViewPr>
  <p:notesViewPr>
    <p:cSldViewPr snapToGrid="0" snapToObjects="1">
      <p:cViewPr>
        <p:scale>
          <a:sx n="100" d="100"/>
          <a:sy n="100" d="100"/>
        </p:scale>
        <p:origin x="-72" y="-72"/>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lvl1pPr defTabSz="925677">
              <a:defRPr sz="1200"/>
            </a:lvl1pPr>
          </a:lstStyle>
          <a:p>
            <a:endParaRPr lang="en-US" dirty="0"/>
          </a:p>
        </p:txBody>
      </p:sp>
      <p:sp>
        <p:nvSpPr>
          <p:cNvPr id="78851" name="Rectangle 3"/>
          <p:cNvSpPr>
            <a:spLocks noGrp="1" noChangeArrowheads="1"/>
          </p:cNvSpPr>
          <p:nvPr>
            <p:ph type="dt" sz="quarter" idx="1"/>
          </p:nvPr>
        </p:nvSpPr>
        <p:spPr bwMode="auto">
          <a:xfrm>
            <a:off x="3971803" y="1"/>
            <a:ext cx="3038598" cy="464053"/>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lvl1pPr algn="r" defTabSz="925677">
              <a:defRPr sz="1200"/>
            </a:lvl1pPr>
          </a:lstStyle>
          <a:p>
            <a:endParaRPr lang="en-US" dirty="0"/>
          </a:p>
        </p:txBody>
      </p:sp>
      <p:sp>
        <p:nvSpPr>
          <p:cNvPr id="78852" name="Rectangle 4"/>
          <p:cNvSpPr>
            <a:spLocks noGrp="1" noChangeArrowheads="1"/>
          </p:cNvSpPr>
          <p:nvPr>
            <p:ph type="ftr" sz="quarter" idx="2"/>
          </p:nvPr>
        </p:nvSpPr>
        <p:spPr bwMode="auto">
          <a:xfrm>
            <a:off x="0" y="8832347"/>
            <a:ext cx="3038599" cy="464053"/>
          </a:xfrm>
          <a:prstGeom prst="rect">
            <a:avLst/>
          </a:prstGeom>
          <a:noFill/>
          <a:ln w="9525">
            <a:noFill/>
            <a:miter lim="800000"/>
            <a:headEnd/>
            <a:tailEnd/>
          </a:ln>
          <a:effectLst/>
        </p:spPr>
        <p:txBody>
          <a:bodyPr vert="horz" wrap="square" lIns="92642" tIns="46320" rIns="92642" bIns="46320" numCol="1" anchor="b" anchorCtr="0" compatLnSpc="1">
            <a:prstTxWarp prst="textNoShape">
              <a:avLst/>
            </a:prstTxWarp>
          </a:bodyPr>
          <a:lstStyle>
            <a:lvl1pPr defTabSz="925677">
              <a:defRPr sz="1200"/>
            </a:lvl1pPr>
          </a:lstStyle>
          <a:p>
            <a:endParaRPr lang="en-US" dirty="0"/>
          </a:p>
        </p:txBody>
      </p:sp>
      <p:sp>
        <p:nvSpPr>
          <p:cNvPr id="78853" name="Rectangle 5"/>
          <p:cNvSpPr>
            <a:spLocks noGrp="1" noChangeArrowheads="1"/>
          </p:cNvSpPr>
          <p:nvPr>
            <p:ph type="sldNum" sz="quarter" idx="3"/>
          </p:nvPr>
        </p:nvSpPr>
        <p:spPr bwMode="auto">
          <a:xfrm>
            <a:off x="3971803" y="8832347"/>
            <a:ext cx="3038598" cy="464053"/>
          </a:xfrm>
          <a:prstGeom prst="rect">
            <a:avLst/>
          </a:prstGeom>
          <a:noFill/>
          <a:ln w="9525">
            <a:noFill/>
            <a:miter lim="800000"/>
            <a:headEnd/>
            <a:tailEnd/>
          </a:ln>
          <a:effectLst/>
        </p:spPr>
        <p:txBody>
          <a:bodyPr vert="horz" wrap="square" lIns="92642" tIns="46320" rIns="92642" bIns="46320" numCol="1" anchor="b" anchorCtr="0" compatLnSpc="1">
            <a:prstTxWarp prst="textNoShape">
              <a:avLst/>
            </a:prstTxWarp>
          </a:bodyPr>
          <a:lstStyle>
            <a:lvl1pPr algn="r" defTabSz="925677">
              <a:defRPr sz="1200"/>
            </a:lvl1pPr>
          </a:lstStyle>
          <a:p>
            <a:fld id="{95B5A22F-9C27-43E4-A222-A33183B28698}" type="slidenum">
              <a:rPr lang="en-US"/>
              <a:pPr/>
              <a:t>‹#›</a:t>
            </a:fld>
            <a:endParaRPr lang="en-US" dirty="0"/>
          </a:p>
        </p:txBody>
      </p:sp>
    </p:spTree>
    <p:extLst>
      <p:ext uri="{BB962C8B-B14F-4D97-AF65-F5344CB8AC3E}">
        <p14:creationId xmlns:p14="http://schemas.microsoft.com/office/powerpoint/2010/main" val="1305479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lvl1pPr defTabSz="925677">
              <a:defRPr sz="1200"/>
            </a:lvl1pPr>
          </a:lstStyle>
          <a:p>
            <a:endParaRPr lang="en-US" dirty="0"/>
          </a:p>
        </p:txBody>
      </p:sp>
      <p:sp>
        <p:nvSpPr>
          <p:cNvPr id="35843" name="Rectangle 3"/>
          <p:cNvSpPr>
            <a:spLocks noGrp="1" noChangeArrowheads="1"/>
          </p:cNvSpPr>
          <p:nvPr>
            <p:ph type="dt" idx="1"/>
          </p:nvPr>
        </p:nvSpPr>
        <p:spPr bwMode="auto">
          <a:xfrm>
            <a:off x="3971803" y="1"/>
            <a:ext cx="3038598" cy="464053"/>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lvl1pPr algn="r" defTabSz="925677">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252538" y="698500"/>
            <a:ext cx="4506912" cy="3484563"/>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934830" y="4414256"/>
            <a:ext cx="5140743" cy="4184147"/>
          </a:xfrm>
          <a:prstGeom prst="rect">
            <a:avLst/>
          </a:prstGeom>
          <a:noFill/>
          <a:ln w="9525">
            <a:noFill/>
            <a:miter lim="800000"/>
            <a:headEnd/>
            <a:tailEnd/>
          </a:ln>
          <a:effectLst/>
        </p:spPr>
        <p:txBody>
          <a:bodyPr vert="horz" wrap="square" lIns="92642" tIns="46320" rIns="92642" bIns="463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846" name="Rectangle 6"/>
          <p:cNvSpPr>
            <a:spLocks noGrp="1" noChangeArrowheads="1"/>
          </p:cNvSpPr>
          <p:nvPr>
            <p:ph type="ftr" sz="quarter" idx="4"/>
          </p:nvPr>
        </p:nvSpPr>
        <p:spPr bwMode="auto">
          <a:xfrm>
            <a:off x="0" y="8832347"/>
            <a:ext cx="3038599" cy="464053"/>
          </a:xfrm>
          <a:prstGeom prst="rect">
            <a:avLst/>
          </a:prstGeom>
          <a:noFill/>
          <a:ln w="9525">
            <a:noFill/>
            <a:miter lim="800000"/>
            <a:headEnd/>
            <a:tailEnd/>
          </a:ln>
          <a:effectLst/>
        </p:spPr>
        <p:txBody>
          <a:bodyPr vert="horz" wrap="square" lIns="92642" tIns="46320" rIns="92642" bIns="46320" numCol="1" anchor="b" anchorCtr="0" compatLnSpc="1">
            <a:prstTxWarp prst="textNoShape">
              <a:avLst/>
            </a:prstTxWarp>
          </a:bodyPr>
          <a:lstStyle>
            <a:lvl1pPr defTabSz="925677">
              <a:defRPr sz="1200"/>
            </a:lvl1pPr>
          </a:lstStyle>
          <a:p>
            <a:endParaRPr lang="en-US" dirty="0"/>
          </a:p>
        </p:txBody>
      </p:sp>
      <p:sp>
        <p:nvSpPr>
          <p:cNvPr id="35847" name="Rectangle 7"/>
          <p:cNvSpPr>
            <a:spLocks noGrp="1" noChangeArrowheads="1"/>
          </p:cNvSpPr>
          <p:nvPr>
            <p:ph type="sldNum" sz="quarter" idx="5"/>
          </p:nvPr>
        </p:nvSpPr>
        <p:spPr bwMode="auto">
          <a:xfrm>
            <a:off x="3971803" y="8832347"/>
            <a:ext cx="3038598" cy="464053"/>
          </a:xfrm>
          <a:prstGeom prst="rect">
            <a:avLst/>
          </a:prstGeom>
          <a:noFill/>
          <a:ln w="9525">
            <a:noFill/>
            <a:miter lim="800000"/>
            <a:headEnd/>
            <a:tailEnd/>
          </a:ln>
          <a:effectLst/>
        </p:spPr>
        <p:txBody>
          <a:bodyPr vert="horz" wrap="square" lIns="92642" tIns="46320" rIns="92642" bIns="46320" numCol="1" anchor="b" anchorCtr="0" compatLnSpc="1">
            <a:prstTxWarp prst="textNoShape">
              <a:avLst/>
            </a:prstTxWarp>
          </a:bodyPr>
          <a:lstStyle>
            <a:lvl1pPr algn="r" defTabSz="925677">
              <a:defRPr sz="1200"/>
            </a:lvl1pPr>
          </a:lstStyle>
          <a:p>
            <a:fld id="{E2311000-FEB1-4BFE-95F3-90EBA6603029}" type="slidenum">
              <a:rPr lang="en-US"/>
              <a:pPr/>
              <a:t>‹#›</a:t>
            </a:fld>
            <a:endParaRPr lang="en-US" dirty="0"/>
          </a:p>
        </p:txBody>
      </p:sp>
    </p:spTree>
    <p:extLst>
      <p:ext uri="{BB962C8B-B14F-4D97-AF65-F5344CB8AC3E}">
        <p14:creationId xmlns:p14="http://schemas.microsoft.com/office/powerpoint/2010/main" val="19791892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311000-FEB1-4BFE-95F3-90EBA6603029}" type="slidenum">
              <a:rPr lang="en-US" smtClean="0"/>
              <a:pPr/>
              <a:t>1</a:t>
            </a:fld>
            <a:endParaRPr lang="en-US" dirty="0"/>
          </a:p>
        </p:txBody>
      </p:sp>
    </p:spTree>
    <p:extLst>
      <p:ext uri="{BB962C8B-B14F-4D97-AF65-F5344CB8AC3E}">
        <p14:creationId xmlns:p14="http://schemas.microsoft.com/office/powerpoint/2010/main" val="30970562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8500"/>
            <a:ext cx="2405062" cy="1858963"/>
          </a:xfrm>
        </p:spPr>
      </p:sp>
      <p:sp>
        <p:nvSpPr>
          <p:cNvPr id="3" name="Notes Placeholder 2"/>
          <p:cNvSpPr>
            <a:spLocks noGrp="1"/>
          </p:cNvSpPr>
          <p:nvPr>
            <p:ph type="body" idx="1"/>
          </p:nvPr>
        </p:nvSpPr>
        <p:spPr>
          <a:xfrm>
            <a:off x="934830" y="2686050"/>
            <a:ext cx="5140743" cy="5912353"/>
          </a:xfrm>
        </p:spPr>
        <p:txBody>
          <a:bodyPr/>
          <a:lstStyle/>
          <a:p>
            <a:r>
              <a:rPr lang="en-US" i="0" baseline="0" dirty="0" smtClean="0"/>
              <a:t>Resources with additional guidance on comment writing (formatted as PowerPoint presentations) are also posted on the Advanced Comment Writing and Tech Editing page of the Examiner Resource Center of the Baldrige Program’s Web site. The four “Polishing Your Comments” presentations provide examples showing how to refine Baldrige feedback report comments. They are available at  this URL:  http://www.nist.gov/baldrige/examiners/resource_center/tech_edit.cfm</a:t>
            </a:r>
          </a:p>
          <a:p>
            <a:endParaRPr lang="en-US" baseline="0"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10</a:t>
            </a:fld>
            <a:endParaRPr lang="en-US" dirty="0"/>
          </a:p>
        </p:txBody>
      </p:sp>
    </p:spTree>
    <p:extLst>
      <p:ext uri="{BB962C8B-B14F-4D97-AF65-F5344CB8AC3E}">
        <p14:creationId xmlns:p14="http://schemas.microsoft.com/office/powerpoint/2010/main" val="1279399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aim</a:t>
            </a:r>
            <a:r>
              <a:rPr lang="en-US" baseline="0" dirty="0" smtClean="0"/>
              <a:t> this year can be summarized as to deliver to every Baldrige Award applicant “Triple A</a:t>
            </a:r>
            <a:r>
              <a:rPr lang="en-US" dirty="0" smtClean="0"/>
              <a:t>”</a:t>
            </a:r>
            <a:r>
              <a:rPr lang="en-US" baseline="0" dirty="0" smtClean="0"/>
              <a:t> (or “Straight A”)</a:t>
            </a:r>
            <a:r>
              <a:rPr lang="en-US" dirty="0" smtClean="0"/>
              <a:t> comments (with thanks to the seasoned examiner who suggested this mnemonic</a:t>
            </a:r>
            <a:r>
              <a:rPr lang="en-US" baseline="0" dirty="0" smtClean="0"/>
              <a:t> device to us last year!)</a:t>
            </a:r>
            <a:r>
              <a:rPr lang="en-US" dirty="0" smtClean="0"/>
              <a:t>.</a:t>
            </a:r>
            <a:br>
              <a:rPr lang="en-US" dirty="0" smtClean="0"/>
            </a:br>
            <a:endParaRPr lang="en-US" baseline="0" dirty="0" smtClean="0"/>
          </a:p>
          <a:p>
            <a:pPr lvl="0">
              <a:spcAft>
                <a:spcPts val="800"/>
              </a:spcAft>
            </a:pPr>
            <a:r>
              <a:rPr lang="en-US" baseline="0" dirty="0" smtClean="0"/>
              <a:t>This aim is validated by years of voice-of-the-customer feedback from our award applicants in annual</a:t>
            </a:r>
            <a:r>
              <a:rPr lang="en-US" dirty="0" smtClean="0"/>
              <a:t> surveys of the Panel of Judges for the Baldrige Program on the quality of feedback reports</a:t>
            </a:r>
            <a:r>
              <a:rPr lang="en-US" baseline="0" dirty="0" smtClean="0"/>
              <a:t>. </a:t>
            </a:r>
          </a:p>
          <a:p>
            <a:pPr lvl="0">
              <a:spcAft>
                <a:spcPts val="800"/>
              </a:spcAft>
            </a:pPr>
            <a:endParaRPr lang="en-US" baseline="0" dirty="0" smtClean="0"/>
          </a:p>
          <a:p>
            <a:pPr lvl="0">
              <a:spcAft>
                <a:spcPts val="800"/>
              </a:spcAft>
            </a:pPr>
            <a:r>
              <a:rPr lang="en-US" baseline="0" dirty="0" smtClean="0"/>
              <a:t>Next, let’s look at what applicants have told us they</a:t>
            </a:r>
            <a:r>
              <a:rPr lang="en-US" dirty="0" smtClean="0"/>
              <a:t> want and need in feedback comments: our customer requirements.</a:t>
            </a:r>
            <a:endParaRPr lang="en-US" baseline="0"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2</a:t>
            </a:fld>
            <a:endParaRPr lang="en-US" dirty="0"/>
          </a:p>
        </p:txBody>
      </p:sp>
    </p:spTree>
    <p:extLst>
      <p:ext uri="{BB962C8B-B14F-4D97-AF65-F5344CB8AC3E}">
        <p14:creationId xmlns:p14="http://schemas.microsoft.com/office/powerpoint/2010/main" val="3344841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8500"/>
            <a:ext cx="3406775" cy="2633663"/>
          </a:xfrm>
        </p:spPr>
      </p:sp>
      <p:sp>
        <p:nvSpPr>
          <p:cNvPr id="3" name="Notes Placeholder 2"/>
          <p:cNvSpPr>
            <a:spLocks noGrp="1"/>
          </p:cNvSpPr>
          <p:nvPr>
            <p:ph type="body" idx="1"/>
          </p:nvPr>
        </p:nvSpPr>
        <p:spPr>
          <a:xfrm>
            <a:off x="934830" y="3559630"/>
            <a:ext cx="5140743" cy="5038774"/>
          </a:xfrm>
        </p:spPr>
        <p:txBody>
          <a:bodyPr/>
          <a:lstStyle/>
          <a:p>
            <a:r>
              <a:rPr lang="en-US" dirty="0" smtClean="0"/>
              <a:t>Over the years, we have consistently heard that applicants want feedback reports to meet these requirements:</a:t>
            </a:r>
            <a:endParaRPr lang="en-US" dirty="0"/>
          </a:p>
          <a:p>
            <a:pPr marL="171450" lvl="0" indent="-171450">
              <a:buFont typeface="Arial" pitchFamily="34" charset="0"/>
              <a:buChar char="•"/>
            </a:pPr>
            <a:r>
              <a:rPr lang="en-US" b="1" dirty="0" smtClean="0"/>
              <a:t>Make comments actionable and encouraging</a:t>
            </a:r>
            <a:r>
              <a:rPr lang="en-US" dirty="0" smtClean="0"/>
              <a:t>: This includes ensuring that comments are clear, as well as pointing out key issues that may hold the organization back and suggesting how to improve. Keep in mind that applicants don’t want a harsh tone.</a:t>
            </a:r>
          </a:p>
          <a:p>
            <a:pPr marL="171450" indent="-171450">
              <a:buFont typeface="Arial" pitchFamily="34" charset="0"/>
              <a:buChar char="•"/>
            </a:pPr>
            <a:r>
              <a:rPr lang="en-US" b="1" dirty="0" smtClean="0"/>
              <a:t>Provide specific examples</a:t>
            </a:r>
            <a:r>
              <a:rPr lang="en-US" b="1" baseline="0" dirty="0" smtClean="0"/>
              <a:t> and details of key opportunities:</a:t>
            </a:r>
            <a:r>
              <a:rPr lang="en-US" baseline="0" dirty="0" smtClean="0"/>
              <a:t> </a:t>
            </a:r>
            <a:r>
              <a:rPr lang="en-US" dirty="0" smtClean="0"/>
              <a:t>The character/word limit in BOSS need not interfere with specific and valuable</a:t>
            </a:r>
            <a:r>
              <a:rPr lang="en-US" baseline="0" dirty="0" smtClean="0"/>
              <a:t> feedback if examiners synthesize, prioritize, and summarize. Focus</a:t>
            </a:r>
            <a:r>
              <a:rPr lang="en-US" dirty="0" smtClean="0"/>
              <a:t> on the key take-away message for the applicant, and avoid extra Criteria or application language that tells/dwells on what the org already knows. </a:t>
            </a:r>
          </a:p>
          <a:p>
            <a:pPr marL="171450" lvl="0" indent="-171450">
              <a:buFont typeface="Arial" pitchFamily="34" charset="0"/>
              <a:buChar char="•"/>
            </a:pPr>
            <a:r>
              <a:rPr lang="en-US" b="1" dirty="0" smtClean="0"/>
              <a:t>Emphasize the relevance and importance to the applicant</a:t>
            </a:r>
            <a:r>
              <a:rPr lang="en-US" dirty="0" smtClean="0"/>
              <a:t>: Remember to drive home the relevance to the applicant; if the opening sentence doesn’t include a relevance piece, "so-what" statements at the end of comments also can drive home their importance, suggesting why the organization might want to invest its limited resources in continuing a process or working on particular results. Bolded comments (double strengths or OFIs) also may help applicants prioritize their improvement efforts; in fact, the Baldrige Program’s guidance at the beginning of each feedback report suggests applicants pay particular attention to bolded comments. </a:t>
            </a:r>
          </a:p>
          <a:p>
            <a:pPr marL="171450" indent="-171450">
              <a:buFont typeface="Arial" pitchFamily="34" charset="0"/>
              <a:buChar char="•"/>
            </a:pPr>
            <a:endParaRPr lang="en-US" b="1" dirty="0" smtClean="0"/>
          </a:p>
          <a:p>
            <a:pPr marL="171450" indent="-171450">
              <a:buFont typeface="Arial" pitchFamily="34" charset="0"/>
              <a:buChar char="•"/>
            </a:pPr>
            <a:endParaRPr lang="en-US" dirty="0" smtClean="0"/>
          </a:p>
          <a:p>
            <a:pPr marL="171450" indent="-171450">
              <a:buFont typeface="Arial" pitchFamily="34" charset="0"/>
              <a:buChar char="•"/>
            </a:pPr>
            <a:endParaRPr lang="en-US" dirty="0" smtClean="0"/>
          </a:p>
          <a:p>
            <a:r>
              <a:rPr lang="en-US" dirty="0"/>
              <a:t> </a:t>
            </a:r>
          </a:p>
          <a:p>
            <a:endParaRPr lang="en-US" dirty="0"/>
          </a:p>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3</a:t>
            </a:fld>
            <a:endParaRPr lang="en-US" dirty="0"/>
          </a:p>
        </p:txBody>
      </p:sp>
    </p:spTree>
    <p:extLst>
      <p:ext uri="{BB962C8B-B14F-4D97-AF65-F5344CB8AC3E}">
        <p14:creationId xmlns:p14="http://schemas.microsoft.com/office/powerpoint/2010/main" val="1297351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8500"/>
            <a:ext cx="2405062" cy="1858963"/>
          </a:xfrm>
        </p:spPr>
      </p:sp>
      <p:sp>
        <p:nvSpPr>
          <p:cNvPr id="3" name="Notes Placeholder 2"/>
          <p:cNvSpPr>
            <a:spLocks noGrp="1"/>
          </p:cNvSpPr>
          <p:nvPr>
            <p:ph type="body" idx="1"/>
          </p:nvPr>
        </p:nvSpPr>
        <p:spPr>
          <a:xfrm>
            <a:off x="934830" y="2686050"/>
            <a:ext cx="5140743" cy="6305550"/>
          </a:xfrm>
        </p:spPr>
        <p:txBody>
          <a:bodyPr/>
          <a:lstStyle/>
          <a:p>
            <a:pPr marL="171450" indent="-171450">
              <a:buFont typeface="Arial" pitchFamily="34" charset="0"/>
              <a:buChar char="•"/>
            </a:pPr>
            <a:r>
              <a:rPr lang="en-US" b="1" dirty="0" smtClean="0"/>
              <a:t>Align comments</a:t>
            </a:r>
            <a:r>
              <a:rPr lang="en-US" b="1" baseline="0" dirty="0" smtClean="0"/>
              <a:t> with scoring: </a:t>
            </a:r>
            <a:r>
              <a:rPr lang="en-US" dirty="0" smtClean="0"/>
              <a:t>It is important that both the content and balance of comments is in line with the scores; check the language against the scoring range/band descriptors for alignment. For </a:t>
            </a:r>
            <a:r>
              <a:rPr lang="en-US" dirty="0"/>
              <a:t>example, ensure that any low scores are supported by number and </a:t>
            </a:r>
            <a:r>
              <a:rPr lang="en-US" dirty="0" smtClean="0"/>
              <a:t>language </a:t>
            </a:r>
            <a:r>
              <a:rPr lang="en-US" dirty="0"/>
              <a:t>of OFI comments.</a:t>
            </a:r>
            <a:r>
              <a:rPr lang="en-US" baseline="0" dirty="0" smtClean="0"/>
              <a:t> (</a:t>
            </a:r>
            <a:r>
              <a:rPr lang="en-US" i="1" baseline="0" dirty="0" smtClean="0"/>
              <a:t>Note: in quality</a:t>
            </a:r>
            <a:r>
              <a:rPr lang="en-US" i="1" dirty="0" smtClean="0"/>
              <a:t> </a:t>
            </a:r>
            <a:r>
              <a:rPr lang="en-US" i="1" baseline="0" dirty="0" smtClean="0"/>
              <a:t>checks of scorebooks this year by each team’s technical editor, this is a focus area</a:t>
            </a:r>
            <a:r>
              <a:rPr lang="en-US" baseline="0" dirty="0" smtClean="0"/>
              <a:t>.) </a:t>
            </a:r>
            <a:endParaRPr lang="en-US" dirty="0" smtClean="0"/>
          </a:p>
          <a:p>
            <a:pPr marL="171450" indent="-171450">
              <a:buFont typeface="Arial" pitchFamily="34" charset="0"/>
              <a:buChar char="•"/>
            </a:pPr>
            <a:r>
              <a:rPr lang="en-US" b="1" dirty="0" smtClean="0"/>
              <a:t>Make sure comments</a:t>
            </a:r>
            <a:r>
              <a:rPr lang="en-US" b="1" baseline="0" dirty="0" smtClean="0"/>
              <a:t> are Criteria-based, and d</a:t>
            </a:r>
            <a:r>
              <a:rPr lang="en-US" b="1" dirty="0" smtClean="0"/>
              <a:t>on’t convey personal biases or opinions: </a:t>
            </a:r>
            <a:r>
              <a:rPr lang="en-US" dirty="0" smtClean="0"/>
              <a:t>Check comments to be sure they don’t go beyond the scope</a:t>
            </a:r>
            <a:r>
              <a:rPr lang="en-US" baseline="0" dirty="0" smtClean="0"/>
              <a:t> </a:t>
            </a:r>
            <a:r>
              <a:rPr lang="en-US" b="1" baseline="0" dirty="0" smtClean="0"/>
              <a:t>of </a:t>
            </a:r>
            <a:r>
              <a:rPr lang="en-US" baseline="0" dirty="0" smtClean="0"/>
              <a:t>Criteria requirements, and </a:t>
            </a:r>
            <a:r>
              <a:rPr lang="en-US" dirty="0" smtClean="0"/>
              <a:t> be objective (use the scoring criteria). </a:t>
            </a:r>
          </a:p>
          <a:p>
            <a:pPr marL="171450" indent="-171450">
              <a:buFont typeface="Arial" pitchFamily="34" charset="0"/>
              <a:buChar char="•"/>
            </a:pPr>
            <a:r>
              <a:rPr lang="en-US" b="1" baseline="0" dirty="0" smtClean="0"/>
              <a:t>Be </a:t>
            </a:r>
            <a:r>
              <a:rPr lang="en-US" b="1" dirty="0" smtClean="0"/>
              <a:t>insightful: </a:t>
            </a:r>
            <a:r>
              <a:rPr lang="en-US" dirty="0" smtClean="0"/>
              <a:t>Don’t merely parrot info. from application, as this is telling the organization what it already knows. One way is to point out gaps or other lacks using the Baldrige evaluation factors (ADLI and </a:t>
            </a:r>
            <a:r>
              <a:rPr lang="en-US" dirty="0" err="1" smtClean="0"/>
              <a:t>LeTCI</a:t>
            </a:r>
            <a:r>
              <a:rPr lang="en-US" dirty="0" smtClean="0"/>
              <a:t>) and referencing the applicant’s key factors, such as its strategic context.</a:t>
            </a:r>
          </a:p>
          <a:p>
            <a:pPr marL="171450" indent="-171450">
              <a:buFont typeface="Arial" pitchFamily="34" charset="0"/>
              <a:buChar char="•"/>
            </a:pPr>
            <a:r>
              <a:rPr lang="en-US" b="1" dirty="0" smtClean="0"/>
              <a:t>Base feedback on a strong understanding of the applicant: </a:t>
            </a:r>
            <a:r>
              <a:rPr lang="en-US" dirty="0" smtClean="0"/>
              <a:t>Applicants dismiss feedback if they think examiners missed or misunderstood information in their application; be sure to check data and consider benefit of the doubt (</a:t>
            </a:r>
            <a:r>
              <a:rPr lang="en-US" i="1" dirty="0" smtClean="0"/>
              <a:t>Note: </a:t>
            </a:r>
            <a:r>
              <a:rPr lang="en-US" i="1" dirty="0"/>
              <a:t>in quality checks of scorebooks </a:t>
            </a:r>
            <a:r>
              <a:rPr lang="en-US" i="1" dirty="0" smtClean="0"/>
              <a:t>this year by the technical </a:t>
            </a:r>
            <a:r>
              <a:rPr lang="en-US" i="1" dirty="0"/>
              <a:t>editor, </a:t>
            </a:r>
            <a:r>
              <a:rPr lang="en-US" i="1" dirty="0" smtClean="0"/>
              <a:t>considering the applicant’s perspective, including benefit of the doubt, is another </a:t>
            </a:r>
            <a:r>
              <a:rPr lang="en-US" i="1" dirty="0"/>
              <a:t>focus area</a:t>
            </a:r>
            <a:r>
              <a:rPr lang="en-US" dirty="0"/>
              <a:t>.) </a:t>
            </a:r>
          </a:p>
          <a:p>
            <a:pPr marL="171450" indent="-171450">
              <a:buFont typeface="Arial" pitchFamily="34" charset="0"/>
              <a:buChar char="•"/>
            </a:pPr>
            <a:r>
              <a:rPr lang="en-US" b="1" dirty="0" smtClean="0"/>
              <a:t>Be consistent</a:t>
            </a:r>
            <a:r>
              <a:rPr lang="en-US" dirty="0" smtClean="0"/>
              <a:t>: Inconsistencies in comments and scores confuse or anger applicants; variability in scoring can help an applicant understand where to focus improvement efforts, but it is important that comments do not appear to conflict with/contradict each other. (</a:t>
            </a:r>
            <a:r>
              <a:rPr lang="en-US" i="1" dirty="0" smtClean="0"/>
              <a:t>Note</a:t>
            </a:r>
            <a:r>
              <a:rPr lang="en-US" i="1" dirty="0"/>
              <a:t>: in quality checks of scorebooks this year by the technical editor, </a:t>
            </a:r>
            <a:r>
              <a:rPr lang="en-US" i="1" dirty="0" smtClean="0"/>
              <a:t>checking for comment conflicts </a:t>
            </a:r>
            <a:r>
              <a:rPr lang="en-US" i="1" dirty="0"/>
              <a:t>is </a:t>
            </a:r>
            <a:r>
              <a:rPr lang="en-US" i="1" dirty="0" smtClean="0"/>
              <a:t>a third </a:t>
            </a:r>
            <a:r>
              <a:rPr lang="en-US" i="1" dirty="0"/>
              <a:t>focus area</a:t>
            </a:r>
            <a:r>
              <a:rPr lang="en-US" dirty="0"/>
              <a:t>.) </a:t>
            </a:r>
          </a:p>
          <a:p>
            <a:pPr marL="171450" indent="-171450">
              <a:buFont typeface="Arial" pitchFamily="34" charset="0"/>
              <a:buChar char="•"/>
            </a:pPr>
            <a:r>
              <a:rPr lang="en-US" b="1" dirty="0" smtClean="0"/>
              <a:t>Provide strong key themes: </a:t>
            </a:r>
            <a:r>
              <a:rPr lang="en-US" dirty="0" smtClean="0"/>
              <a:t>One way is to anchor these in the Criteria core values. Additional resources on the Consensus</a:t>
            </a:r>
            <a:r>
              <a:rPr lang="en-US" baseline="0" dirty="0" smtClean="0"/>
              <a:t> Review page of the Examiner Resource Center </a:t>
            </a:r>
            <a:r>
              <a:rPr lang="en-US" dirty="0" smtClean="0"/>
              <a:t>offer more guidance on what makes a strong key theme.</a:t>
            </a:r>
          </a:p>
          <a:p>
            <a:pPr lvl="0">
              <a:spcAft>
                <a:spcPts val="800"/>
              </a:spcAft>
            </a:pPr>
            <a:endParaRPr lang="en-US" dirty="0" smtClean="0"/>
          </a:p>
          <a:p>
            <a:pPr lvl="0">
              <a:spcAft>
                <a:spcPts val="800"/>
              </a:spcAft>
            </a:pPr>
            <a:r>
              <a:rPr lang="en-US" dirty="0" smtClean="0"/>
              <a:t>These customer requirements have shaped the Comment Guidelines as well as the design of comments around three key elements. Next</a:t>
            </a:r>
            <a:r>
              <a:rPr lang="en-US" dirty="0"/>
              <a:t>, </a:t>
            </a:r>
            <a:r>
              <a:rPr lang="en-US" dirty="0" smtClean="0"/>
              <a:t>let’s look at those three </a:t>
            </a:r>
            <a:r>
              <a:rPr lang="en-US" dirty="0"/>
              <a:t>key </a:t>
            </a:r>
            <a:r>
              <a:rPr lang="en-US" dirty="0" smtClean="0"/>
              <a:t>elements. </a:t>
            </a:r>
            <a:endParaRPr lang="en-US" dirty="0"/>
          </a:p>
          <a:p>
            <a:endParaRPr lang="en-US" baseline="0" dirty="0" smtClean="0"/>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4</a:t>
            </a:fld>
            <a:endParaRPr lang="en-US" dirty="0"/>
          </a:p>
        </p:txBody>
      </p:sp>
    </p:spTree>
    <p:extLst>
      <p:ext uri="{BB962C8B-B14F-4D97-AF65-F5344CB8AC3E}">
        <p14:creationId xmlns:p14="http://schemas.microsoft.com/office/powerpoint/2010/main" val="1279399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4800" y="141288"/>
            <a:ext cx="1589088" cy="1228725"/>
          </a:xfrm>
        </p:spPr>
      </p:sp>
      <p:sp>
        <p:nvSpPr>
          <p:cNvPr id="3" name="Notes Placeholder 2"/>
          <p:cNvSpPr>
            <a:spLocks noGrp="1"/>
          </p:cNvSpPr>
          <p:nvPr>
            <p:ph type="body" idx="1"/>
          </p:nvPr>
        </p:nvSpPr>
        <p:spPr>
          <a:xfrm>
            <a:off x="304801" y="1502229"/>
            <a:ext cx="6413961" cy="6628089"/>
          </a:xfrm>
        </p:spPr>
        <p:txBody>
          <a:bodyPr>
            <a:normAutofit/>
          </a:bodyPr>
          <a:lstStyle/>
          <a:p>
            <a:pPr>
              <a:buFont typeface="Arial" pitchFamily="34" charset="0"/>
              <a:buNone/>
            </a:pPr>
            <a:r>
              <a:rPr lang="en-US" dirty="0" smtClean="0"/>
              <a:t>To </a:t>
            </a:r>
            <a:r>
              <a:rPr lang="en-US" dirty="0"/>
              <a:t>make a comment relevant and actionable for </a:t>
            </a:r>
            <a:r>
              <a:rPr lang="en-US" dirty="0" smtClean="0"/>
              <a:t>applicants, </a:t>
            </a:r>
            <a:r>
              <a:rPr lang="en-US" dirty="0"/>
              <a:t>it should contain</a:t>
            </a:r>
          </a:p>
          <a:p>
            <a:pPr marL="228600" indent="-228600">
              <a:buFont typeface="+mj-lt"/>
              <a:buAutoNum type="arabicPeriod"/>
            </a:pPr>
            <a:r>
              <a:rPr lang="en-US" dirty="0" smtClean="0"/>
              <a:t> A </a:t>
            </a:r>
            <a:r>
              <a:rPr lang="en-US" dirty="0"/>
              <a:t>concise opening sentence that expresses a single thought—the “nugget” (or essence, or main point) of the comment </a:t>
            </a:r>
          </a:p>
          <a:p>
            <a:pPr marL="228600" indent="-228600">
              <a:buFont typeface="+mj-lt"/>
              <a:buAutoNum type="arabicPeriod"/>
            </a:pPr>
            <a:r>
              <a:rPr lang="en-US" dirty="0" smtClean="0"/>
              <a:t> One </a:t>
            </a:r>
            <a:r>
              <a:rPr lang="en-US" dirty="0"/>
              <a:t>or two examples</a:t>
            </a:r>
          </a:p>
          <a:p>
            <a:pPr marL="228600" indent="-228600">
              <a:buFont typeface="+mj-lt"/>
              <a:buAutoNum type="arabicPeriod"/>
            </a:pPr>
            <a:r>
              <a:rPr lang="en-US" dirty="0" smtClean="0"/>
              <a:t> The </a:t>
            </a:r>
            <a:r>
              <a:rPr lang="en-US" dirty="0"/>
              <a:t>relevance or importance of the nugget to the applicant</a:t>
            </a:r>
          </a:p>
          <a:p>
            <a:endParaRPr lang="en-US" dirty="0" smtClean="0"/>
          </a:p>
          <a:p>
            <a:r>
              <a:rPr lang="en-US" b="1" dirty="0"/>
              <a:t>Except for the opening sentence, the elements in this slide don’t reflect a prescribed order. </a:t>
            </a:r>
            <a:r>
              <a:rPr lang="en-US" b="1" dirty="0" smtClean="0"/>
              <a:t>Comment should contain these points, ordered as to be the most readable for applicant.</a:t>
            </a:r>
            <a:endParaRPr lang="en-US" baseline="0" dirty="0" smtClean="0"/>
          </a:p>
          <a:p>
            <a:r>
              <a:rPr lang="en-US" dirty="0" smtClean="0"/>
              <a:t>An </a:t>
            </a:r>
            <a:r>
              <a:rPr lang="en-US" b="1" dirty="0" smtClean="0"/>
              <a:t>example might be the main point or the nugget</a:t>
            </a:r>
            <a:r>
              <a:rPr lang="en-US" dirty="0" smtClean="0"/>
              <a:t>. You might have a comment that is about the applicant’s failure to segment, but perhaps the nugget is really about a lack of segmentation about customers. Why not just say that, as that example about customer segmentation might be what the applicant really needs to hear.</a:t>
            </a:r>
          </a:p>
          <a:p>
            <a:endParaRPr lang="en-US" dirty="0" smtClean="0"/>
          </a:p>
          <a:p>
            <a:r>
              <a:rPr lang="en-US" dirty="0" smtClean="0"/>
              <a:t>Or </a:t>
            </a:r>
            <a:r>
              <a:rPr lang="en-US" b="1" dirty="0" smtClean="0"/>
              <a:t>the relevance piece might be what many veteran examiners may still call the “so-what” piece</a:t>
            </a:r>
            <a:r>
              <a:rPr lang="en-US" dirty="0" smtClean="0"/>
              <a:t>. That relevance piece might even be the main point or nugget. </a:t>
            </a:r>
            <a:endParaRPr lang="en-US" dirty="0"/>
          </a:p>
          <a:p>
            <a:pPr defTabSz="913303">
              <a:defRPr/>
            </a:pPr>
            <a:endParaRPr lang="en-US" dirty="0"/>
          </a:p>
          <a:p>
            <a:r>
              <a:rPr lang="en-US" b="1" dirty="0" smtClean="0"/>
              <a:t>Think about the applicant reading the feedback comment and asking, “What do you want me to do? And why?”</a:t>
            </a:r>
          </a:p>
          <a:p>
            <a:endParaRPr lang="en-US" dirty="0" smtClean="0"/>
          </a:p>
          <a:p>
            <a:r>
              <a:rPr lang="en-US" dirty="0" smtClean="0"/>
              <a:t>Or you can look at it this way, after the applicant has read the feedback comment, its senior leaders’ can say, for a strength comment, </a:t>
            </a:r>
            <a:r>
              <a:rPr lang="en-US" b="1" dirty="0" smtClean="0"/>
              <a:t>“I need to continue to put my resources into this process and I know why.”</a:t>
            </a:r>
          </a:p>
          <a:p>
            <a:endParaRPr lang="en-US" dirty="0" smtClean="0"/>
          </a:p>
          <a:p>
            <a:r>
              <a:rPr lang="en-US" dirty="0" smtClean="0"/>
              <a:t>For an OFI, it is OK to use Criteria language if you need to point out a gap. An application should be able to read the OFI and say, “</a:t>
            </a:r>
            <a:r>
              <a:rPr lang="en-US" b="1" dirty="0" smtClean="0"/>
              <a:t>I understand how my process does not answer the Criteria requirements, and I have a better understanding of where I should put my resources.”</a:t>
            </a:r>
          </a:p>
          <a:p>
            <a:endParaRPr lang="en-US" dirty="0"/>
          </a:p>
          <a:p>
            <a:r>
              <a:rPr lang="en-US" dirty="0" smtClean="0"/>
              <a:t>Now that we’ve discussed the three key elements of a comment, let’s look at some examples.  </a:t>
            </a:r>
          </a:p>
          <a:p>
            <a:endParaRPr lang="en-US" b="1"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5</a:t>
            </a:fld>
            <a:endParaRPr lang="en-US" dirty="0"/>
          </a:p>
        </p:txBody>
      </p:sp>
    </p:spTree>
    <p:extLst>
      <p:ext uri="{BB962C8B-B14F-4D97-AF65-F5344CB8AC3E}">
        <p14:creationId xmlns:p14="http://schemas.microsoft.com/office/powerpoint/2010/main" val="3745421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the comment and identify</a:t>
            </a:r>
            <a:r>
              <a:rPr lang="en-US" baseline="0" dirty="0" smtClean="0"/>
              <a:t> the nugget, the relevance, and the examples.</a:t>
            </a:r>
          </a:p>
          <a:p>
            <a:endParaRPr lang="en-US" baseline="0" dirty="0" smtClean="0"/>
          </a:p>
          <a:p>
            <a:r>
              <a:rPr lang="en-US" baseline="0" dirty="0" smtClean="0"/>
              <a:t>Note that there is only one point of relevance. The examiner chose to put it at the beginning of the comment because they determined that this is where it has the most impact: it “personalizes” the comment for the applicant.</a:t>
            </a:r>
          </a:p>
          <a:p>
            <a:endParaRPr lang="en-US" baseline="0" dirty="0" smtClean="0"/>
          </a:p>
          <a:p>
            <a:r>
              <a:rPr lang="en-US" baseline="0" dirty="0" smtClean="0"/>
              <a:t>The examiners chose the evidence that best makes their point. Depending on the comment, they might choose just one example or two. </a:t>
            </a:r>
            <a:r>
              <a:rPr lang="en-US" b="1" baseline="0" dirty="0" smtClean="0"/>
              <a:t>If there is a true need to include more examples, consider grouping them and giving the figure numbers—such as “results related to student and other customer requirements (Figures A, B, C, and D).”</a:t>
            </a:r>
          </a:p>
          <a:p>
            <a:endParaRPr lang="en-US" baseline="0" dirty="0" smtClean="0"/>
          </a:p>
          <a:p>
            <a:r>
              <a:rPr lang="en-US" baseline="0" dirty="0" smtClean="0"/>
              <a:t>What evaluation factors are the examiners citing as a strength? (L [learning], citing the regular reviews for improvement and a recent refinement; A, [approach], too, as the examiners are citing the approach)</a:t>
            </a:r>
            <a:endParaRPr lang="en-US" dirty="0" smtClean="0"/>
          </a:p>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6</a:t>
            </a:fld>
            <a:endParaRPr lang="en-US" dirty="0"/>
          </a:p>
        </p:txBody>
      </p:sp>
    </p:spTree>
    <p:extLst>
      <p:ext uri="{BB962C8B-B14F-4D97-AF65-F5344CB8AC3E}">
        <p14:creationId xmlns:p14="http://schemas.microsoft.com/office/powerpoint/2010/main" val="24589683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Identify the nugget, relevance, and examples.</a:t>
            </a:r>
          </a:p>
          <a:p>
            <a:endParaRPr lang="en-US" dirty="0" smtClean="0"/>
          </a:p>
          <a:p>
            <a:r>
              <a:rPr lang="en-US" dirty="0" smtClean="0"/>
              <a:t>Note</a:t>
            </a:r>
            <a:r>
              <a:rPr lang="en-US" baseline="0" dirty="0" smtClean="0"/>
              <a:t> the order: why do you think the examiners chose this order?</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What evaluation factors are the examiners citing? (D [deployment], citing key groups not reached by process; may be A too, citing lack of an approach)</a:t>
            </a:r>
            <a:endParaRPr lang="en-US" dirty="0" smtClean="0"/>
          </a:p>
        </p:txBody>
      </p:sp>
      <p:sp>
        <p:nvSpPr>
          <p:cNvPr id="4" name="Slide Number Placeholder 3"/>
          <p:cNvSpPr>
            <a:spLocks noGrp="1"/>
          </p:cNvSpPr>
          <p:nvPr>
            <p:ph type="sldNum" sz="quarter" idx="10"/>
          </p:nvPr>
        </p:nvSpPr>
        <p:spPr/>
        <p:txBody>
          <a:bodyPr/>
          <a:lstStyle/>
          <a:p>
            <a:fld id="{E2311000-FEB1-4BFE-95F3-90EBA6603029}" type="slidenum">
              <a:rPr lang="en-US" smtClean="0"/>
              <a:pPr/>
              <a:t>7</a:t>
            </a:fld>
            <a:endParaRPr lang="en-US" dirty="0"/>
          </a:p>
        </p:txBody>
      </p:sp>
    </p:spTree>
    <p:extLst>
      <p:ext uri="{BB962C8B-B14F-4D97-AF65-F5344CB8AC3E}">
        <p14:creationId xmlns:p14="http://schemas.microsoft.com/office/powerpoint/2010/main" val="2195524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Identify the nugget, relevance, and examples.</a:t>
            </a:r>
          </a:p>
          <a:p>
            <a:endParaRPr lang="en-US" dirty="0" smtClean="0"/>
          </a:p>
          <a:p>
            <a:r>
              <a:rPr lang="en-US" dirty="0" smtClean="0"/>
              <a:t>Note</a:t>
            </a:r>
            <a:r>
              <a:rPr lang="en-US" baseline="0" dirty="0" smtClean="0"/>
              <a:t> the order: others are possible.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What results-related evaluation factors are the examiners citing? (L [levels], T [trends], and C [comparisons]; note that this doesn’t have to be in the nugget, and there is no requirement for a comment to cite all evaluation factors or even more than one evaluation factor.)</a:t>
            </a:r>
            <a:endParaRPr lang="en-US" dirty="0" smtClean="0"/>
          </a:p>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8</a:t>
            </a:fld>
            <a:endParaRPr lang="en-US" dirty="0"/>
          </a:p>
        </p:txBody>
      </p:sp>
    </p:spTree>
    <p:extLst>
      <p:ext uri="{BB962C8B-B14F-4D97-AF65-F5344CB8AC3E}">
        <p14:creationId xmlns:p14="http://schemas.microsoft.com/office/powerpoint/2010/main" val="1423742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Identify the nugget, relevance, and examples.</a:t>
            </a:r>
          </a:p>
          <a:p>
            <a:endParaRPr lang="en-US" dirty="0" smtClean="0"/>
          </a:p>
          <a:p>
            <a:r>
              <a:rPr lang="en-US" dirty="0" smtClean="0"/>
              <a:t>Note</a:t>
            </a:r>
            <a:r>
              <a:rPr lang="en-US" baseline="0" dirty="0" smtClean="0"/>
              <a:t> the order: others are possible.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What evaluation factor are the examiners citing? (a gap--missing results)</a:t>
            </a:r>
            <a:endParaRPr lang="en-US" dirty="0" smtClean="0"/>
          </a:p>
          <a:p>
            <a:endParaRPr lang="en-US" dirty="0"/>
          </a:p>
        </p:txBody>
      </p:sp>
      <p:sp>
        <p:nvSpPr>
          <p:cNvPr id="4" name="Slide Number Placeholder 3"/>
          <p:cNvSpPr>
            <a:spLocks noGrp="1"/>
          </p:cNvSpPr>
          <p:nvPr>
            <p:ph type="sldNum" sz="quarter" idx="10"/>
          </p:nvPr>
        </p:nvSpPr>
        <p:spPr/>
        <p:txBody>
          <a:bodyPr/>
          <a:lstStyle/>
          <a:p>
            <a:fld id="{E2311000-FEB1-4BFE-95F3-90EBA6603029}" type="slidenum">
              <a:rPr lang="en-US" smtClean="0"/>
              <a:pPr/>
              <a:t>9</a:t>
            </a:fld>
            <a:endParaRPr lang="en-US" dirty="0"/>
          </a:p>
        </p:txBody>
      </p:sp>
    </p:spTree>
    <p:extLst>
      <p:ext uri="{BB962C8B-B14F-4D97-AF65-F5344CB8AC3E}">
        <p14:creationId xmlns:p14="http://schemas.microsoft.com/office/powerpoint/2010/main" val="3614242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125" y="4403725"/>
            <a:ext cx="7042150" cy="19875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F9880D7F-8470-4F8A-837B-0E0FCDD99AA5}" type="datetime1">
              <a:rPr lang="en-US"/>
              <a:pPr/>
              <a:t>5/20/2014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AE78FD6-7295-4896-88D7-66E93D50726D}"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9DD0521-8227-4D05-BA62-66E940110E82}" type="datetime1">
              <a:rPr lang="en-US"/>
              <a:pPr/>
              <a:t>5/20/2014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7BBEAF7-2B23-49C9-85A3-39DF40C99791}"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27D1071-5D72-4BB4-9454-7FA70E763874}" type="datetime1">
              <a:rPr lang="en-US"/>
              <a:pPr/>
              <a:t>5/20/2014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494042D-36DA-432A-81DC-AD5D4B7C0D2A}"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812925"/>
            <a:ext cx="4449762"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812925"/>
            <a:ext cx="444976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83F8FA4B-3AF5-4A30-B606-FD64C22D3F29}" type="datetime1">
              <a:rPr lang="en-US"/>
              <a:pPr/>
              <a:t>5/20/2014</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4637DCED-F67B-4D57-B75A-3A10E84F27E1}"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BF9E8C5D-2C15-45A0-8BB6-957CCDCF178E}" type="datetime1">
              <a:rPr lang="en-US"/>
              <a:pPr/>
              <a:t>5/20/2014</a:t>
            </a:fld>
            <a:endParaRPr lang="en-US" dirty="0"/>
          </a:p>
        </p:txBody>
      </p:sp>
      <p:sp>
        <p:nvSpPr>
          <p:cNvPr id="8" name="Footer Placeholder 4"/>
          <p:cNvSpPr>
            <a:spLocks noGrp="1"/>
          </p:cNvSpPr>
          <p:nvPr>
            <p:ph type="ftr" sz="quarter" idx="11"/>
          </p:nvPr>
        </p:nvSpPr>
        <p:spPr/>
        <p:txBody>
          <a:bodyPr/>
          <a:lstStyle>
            <a:lvl1pPr>
              <a:defRPr/>
            </a:lvl1pPr>
          </a:lstStyle>
          <a:p>
            <a:endParaRPr lang="en-US" dirty="0"/>
          </a:p>
        </p:txBody>
      </p:sp>
      <p:sp>
        <p:nvSpPr>
          <p:cNvPr id="9" name="Slide Number Placeholder 5"/>
          <p:cNvSpPr>
            <a:spLocks noGrp="1"/>
          </p:cNvSpPr>
          <p:nvPr>
            <p:ph type="sldNum" sz="quarter" idx="12"/>
          </p:nvPr>
        </p:nvSpPr>
        <p:spPr/>
        <p:txBody>
          <a:bodyPr/>
          <a:lstStyle>
            <a:lvl1pPr>
              <a:defRPr/>
            </a:lvl1pPr>
          </a:lstStyle>
          <a:p>
            <a:fld id="{13E0FA9C-2B47-4197-8171-22BF0AE19CF9}"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674D8DC8-351D-4CBC-9ADA-2CDD9F221913}" type="datetime1">
              <a:rPr lang="en-US"/>
              <a:pPr/>
              <a:t>5/20/2014</a:t>
            </a:fld>
            <a:endParaRPr lang="en-US" dirty="0"/>
          </a:p>
        </p:txBody>
      </p:sp>
      <p:sp>
        <p:nvSpPr>
          <p:cNvPr id="4" name="Footer Placeholder 4"/>
          <p:cNvSpPr>
            <a:spLocks noGrp="1"/>
          </p:cNvSpPr>
          <p:nvPr>
            <p:ph type="ftr" sz="quarter" idx="11"/>
          </p:nvPr>
        </p:nvSpPr>
        <p:spPr/>
        <p:txBody>
          <a:bodyPr/>
          <a:lstStyle>
            <a:lvl1pPr>
              <a:defRPr/>
            </a:lvl1pPr>
          </a:lstStyle>
          <a:p>
            <a:endParaRPr lang="en-US" dirty="0"/>
          </a:p>
        </p:txBody>
      </p:sp>
      <p:sp>
        <p:nvSpPr>
          <p:cNvPr id="5" name="Slide Number Placeholder 5"/>
          <p:cNvSpPr>
            <a:spLocks noGrp="1"/>
          </p:cNvSpPr>
          <p:nvPr>
            <p:ph type="sldNum" sz="quarter" idx="12"/>
          </p:nvPr>
        </p:nvSpPr>
        <p:spPr/>
        <p:txBody>
          <a:bodyPr/>
          <a:lstStyle>
            <a:lvl1pPr>
              <a:defRPr/>
            </a:lvl1pPr>
          </a:lstStyle>
          <a:p>
            <a:fld id="{9B35FD85-A48F-4E1A-97C7-8F37B83EDE9B}" type="slidenum">
              <a:rPr lang="en-US"/>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9A425829-4D02-4A4D-95B1-E59DD5742876}" type="datetime1">
              <a:rPr lang="en-US"/>
              <a:pPr/>
              <a:t>5/20/2014</a:t>
            </a:fld>
            <a:endParaRPr lang="en-US" dirty="0"/>
          </a:p>
        </p:txBody>
      </p:sp>
      <p:sp>
        <p:nvSpPr>
          <p:cNvPr id="3" name="Footer Placeholder 4"/>
          <p:cNvSpPr>
            <a:spLocks noGrp="1"/>
          </p:cNvSpPr>
          <p:nvPr>
            <p:ph type="ftr" sz="quarter" idx="11"/>
          </p:nvPr>
        </p:nvSpPr>
        <p:spPr/>
        <p:txBody>
          <a:bodyPr/>
          <a:lstStyle>
            <a:lvl1pPr>
              <a:defRPr/>
            </a:lvl1pPr>
          </a:lstStyle>
          <a:p>
            <a:endParaRPr lang="en-US" dirty="0"/>
          </a:p>
        </p:txBody>
      </p:sp>
      <p:sp>
        <p:nvSpPr>
          <p:cNvPr id="4" name="Slide Number Placeholder 5"/>
          <p:cNvSpPr>
            <a:spLocks noGrp="1"/>
          </p:cNvSpPr>
          <p:nvPr>
            <p:ph type="sldNum" sz="quarter" idx="12"/>
          </p:nvPr>
        </p:nvSpPr>
        <p:spPr/>
        <p:txBody>
          <a:bodyPr/>
          <a:lstStyle>
            <a:lvl1pPr>
              <a:defRPr/>
            </a:lvl1pPr>
          </a:lstStyle>
          <a:p>
            <a:fld id="{30B49098-D619-4695-BD83-58BE6EBC9A9E}"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A616EEF-AE4B-4537-92DA-066FA3707E25}" type="datetime1">
              <a:rPr lang="en-US"/>
              <a:pPr/>
              <a:t>5/20/2014</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51F5AE31-4B40-4B80-84C6-BC8E8E85B6BF}"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4870CE2-2B1E-4EB3-95D1-2BE04A9B47CA}" type="datetime1">
              <a:rPr lang="en-US"/>
              <a:pPr/>
              <a:t>5/20/2014</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0767DC38-078F-43FC-A2B2-2AD203489080}" type="slidenum">
              <a:rPr lang="en-US"/>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3DB0458-CA95-4E57-9A37-F70E02B2943C}" type="datetime1">
              <a:rPr lang="en-US"/>
              <a:pPr/>
              <a:t>5/20/2014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CFBC254-8B53-4464-90B5-331F29B37E04}" type="slidenum">
              <a:rPr lang="en-US"/>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11150"/>
            <a:ext cx="2262188" cy="6632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11150"/>
            <a:ext cx="6637337" cy="6632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B1EE1A4-58E3-4829-955E-F0707BAB6C15}" type="datetime1">
              <a:rPr lang="en-US"/>
              <a:pPr/>
              <a:t>5/20/2014</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AB9BB9B-3555-4BEC-9F29-A8748A45C361}"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Master Style Text</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8" name="Group 16"/>
          <p:cNvGrpSpPr>
            <a:grpSpLocks/>
          </p:cNvGrpSpPr>
          <p:nvPr userDrawn="1"/>
        </p:nvGrpSpPr>
        <p:grpSpPr bwMode="auto">
          <a:xfrm>
            <a:off x="-3175" y="-7938"/>
            <a:ext cx="10101263" cy="7948613"/>
            <a:chOff x="-3876" y="-8640"/>
            <a:chExt cx="10101595" cy="7950005"/>
          </a:xfrm>
        </p:grpSpPr>
        <p:pic>
          <p:nvPicPr>
            <p:cNvPr id="1031" name="Picture 14" descr="shutterstock_40118065#5D201C_cmyk.ai"/>
            <p:cNvPicPr>
              <a:picLocks noChangeAspect="1"/>
            </p:cNvPicPr>
            <p:nvPr userDrawn="1"/>
          </p:nvPicPr>
          <p:blipFill>
            <a:blip r:embed="rId13"/>
            <a:srcRect/>
            <a:stretch>
              <a:fillRect/>
            </a:stretch>
          </p:blipFill>
          <p:spPr bwMode="auto">
            <a:xfrm>
              <a:off x="-3876" y="5503425"/>
              <a:ext cx="10058400" cy="2437940"/>
            </a:xfrm>
            <a:prstGeom prst="rect">
              <a:avLst/>
            </a:prstGeom>
            <a:noFill/>
            <a:ln w="9525">
              <a:noFill/>
              <a:miter lim="800000"/>
              <a:headEnd/>
              <a:tailEnd/>
            </a:ln>
          </p:spPr>
        </p:pic>
        <p:pic>
          <p:nvPicPr>
            <p:cNvPr id="1032" name="Picture 15" descr="top"/>
            <p:cNvPicPr>
              <a:picLocks noChangeAspect="1"/>
            </p:cNvPicPr>
            <p:nvPr userDrawn="1"/>
          </p:nvPicPr>
          <p:blipFill>
            <a:blip r:embed="rId14"/>
            <a:srcRect/>
            <a:stretch>
              <a:fillRect/>
            </a:stretch>
          </p:blipFill>
          <p:spPr bwMode="auto">
            <a:xfrm>
              <a:off x="7341819" y="-8640"/>
              <a:ext cx="2755900" cy="1219200"/>
            </a:xfrm>
            <a:prstGeom prst="rect">
              <a:avLst/>
            </a:prstGeom>
            <a:noFill/>
            <a:ln w="9525">
              <a:noFill/>
              <a:miter lim="800000"/>
              <a:headEnd/>
              <a:tailEnd/>
            </a:ln>
          </p:spPr>
        </p:pic>
        <p:sp>
          <p:nvSpPr>
            <p:cNvPr id="12" name="Text Box 12"/>
            <p:cNvSpPr txBox="1">
              <a:spLocks noChangeArrowheads="1"/>
            </p:cNvSpPr>
            <p:nvPr userDrawn="1"/>
          </p:nvSpPr>
          <p:spPr bwMode="auto">
            <a:xfrm>
              <a:off x="9242028" y="-701"/>
              <a:ext cx="812827" cy="276273"/>
            </a:xfrm>
            <a:prstGeom prst="rect">
              <a:avLst/>
            </a:prstGeom>
            <a:noFill/>
            <a:ln w="9525">
              <a:noFill/>
              <a:miter lim="800000"/>
              <a:headEnd/>
              <a:tailEnd/>
            </a:ln>
            <a:effectLst/>
          </p:spPr>
          <p:txBody>
            <a:bodyPr>
              <a:spAutoFit/>
            </a:bodyPr>
            <a:lstStyle/>
            <a:p>
              <a:pPr algn="r"/>
              <a:r>
                <a:rPr lang="en-US" sz="1200" dirty="0" smtClean="0">
                  <a:solidFill>
                    <a:srgbClr val="A6A6A6"/>
                  </a:solidFill>
                  <a:latin typeface="Arial" pitchFamily="34" charset="0"/>
                  <a:cs typeface="Arial" pitchFamily="34" charset="0"/>
                </a:rPr>
                <a:t>2013</a:t>
              </a:r>
              <a:endParaRPr lang="en-US" sz="1200" dirty="0">
                <a:solidFill>
                  <a:srgbClr val="A6A6A6"/>
                </a:solidFill>
                <a:latin typeface="Arial" pitchFamily="34" charset="0"/>
                <a:cs typeface="Arial" pitchFamily="34" charset="0"/>
              </a:endParaRP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5"/>
          <a:srcRect/>
          <a:stretch>
            <a:fillRect/>
          </a:stretch>
        </p:blipFill>
        <p:spPr bwMode="auto">
          <a:xfrm>
            <a:off x="95250" y="6438900"/>
            <a:ext cx="896938" cy="1028700"/>
          </a:xfrm>
          <a:prstGeom prst="rect">
            <a:avLst/>
          </a:prstGeom>
          <a:noFill/>
          <a:ln w="9525">
            <a:noFill/>
            <a:miter lim="800000"/>
            <a:headEnd/>
            <a:tailEnd/>
          </a:ln>
        </p:spPr>
      </p:pic>
      <p:sp>
        <p:nvSpPr>
          <p:cNvPr id="13" name="Text Box 12"/>
          <p:cNvSpPr txBox="1">
            <a:spLocks noChangeArrowheads="1"/>
          </p:cNvSpPr>
          <p:nvPr userDrawn="1"/>
        </p:nvSpPr>
        <p:spPr bwMode="auto">
          <a:xfrm>
            <a:off x="26988" y="7442200"/>
            <a:ext cx="4387850" cy="246063"/>
          </a:xfrm>
          <a:prstGeom prst="rect">
            <a:avLst/>
          </a:prstGeom>
          <a:noFill/>
          <a:ln w="9525">
            <a:noFill/>
            <a:miter lim="800000"/>
            <a:headEnd/>
            <a:tailEnd/>
          </a:ln>
          <a:effectLst/>
        </p:spPr>
        <p:txBody>
          <a:bodyPr>
            <a:spAutoFit/>
          </a:bodyPr>
          <a:lstStyle/>
          <a:p>
            <a:r>
              <a:rPr lang="en-US" sz="1000" dirty="0">
                <a:solidFill>
                  <a:schemeClr val="bg1"/>
                </a:solidFill>
                <a:latin typeface="Arial" pitchFamily="34" charset="0"/>
                <a:cs typeface="Arial" pitchFamily="34"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50000"/>
        <a:buFont typeface="Monotype Sorts" pitchFamily="-109" charset="2"/>
        <a:buChar char="l"/>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defRPr>
      </a:lvl2pPr>
      <a:lvl3pPr marL="1497013" indent="-254000" algn="l" defTabSz="1019175" rtl="0" eaLnBrk="0" fontAlgn="base" hangingPunct="0">
        <a:lnSpc>
          <a:spcPts val="3800"/>
        </a:lnSpc>
        <a:spcBef>
          <a:spcPts val="400"/>
        </a:spcBef>
        <a:spcAft>
          <a:spcPct val="0"/>
        </a:spcAft>
        <a:buFont typeface="Monotype Sorts" pitchFamily="-109" charset="2"/>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503238" y="311150"/>
            <a:ext cx="9051925"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503238" y="1812925"/>
            <a:ext cx="9051925" cy="513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3238" y="7204075"/>
            <a:ext cx="2346325" cy="414338"/>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9C6A142E-96C9-4E3F-A096-80D280AA1C51}" type="datetime1">
              <a:rPr lang="en-US"/>
              <a:pPr/>
              <a:t>5/20/2014</a:t>
            </a:fld>
            <a:endParaRPr lang="en-US" dirty="0"/>
          </a:p>
        </p:txBody>
      </p:sp>
      <p:sp>
        <p:nvSpPr>
          <p:cNvPr id="5" name="Footer Placeholder 4"/>
          <p:cNvSpPr>
            <a:spLocks noGrp="1"/>
          </p:cNvSpPr>
          <p:nvPr>
            <p:ph type="ftr" sz="quarter" idx="3"/>
          </p:nvPr>
        </p:nvSpPr>
        <p:spPr>
          <a:xfrm>
            <a:off x="3436938" y="7204075"/>
            <a:ext cx="3184525" cy="414338"/>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en-US" dirty="0"/>
          </a:p>
        </p:txBody>
      </p:sp>
      <p:sp>
        <p:nvSpPr>
          <p:cNvPr id="6" name="Slide Number Placeholder 5"/>
          <p:cNvSpPr>
            <a:spLocks noGrp="1"/>
          </p:cNvSpPr>
          <p:nvPr>
            <p:ph type="sldNum" sz="quarter" idx="4"/>
          </p:nvPr>
        </p:nvSpPr>
        <p:spPr>
          <a:xfrm>
            <a:off x="7208838" y="7204075"/>
            <a:ext cx="2346325" cy="414338"/>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90F8BA2-2CF1-46DB-B00E-9D4BDDFEBAB9}"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pitchFamily="-109" charset="-128"/>
          <a:cs typeface="ヒラギノ角ゴ Pro W3" pitchFamily="-109"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5pPr>
      <a:lvl6pPr marL="4572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6pPr>
      <a:lvl7pPr marL="9144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7pPr>
      <a:lvl8pPr marL="13716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8pPr>
      <a:lvl9pPr marL="1828800" algn="ctr" defTabSz="457200" rtl="0" fontAlgn="base">
        <a:spcBef>
          <a:spcPct val="0"/>
        </a:spcBef>
        <a:spcAft>
          <a:spcPct val="0"/>
        </a:spcAft>
        <a:defRPr sz="4400">
          <a:solidFill>
            <a:schemeClr val="tx1"/>
          </a:solidFill>
          <a:latin typeface="Calibri" charset="0"/>
          <a:ea typeface="ヒラギノ角ゴ Pro W3" pitchFamily="-109" charset="-128"/>
          <a:cs typeface="ヒラギノ角ゴ Pro W3" pitchFamily="-109"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pitchFamily="-109" charset="-128"/>
          <a:cs typeface="ヒラギノ角ゴ Pro W3" pitchFamily="-109"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pitchFamily="-109"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pitchFamily="-109"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pitchFamily="-109"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pitchFamily="-109"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2014 Comment Writing </a:t>
            </a:r>
            <a:br>
              <a:rPr lang="en-US" dirty="0" smtClean="0"/>
            </a:br>
            <a:r>
              <a:rPr lang="en-US" dirty="0" smtClean="0"/>
              <a:t>for High-Quality Feedback Reports</a:t>
            </a:r>
            <a:endParaRPr lang="en-US" dirty="0"/>
          </a:p>
        </p:txBody>
      </p:sp>
    </p:spTree>
    <p:extLst>
      <p:ext uri="{BB962C8B-B14F-4D97-AF65-F5344CB8AC3E}">
        <p14:creationId xmlns:p14="http://schemas.microsoft.com/office/powerpoint/2010/main" val="2303220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300" y="1666874"/>
            <a:ext cx="8896350" cy="4438651"/>
          </a:xfrm>
        </p:spPr>
        <p:txBody>
          <a:bodyPr/>
          <a:lstStyle/>
          <a:p>
            <a:pPr lvl="0"/>
            <a:endParaRPr lang="en-US" dirty="0" smtClean="0"/>
          </a:p>
          <a:p>
            <a:pPr lvl="0"/>
            <a:endParaRPr lang="en-US" dirty="0" smtClean="0"/>
          </a:p>
          <a:p>
            <a:endParaRPr lang="en-US" dirty="0"/>
          </a:p>
          <a:p>
            <a:endParaRPr lang="en-US" dirty="0"/>
          </a:p>
        </p:txBody>
      </p:sp>
      <p:sp>
        <p:nvSpPr>
          <p:cNvPr id="4" name="Title 1"/>
          <p:cNvSpPr txBox="1">
            <a:spLocks/>
          </p:cNvSpPr>
          <p:nvPr/>
        </p:nvSpPr>
        <p:spPr bwMode="auto">
          <a:xfrm>
            <a:off x="723900" y="177800"/>
            <a:ext cx="889635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endParaRPr lang="en-US" sz="3600" dirty="0" smtClean="0"/>
          </a:p>
          <a:p>
            <a:endParaRPr lang="en-US" sz="3600" dirty="0" smtClean="0"/>
          </a:p>
          <a:p>
            <a:endParaRPr lang="en-US" sz="3600" dirty="0" smtClean="0"/>
          </a:p>
          <a:p>
            <a:endParaRPr lang="en-US" sz="3600" dirty="0" smtClean="0"/>
          </a:p>
          <a:p>
            <a:endParaRPr lang="en-US" sz="3600" dirty="0" smtClean="0"/>
          </a:p>
          <a:p>
            <a:endParaRPr lang="en-US" sz="3600" dirty="0" smtClean="0"/>
          </a:p>
          <a:p>
            <a:endParaRPr lang="en-US" dirty="0" smtClean="0"/>
          </a:p>
          <a:p>
            <a:endParaRPr lang="en-US" dirty="0" smtClean="0"/>
          </a:p>
          <a:p>
            <a:endParaRPr lang="en-US" dirty="0" smtClean="0"/>
          </a:p>
          <a:p>
            <a:r>
              <a:rPr lang="en-US" dirty="0" smtClean="0"/>
              <a:t>Be the applicant!</a:t>
            </a:r>
          </a:p>
          <a:p>
            <a:endParaRPr lang="en-US" sz="3600" dirty="0" smtClean="0"/>
          </a:p>
          <a:p>
            <a:endParaRPr lang="en-US" sz="3600" dirty="0" smtClean="0"/>
          </a:p>
          <a:p>
            <a:endParaRPr lang="en-US" sz="3600" dirty="0" smtClean="0"/>
          </a:p>
          <a:p>
            <a:endParaRPr lang="en-US" sz="3600" dirty="0" smtClean="0"/>
          </a:p>
          <a:p>
            <a:endParaRPr lang="en-US" sz="3600" dirty="0" smtClean="0"/>
          </a:p>
          <a:p>
            <a:r>
              <a:rPr lang="en-US" sz="3600" dirty="0" smtClean="0"/>
              <a:t/>
            </a:r>
            <a:br>
              <a:rPr lang="en-US" sz="3600" dirty="0" smtClean="0"/>
            </a:br>
            <a:r>
              <a:rPr lang="en-US" sz="3600" dirty="0" smtClean="0"/>
              <a:t>This super-observant examiner transforms himself into the applicant to understand the organization’s perspective.</a:t>
            </a:r>
            <a:endParaRPr lang="en-US" sz="3600" dirty="0"/>
          </a:p>
        </p:txBody>
      </p:sp>
      <p:pic>
        <p:nvPicPr>
          <p:cNvPr id="4098" name="Picture 2" descr="http://blog.brightcove.com/sites/all/uploads/Communication-UnsungHero.jpg"/>
          <p:cNvPicPr>
            <a:picLocks noChangeAspect="1" noChangeArrowheads="1"/>
          </p:cNvPicPr>
          <p:nvPr/>
        </p:nvPicPr>
        <p:blipFill>
          <a:blip r:embed="rId3"/>
          <a:srcRect/>
          <a:stretch>
            <a:fillRect/>
          </a:stretch>
        </p:blipFill>
        <p:spPr bwMode="auto">
          <a:xfrm>
            <a:off x="876300" y="1473200"/>
            <a:ext cx="3987800" cy="2654379"/>
          </a:xfrm>
          <a:prstGeom prst="rect">
            <a:avLst/>
          </a:prstGeom>
          <a:noFill/>
        </p:spPr>
      </p:pic>
    </p:spTree>
    <p:extLst>
      <p:ext uri="{BB962C8B-B14F-4D97-AF65-F5344CB8AC3E}">
        <p14:creationId xmlns:p14="http://schemas.microsoft.com/office/powerpoint/2010/main" val="2855141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Our Aim: “AAA” Comments</a:t>
            </a:r>
            <a:endParaRPr lang="en-US" dirty="0"/>
          </a:p>
        </p:txBody>
      </p:sp>
      <p:sp>
        <p:nvSpPr>
          <p:cNvPr id="3" name="Content Placeholder 2"/>
          <p:cNvSpPr>
            <a:spLocks noGrp="1"/>
          </p:cNvSpPr>
          <p:nvPr>
            <p:ph sz="half" idx="1"/>
          </p:nvPr>
        </p:nvSpPr>
        <p:spPr>
          <a:xfrm>
            <a:off x="1906588" y="2676524"/>
            <a:ext cx="3008312" cy="4645025"/>
          </a:xfrm>
        </p:spPr>
        <p:txBody>
          <a:bodyPr/>
          <a:lstStyle/>
          <a:p>
            <a:r>
              <a:rPr lang="en-US" sz="3600" b="1" u="sng" dirty="0"/>
              <a:t>A</a:t>
            </a:r>
            <a:r>
              <a:rPr lang="en-US" b="1" dirty="0"/>
              <a:t>ctionable</a:t>
            </a:r>
            <a:r>
              <a:rPr lang="en-US" dirty="0"/>
              <a:t> </a:t>
            </a:r>
            <a:endParaRPr lang="en-US" dirty="0" smtClean="0"/>
          </a:p>
          <a:p>
            <a:endParaRPr lang="en-US" dirty="0" smtClean="0"/>
          </a:p>
          <a:p>
            <a:r>
              <a:rPr lang="en-US" sz="3600" b="1" u="sng" dirty="0" smtClean="0"/>
              <a:t>A</a:t>
            </a:r>
            <a:r>
              <a:rPr lang="en-US" b="1" dirty="0" smtClean="0"/>
              <a:t>ccurate </a:t>
            </a:r>
          </a:p>
          <a:p>
            <a:endParaRPr lang="en-US" b="1" dirty="0" smtClean="0"/>
          </a:p>
          <a:p>
            <a:pPr lvl="0"/>
            <a:r>
              <a:rPr lang="en-US" sz="3600" b="1" u="sng" dirty="0" smtClean="0"/>
              <a:t>A</a:t>
            </a:r>
            <a:r>
              <a:rPr lang="en-US" b="1" dirty="0" smtClean="0"/>
              <a:t>dequate</a:t>
            </a:r>
            <a:endParaRPr lang="en-US" dirty="0"/>
          </a:p>
          <a:p>
            <a:endParaRPr lang="en-US" dirty="0"/>
          </a:p>
          <a:p>
            <a:endParaRPr lang="en-US" dirty="0"/>
          </a:p>
        </p:txBody>
      </p:sp>
      <p:sp>
        <p:nvSpPr>
          <p:cNvPr id="4" name="Content Placeholder 3"/>
          <p:cNvSpPr>
            <a:spLocks noGrp="1"/>
          </p:cNvSpPr>
          <p:nvPr>
            <p:ph sz="half" idx="2"/>
          </p:nvPr>
        </p:nvSpPr>
        <p:spPr>
          <a:xfrm>
            <a:off x="4981575" y="2419350"/>
            <a:ext cx="5076825" cy="4902200"/>
          </a:xfrm>
        </p:spPr>
        <p:txBody>
          <a:bodyPr/>
          <a:lstStyle/>
          <a:p>
            <a:pPr marL="0" indent="0">
              <a:buNone/>
            </a:pPr>
            <a:r>
              <a:rPr lang="en-US" sz="2000" b="1" dirty="0" smtClean="0"/>
              <a:t>Actionable:</a:t>
            </a:r>
            <a:r>
              <a:rPr lang="en-US" sz="2000" dirty="0" smtClean="0"/>
              <a:t> </a:t>
            </a:r>
            <a:r>
              <a:rPr lang="en-US" sz="2000" dirty="0"/>
              <a:t>relevant to the applicant’s key factors and specific enough that the organization can use the feedback to sustain or improve its </a:t>
            </a:r>
            <a:r>
              <a:rPr lang="en-US" sz="2000" dirty="0" smtClean="0"/>
              <a:t>performance</a:t>
            </a:r>
            <a:r>
              <a:rPr lang="en-US" dirty="0" smtClean="0"/>
              <a:t> </a:t>
            </a:r>
            <a:endParaRPr lang="en-US" dirty="0"/>
          </a:p>
          <a:p>
            <a:pPr marL="0" lvl="0" indent="0">
              <a:buNone/>
            </a:pPr>
            <a:r>
              <a:rPr lang="en-US" sz="2000" b="1" dirty="0" smtClean="0"/>
              <a:t>Accurate: </a:t>
            </a:r>
            <a:r>
              <a:rPr lang="en-US" sz="2000" dirty="0" smtClean="0"/>
              <a:t>reflect </a:t>
            </a:r>
            <a:r>
              <a:rPr lang="en-US" sz="2000" dirty="0"/>
              <a:t>the correct facts/results data stated or shown in the </a:t>
            </a:r>
            <a:r>
              <a:rPr lang="en-US" sz="2000" dirty="0" smtClean="0"/>
              <a:t>application</a:t>
            </a:r>
            <a:endParaRPr lang="en-US" sz="2000" dirty="0"/>
          </a:p>
          <a:p>
            <a:pPr marL="0" lvl="0" indent="0">
              <a:buNone/>
            </a:pPr>
            <a:r>
              <a:rPr lang="en-US" sz="2000" b="1" dirty="0" smtClean="0"/>
              <a:t>Adequate: </a:t>
            </a:r>
            <a:r>
              <a:rPr lang="en-US" sz="2000" dirty="0" smtClean="0"/>
              <a:t>meet the </a:t>
            </a:r>
            <a:r>
              <a:rPr lang="en-US" sz="2000" dirty="0"/>
              <a:t>Comment </a:t>
            </a:r>
            <a:r>
              <a:rPr lang="en-US" sz="2000" dirty="0" smtClean="0"/>
              <a:t>Guidelines</a:t>
            </a:r>
            <a:endParaRPr lang="en-US" sz="2000" dirty="0"/>
          </a:p>
          <a:p>
            <a:endParaRPr lang="en-US" dirty="0"/>
          </a:p>
          <a:p>
            <a:endParaRPr lang="en-US" dirty="0"/>
          </a:p>
          <a:p>
            <a:endParaRPr lang="en-US" dirty="0"/>
          </a:p>
        </p:txBody>
      </p:sp>
    </p:spTree>
    <p:extLst>
      <p:ext uri="{BB962C8B-B14F-4D97-AF65-F5344CB8AC3E}">
        <p14:creationId xmlns:p14="http://schemas.microsoft.com/office/powerpoint/2010/main" val="2470340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177800"/>
            <a:ext cx="8896350" cy="1295400"/>
          </a:xfrm>
        </p:spPr>
        <p:txBody>
          <a:bodyPr/>
          <a:lstStyle/>
          <a:p>
            <a:r>
              <a:rPr lang="en-US" dirty="0" smtClean="0"/>
              <a:t/>
            </a:r>
            <a:br>
              <a:rPr lang="en-US" dirty="0" smtClean="0"/>
            </a:br>
            <a:r>
              <a:rPr lang="en-US" dirty="0" smtClean="0"/>
              <a:t>Customer Requirements</a:t>
            </a:r>
            <a:endParaRPr lang="en-US" sz="3600" dirty="0"/>
          </a:p>
        </p:txBody>
      </p:sp>
      <p:sp>
        <p:nvSpPr>
          <p:cNvPr id="3" name="Content Placeholder 2"/>
          <p:cNvSpPr>
            <a:spLocks noGrp="1"/>
          </p:cNvSpPr>
          <p:nvPr>
            <p:ph idx="1"/>
          </p:nvPr>
        </p:nvSpPr>
        <p:spPr>
          <a:xfrm>
            <a:off x="876300" y="1657350"/>
            <a:ext cx="8896350" cy="4445000"/>
          </a:xfrm>
        </p:spPr>
        <p:txBody>
          <a:bodyPr/>
          <a:lstStyle/>
          <a:p>
            <a:pPr lvl="0">
              <a:spcAft>
                <a:spcPts val="800"/>
              </a:spcAft>
            </a:pPr>
            <a:endParaRPr lang="en-US" dirty="0" smtClean="0"/>
          </a:p>
          <a:p>
            <a:pPr lvl="0">
              <a:spcAft>
                <a:spcPts val="800"/>
              </a:spcAft>
            </a:pPr>
            <a:r>
              <a:rPr lang="en-US" dirty="0" smtClean="0"/>
              <a:t>Make comments </a:t>
            </a:r>
            <a:r>
              <a:rPr lang="en-US" dirty="0"/>
              <a:t>actionable </a:t>
            </a:r>
            <a:r>
              <a:rPr lang="en-US" dirty="0" smtClean="0"/>
              <a:t>and encouraging.</a:t>
            </a:r>
          </a:p>
          <a:p>
            <a:pPr lvl="0">
              <a:spcAft>
                <a:spcPts val="800"/>
              </a:spcAft>
            </a:pPr>
            <a:r>
              <a:rPr lang="en-US" dirty="0" smtClean="0"/>
              <a:t>Provide specific </a:t>
            </a:r>
            <a:r>
              <a:rPr lang="en-US" dirty="0"/>
              <a:t>examples and details </a:t>
            </a:r>
            <a:r>
              <a:rPr lang="en-US" dirty="0" smtClean="0"/>
              <a:t>of key opportunities.</a:t>
            </a:r>
          </a:p>
          <a:p>
            <a:pPr>
              <a:spcAft>
                <a:spcPts val="800"/>
              </a:spcAft>
            </a:pPr>
            <a:r>
              <a:rPr lang="en-US" dirty="0" smtClean="0"/>
              <a:t>Emphasize the relevance and importance to the applicant</a:t>
            </a:r>
          </a:p>
          <a:p>
            <a:pPr lvl="0"/>
            <a:endParaRPr lang="en-US" dirty="0"/>
          </a:p>
        </p:txBody>
      </p:sp>
    </p:spTree>
    <p:extLst>
      <p:ext uri="{BB962C8B-B14F-4D97-AF65-F5344CB8AC3E}">
        <p14:creationId xmlns:p14="http://schemas.microsoft.com/office/powerpoint/2010/main" val="4035642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300" y="1666874"/>
            <a:ext cx="8896350" cy="4438651"/>
          </a:xfrm>
        </p:spPr>
        <p:txBody>
          <a:bodyPr/>
          <a:lstStyle/>
          <a:p>
            <a:pPr>
              <a:spcAft>
                <a:spcPts val="800"/>
              </a:spcAft>
            </a:pPr>
            <a:r>
              <a:rPr lang="en-US" dirty="0" smtClean="0"/>
              <a:t>Align comments with scoring. </a:t>
            </a:r>
          </a:p>
          <a:p>
            <a:pPr>
              <a:spcAft>
                <a:spcPts val="800"/>
              </a:spcAft>
            </a:pPr>
            <a:r>
              <a:rPr lang="en-US" dirty="0" smtClean="0"/>
              <a:t>Be Criteria-based; don’t convey personal biases or opinions.</a:t>
            </a:r>
          </a:p>
          <a:p>
            <a:pPr>
              <a:spcAft>
                <a:spcPts val="800"/>
              </a:spcAft>
            </a:pPr>
            <a:r>
              <a:rPr lang="en-US" dirty="0" smtClean="0"/>
              <a:t>Be insightful.</a:t>
            </a:r>
          </a:p>
          <a:p>
            <a:pPr lvl="0"/>
            <a:r>
              <a:rPr lang="en-US" dirty="0" smtClean="0"/>
              <a:t>Be accurate and base feedback </a:t>
            </a:r>
            <a:r>
              <a:rPr lang="en-US" dirty="0"/>
              <a:t>on a strong understanding of the </a:t>
            </a:r>
            <a:r>
              <a:rPr lang="en-US" dirty="0" smtClean="0"/>
              <a:t>applicant  (check data!).</a:t>
            </a:r>
          </a:p>
          <a:p>
            <a:r>
              <a:rPr lang="en-US" dirty="0" smtClean="0"/>
              <a:t>Be consistent.</a:t>
            </a:r>
          </a:p>
          <a:p>
            <a:r>
              <a:rPr lang="en-US" dirty="0" smtClean="0"/>
              <a:t>Provide strong key themes.</a:t>
            </a:r>
          </a:p>
          <a:p>
            <a:pPr lvl="0"/>
            <a:endParaRPr lang="en-US" dirty="0" smtClean="0"/>
          </a:p>
          <a:p>
            <a:pPr lvl="0"/>
            <a:endParaRPr lang="en-US" dirty="0" smtClean="0"/>
          </a:p>
          <a:p>
            <a:endParaRPr lang="en-US" dirty="0"/>
          </a:p>
          <a:p>
            <a:endParaRPr lang="en-US" dirty="0"/>
          </a:p>
        </p:txBody>
      </p:sp>
      <p:sp>
        <p:nvSpPr>
          <p:cNvPr id="4" name="Title 1"/>
          <p:cNvSpPr txBox="1">
            <a:spLocks/>
          </p:cNvSpPr>
          <p:nvPr/>
        </p:nvSpPr>
        <p:spPr bwMode="auto">
          <a:xfrm>
            <a:off x="723900" y="177800"/>
            <a:ext cx="889635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r>
              <a:rPr lang="en-US" dirty="0" smtClean="0"/>
              <a:t>Customer Requirements </a:t>
            </a:r>
            <a:r>
              <a:rPr lang="en-US" sz="3600" dirty="0" smtClean="0"/>
              <a:t>(continued)</a:t>
            </a:r>
            <a:endParaRPr lang="en-US" sz="3600" dirty="0"/>
          </a:p>
        </p:txBody>
      </p:sp>
    </p:spTree>
    <p:extLst>
      <p:ext uri="{BB962C8B-B14F-4D97-AF65-F5344CB8AC3E}">
        <p14:creationId xmlns:p14="http://schemas.microsoft.com/office/powerpoint/2010/main" val="2855141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372" y="568325"/>
            <a:ext cx="8896350" cy="1295400"/>
          </a:xfrm>
        </p:spPr>
        <p:txBody>
          <a:bodyPr/>
          <a:lstStyle/>
          <a:p>
            <a:r>
              <a:rPr lang="en-US" dirty="0" smtClean="0"/>
              <a:t>Elements of an Actionable Comment</a:t>
            </a:r>
            <a:endParaRPr lang="en-US" dirty="0"/>
          </a:p>
        </p:txBody>
      </p:sp>
      <p:sp>
        <p:nvSpPr>
          <p:cNvPr id="4" name="TextBox 3"/>
          <p:cNvSpPr txBox="1"/>
          <p:nvPr/>
        </p:nvSpPr>
        <p:spPr>
          <a:xfrm>
            <a:off x="1173480" y="1863725"/>
            <a:ext cx="7879080" cy="2657422"/>
          </a:xfrm>
          <a:prstGeom prst="rect">
            <a:avLst/>
          </a:prstGeom>
          <a:noFill/>
        </p:spPr>
        <p:txBody>
          <a:bodyPr wrap="square" lIns="101882" tIns="50941" rIns="101882" bIns="50941" rtlCol="0">
            <a:spAutoFit/>
          </a:bodyPr>
          <a:lstStyle/>
          <a:p>
            <a:pPr>
              <a:buNone/>
            </a:pPr>
            <a:r>
              <a:rPr lang="en-US" sz="2700" b="1" dirty="0" smtClean="0">
                <a:latin typeface="+mn-lt"/>
              </a:rPr>
              <a:t> A comment contains*</a:t>
            </a:r>
          </a:p>
          <a:p>
            <a:pPr>
              <a:buNone/>
            </a:pPr>
            <a:endParaRPr lang="en-US" sz="1100" b="1" dirty="0" smtClean="0">
              <a:latin typeface="+mn-lt"/>
            </a:endParaRPr>
          </a:p>
          <a:p>
            <a:pPr marL="407530" indent="-407530">
              <a:buFont typeface="Arial" pitchFamily="34" charset="0"/>
              <a:buChar char="•"/>
            </a:pPr>
            <a:r>
              <a:rPr lang="en-US" sz="2700" dirty="0" smtClean="0">
                <a:latin typeface="+mn-lt"/>
              </a:rPr>
              <a:t>a concise opening statement of the main idea</a:t>
            </a:r>
          </a:p>
          <a:p>
            <a:pPr marL="407530" indent="-407530">
              <a:buFont typeface="Arial" pitchFamily="34" charset="0"/>
              <a:buChar char="•"/>
            </a:pPr>
            <a:r>
              <a:rPr lang="en-US" sz="2700" dirty="0" smtClean="0">
                <a:latin typeface="+mn-lt"/>
              </a:rPr>
              <a:t>the relevance of this main idea to the applicant</a:t>
            </a:r>
          </a:p>
          <a:p>
            <a:pPr marL="407530" indent="-407530">
              <a:buFont typeface="Arial" pitchFamily="34" charset="0"/>
              <a:buChar char="•"/>
            </a:pPr>
            <a:r>
              <a:rPr lang="en-US" sz="2700" dirty="0" smtClean="0">
                <a:latin typeface="+mn-lt"/>
              </a:rPr>
              <a:t>one or two examples </a:t>
            </a:r>
          </a:p>
          <a:p>
            <a:endParaRPr lang="en-US" sz="2700" b="1" dirty="0">
              <a:latin typeface="+mn-lt"/>
            </a:endParaRPr>
          </a:p>
          <a:p>
            <a:r>
              <a:rPr lang="en-US" sz="2000" b="1" i="1" dirty="0">
                <a:latin typeface="+mn-lt"/>
              </a:rPr>
              <a:t>*</a:t>
            </a:r>
            <a:r>
              <a:rPr lang="en-US" sz="2000" b="1" i="1" dirty="0" smtClean="0">
                <a:latin typeface="+mn-lt"/>
              </a:rPr>
              <a:t>with </a:t>
            </a:r>
            <a:r>
              <a:rPr lang="en-US" sz="2000" b="1" i="1" dirty="0">
                <a:latin typeface="+mn-lt"/>
              </a:rPr>
              <a:t>these elements arranged in the most readable way for the applicant</a:t>
            </a:r>
          </a:p>
        </p:txBody>
      </p:sp>
      <p:sp>
        <p:nvSpPr>
          <p:cNvPr id="8" name="Text Box 9" descr="Comment text box"/>
          <p:cNvSpPr txBox="1">
            <a:spLocks noChangeArrowheads="1"/>
          </p:cNvSpPr>
          <p:nvPr/>
        </p:nvSpPr>
        <p:spPr bwMode="auto">
          <a:xfrm>
            <a:off x="1676400" y="4967201"/>
            <a:ext cx="2799588" cy="65687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lIns="101882" tIns="50941" rIns="101882" bIns="50941" anchor="ctr">
            <a:spAutoFit/>
          </a:bodyPr>
          <a:lstStyle/>
          <a:p>
            <a:pPr marL="424510" indent="-424510" algn="ctr">
              <a:spcBef>
                <a:spcPts val="1337"/>
              </a:spcBef>
              <a:spcAft>
                <a:spcPts val="1337"/>
              </a:spcAft>
            </a:pPr>
            <a:r>
              <a:rPr lang="en-US" sz="3600" b="1" dirty="0" smtClean="0"/>
              <a:t>Comment</a:t>
            </a:r>
            <a:endParaRPr lang="en-US" sz="3600" b="1" dirty="0"/>
          </a:p>
        </p:txBody>
      </p:sp>
      <p:sp>
        <p:nvSpPr>
          <p:cNvPr id="9" name="PPTShape_0"/>
          <p:cNvSpPr txBox="1">
            <a:spLocks noChangeArrowheads="1"/>
          </p:cNvSpPr>
          <p:nvPr/>
        </p:nvSpPr>
        <p:spPr bwMode="auto">
          <a:xfrm>
            <a:off x="5674108" y="4587487"/>
            <a:ext cx="2372612" cy="122055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square" lIns="101882" tIns="50941" rIns="101882" bIns="50941">
            <a:spAutoFit/>
          </a:bodyPr>
          <a:lstStyle/>
          <a:p>
            <a:pPr algn="ctr">
              <a:buFont typeface="Wingdings" pitchFamily="2" charset="2"/>
              <a:buNone/>
            </a:pPr>
            <a:r>
              <a:rPr lang="en-US" sz="3600" b="1" dirty="0" smtClean="0">
                <a:solidFill>
                  <a:schemeClr val="tx1"/>
                </a:solidFill>
              </a:rPr>
              <a:t>Call to Action</a:t>
            </a:r>
            <a:endParaRPr lang="en-US" sz="3600" b="1" dirty="0">
              <a:solidFill>
                <a:schemeClr val="tx1"/>
              </a:solidFill>
            </a:endParaRPr>
          </a:p>
        </p:txBody>
      </p:sp>
      <p:sp>
        <p:nvSpPr>
          <p:cNvPr id="10" name="Right Arrow 9"/>
          <p:cNvSpPr/>
          <p:nvPr/>
        </p:nvSpPr>
        <p:spPr bwMode="auto">
          <a:xfrm>
            <a:off x="4693920" y="4932927"/>
            <a:ext cx="838200" cy="692904"/>
          </a:xfrm>
          <a:prstGeom prst="rightArrow">
            <a:avLst/>
          </a:prstGeom>
          <a:solidFill>
            <a:schemeClr val="accent1">
              <a:lumMod val="90000"/>
            </a:schemeClr>
          </a:solidFill>
          <a:ln w="9525" cap="flat" cmpd="sng" algn="ctr">
            <a:solidFill>
              <a:schemeClr val="tx1"/>
            </a:solidFill>
            <a:prstDash val="solid"/>
            <a:round/>
            <a:headEnd type="none" w="med" len="med"/>
            <a:tailEnd type="none" w="med" len="med"/>
          </a:ln>
          <a:effectLst/>
        </p:spPr>
        <p:txBody>
          <a:bodyPr vert="horz" wrap="square" lIns="101882" tIns="50941" rIns="101882" bIns="50941" numCol="1" rtlCol="0" anchor="t" anchorCtr="0" compatLnSpc="1">
            <a:prstTxWarp prst="textNoShape">
              <a:avLst/>
            </a:prstTxWarp>
            <a:spAutoFit/>
          </a:bodyPr>
          <a:lstStyle/>
          <a:p>
            <a:pPr marL="424510" indent="-424510" defTabSz="1018824" eaLnBrk="1" hangingPunct="1">
              <a:spcBef>
                <a:spcPct val="20000"/>
              </a:spcBef>
              <a:buFont typeface="Wingdings" pitchFamily="2" charset="2"/>
              <a:buChar char="§"/>
            </a:pPr>
            <a:endParaRPr lang="en-US" sz="1600" dirty="0" smtClean="0">
              <a:solidFill>
                <a:srgbClr val="333333"/>
              </a:solidFill>
              <a:latin typeface="Arial" charset="0"/>
              <a:ea typeface="ＭＳ Ｐゴシック" pitchFamily="-8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50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1500"/>
                            </p:stCondLst>
                            <p:childTnLst>
                              <p:par>
                                <p:cTn id="8" presetID="2" presetClass="entr" presetSubtype="8" fill="hold" nodeType="afterEffect">
                                  <p:stCondLst>
                                    <p:cond delay="300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500" fill="hold"/>
                                        <p:tgtEl>
                                          <p:spTgt spid="8"/>
                                        </p:tgtEl>
                                        <p:attrNameLst>
                                          <p:attrName>ppt_x</p:attrName>
                                        </p:attrNameLst>
                                      </p:cBhvr>
                                      <p:tavLst>
                                        <p:tav tm="0">
                                          <p:val>
                                            <p:strVal val="0-#ppt_w/2"/>
                                          </p:val>
                                        </p:tav>
                                        <p:tav tm="100000">
                                          <p:val>
                                            <p:strVal val="#ppt_x"/>
                                          </p:val>
                                        </p:tav>
                                      </p:tavLst>
                                    </p:anim>
                                    <p:anim calcmode="lin" valueType="num">
                                      <p:cBhvr additive="base">
                                        <p:cTn id="11" dur="500" fill="hold"/>
                                        <p:tgtEl>
                                          <p:spTgt spid="8"/>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300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0-#ppt_w/2"/>
                                          </p:val>
                                        </p:tav>
                                        <p:tav tm="100000">
                                          <p:val>
                                            <p:strVal val="#ppt_x"/>
                                          </p:val>
                                        </p:tav>
                                      </p:tavLst>
                                    </p:anim>
                                    <p:anim calcmode="lin" valueType="num">
                                      <p:cBhvr additive="base">
                                        <p:cTn id="15" dur="500" fill="hold"/>
                                        <p:tgtEl>
                                          <p:spTgt spid="10"/>
                                        </p:tgtEl>
                                        <p:attrNameLst>
                                          <p:attrName>ppt_y</p:attrName>
                                        </p:attrNameLst>
                                      </p:cBhvr>
                                      <p:tavLst>
                                        <p:tav tm="0">
                                          <p:val>
                                            <p:strVal val="#ppt_y"/>
                                          </p:val>
                                        </p:tav>
                                        <p:tav tm="100000">
                                          <p:val>
                                            <p:strVal val="#ppt_y"/>
                                          </p:val>
                                        </p:tav>
                                      </p:tavLst>
                                    </p:anim>
                                  </p:childTnLst>
                                </p:cTn>
                              </p:par>
                              <p:par>
                                <p:cTn id="16" presetID="2" presetClass="entr" presetSubtype="8" fill="hold" nodeType="withEffect">
                                  <p:stCondLst>
                                    <p:cond delay="300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0-#ppt_w/2"/>
                                          </p:val>
                                        </p:tav>
                                        <p:tav tm="100000">
                                          <p:val>
                                            <p:strVal val="#ppt_x"/>
                                          </p:val>
                                        </p:tav>
                                      </p:tavLst>
                                    </p:anim>
                                    <p:anim calcmode="lin" valueType="num">
                                      <p:cBhvr additive="base">
                                        <p:cTn id="19"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6390"/>
            <a:ext cx="8896350" cy="1295400"/>
          </a:xfrm>
        </p:spPr>
        <p:txBody>
          <a:bodyPr/>
          <a:lstStyle/>
          <a:p>
            <a:r>
              <a:rPr lang="en-US" dirty="0" smtClean="0"/>
              <a:t>Sample Process Strength</a:t>
            </a:r>
            <a:endParaRPr lang="en-US" dirty="0"/>
          </a:p>
        </p:txBody>
      </p:sp>
      <p:sp>
        <p:nvSpPr>
          <p:cNvPr id="3" name="Content Placeholder 2"/>
          <p:cNvSpPr>
            <a:spLocks noGrp="1"/>
          </p:cNvSpPr>
          <p:nvPr>
            <p:ph idx="1"/>
          </p:nvPr>
        </p:nvSpPr>
        <p:spPr>
          <a:xfrm>
            <a:off x="933450" y="1918969"/>
            <a:ext cx="8439150" cy="4016163"/>
          </a:xfrm>
        </p:spPr>
        <p:txBody>
          <a:bodyPr/>
          <a:lstStyle/>
          <a:p>
            <a:pPr marL="0" indent="0">
              <a:lnSpc>
                <a:spcPct val="150000"/>
              </a:lnSpc>
              <a:buNone/>
            </a:pPr>
            <a:r>
              <a:rPr lang="en-US" sz="2400" smtClean="0"/>
              <a:t>3.1a(1) </a:t>
            </a:r>
            <a:endParaRPr lang="en-US" sz="2400" dirty="0"/>
          </a:p>
          <a:p>
            <a:pPr marL="0" indent="0">
              <a:buNone/>
            </a:pPr>
            <a:r>
              <a:rPr lang="en-US" sz="2400" dirty="0" smtClean="0"/>
              <a:t>In </a:t>
            </a:r>
            <a:r>
              <a:rPr lang="en-US" sz="2400" dirty="0"/>
              <a:t>alignment with its desire to be the </a:t>
            </a:r>
            <a:r>
              <a:rPr lang="en-US" sz="2400" dirty="0" smtClean="0"/>
              <a:t>best, the </a:t>
            </a:r>
            <a:r>
              <a:rPr lang="en-US" sz="2400" dirty="0"/>
              <a:t>applicant regularly improves its systematic listening processes (Figure 3.1-1</a:t>
            </a:r>
            <a:r>
              <a:rPr lang="en-US" sz="2400" dirty="0" smtClean="0"/>
              <a:t>). </a:t>
            </a:r>
            <a:r>
              <a:rPr lang="en-US" sz="2400" dirty="0"/>
              <a:t>Data collected from the various stakeholders are entered into the Data Analysis, Statistics, Heuristics (DASH) System for review and identification of potential improvements. Senior leaders prioritize suggested improvements; this recently led to the incorporation of social media into the Communication Plan.</a:t>
            </a:r>
          </a:p>
        </p:txBody>
      </p:sp>
      <p:grpSp>
        <p:nvGrpSpPr>
          <p:cNvPr id="18" name="Group 17"/>
          <p:cNvGrpSpPr/>
          <p:nvPr/>
        </p:nvGrpSpPr>
        <p:grpSpPr>
          <a:xfrm>
            <a:off x="1054608" y="1621790"/>
            <a:ext cx="4517136" cy="1473187"/>
            <a:chOff x="956304" y="-686948"/>
            <a:chExt cx="4517136" cy="1473187"/>
          </a:xfrm>
        </p:grpSpPr>
        <p:cxnSp>
          <p:nvCxnSpPr>
            <p:cNvPr id="6" name="Straight Connector 5"/>
            <p:cNvCxnSpPr/>
            <p:nvPr/>
          </p:nvCxnSpPr>
          <p:spPr bwMode="auto">
            <a:xfrm>
              <a:off x="956304" y="786239"/>
              <a:ext cx="4517136"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sp>
          <p:nvSpPr>
            <p:cNvPr id="15" name="Oval Callout 14"/>
            <p:cNvSpPr/>
            <p:nvPr/>
          </p:nvSpPr>
          <p:spPr bwMode="auto">
            <a:xfrm>
              <a:off x="2607558" y="-686948"/>
              <a:ext cx="1958340" cy="617220"/>
            </a:xfrm>
            <a:prstGeom prst="wedgeEllipseCallout">
              <a:avLst>
                <a:gd name="adj1" fmla="val -33284"/>
                <a:gd name="adj2" fmla="val 115587"/>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mn-lt"/>
                </a:rPr>
                <a:t>Relevance</a:t>
              </a:r>
              <a:endParaRPr kumimoji="0" lang="en-US" sz="1800" b="1" i="0" u="none" strike="noStrike" cap="none" normalizeH="0" baseline="0" dirty="0">
                <a:ln>
                  <a:noFill/>
                </a:ln>
                <a:solidFill>
                  <a:srgbClr val="C00000"/>
                </a:solidFill>
                <a:effectLst/>
                <a:latin typeface="+mn-lt"/>
              </a:endParaRPr>
            </a:p>
          </p:txBody>
        </p:sp>
      </p:grpSp>
      <p:grpSp>
        <p:nvGrpSpPr>
          <p:cNvPr id="19" name="Group 18"/>
          <p:cNvGrpSpPr/>
          <p:nvPr/>
        </p:nvGrpSpPr>
        <p:grpSpPr>
          <a:xfrm>
            <a:off x="1054608" y="1301749"/>
            <a:ext cx="8222742" cy="2261217"/>
            <a:chOff x="3322320" y="1854212"/>
            <a:chExt cx="8222742" cy="2261217"/>
          </a:xfrm>
        </p:grpSpPr>
        <p:cxnSp>
          <p:nvCxnSpPr>
            <p:cNvPr id="9" name="Straight Connector 8"/>
            <p:cNvCxnSpPr/>
            <p:nvPr/>
          </p:nvCxnSpPr>
          <p:spPr bwMode="auto">
            <a:xfrm>
              <a:off x="8071104" y="3647440"/>
              <a:ext cx="3473958"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cxnSp>
          <p:nvCxnSpPr>
            <p:cNvPr id="11" name="Straight Connector 10"/>
            <p:cNvCxnSpPr/>
            <p:nvPr/>
          </p:nvCxnSpPr>
          <p:spPr bwMode="auto">
            <a:xfrm>
              <a:off x="3322320" y="4115429"/>
              <a:ext cx="5260848"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sp>
          <p:nvSpPr>
            <p:cNvPr id="16" name="Oval Callout 15"/>
            <p:cNvSpPr/>
            <p:nvPr/>
          </p:nvSpPr>
          <p:spPr bwMode="auto">
            <a:xfrm>
              <a:off x="8306943" y="1854212"/>
              <a:ext cx="1958340" cy="617220"/>
            </a:xfrm>
            <a:prstGeom prst="wedgeEllipseCallout">
              <a:avLst>
                <a:gd name="adj1" fmla="val -42360"/>
                <a:gd name="adj2" fmla="val 18000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mn-lt"/>
                </a:rPr>
                <a:t>Nugget</a:t>
              </a:r>
              <a:endParaRPr kumimoji="0" lang="en-US" sz="1800" b="1" i="0" u="none" strike="noStrike" cap="none" normalizeH="0" baseline="0" dirty="0">
                <a:ln>
                  <a:noFill/>
                </a:ln>
                <a:solidFill>
                  <a:schemeClr val="accent2"/>
                </a:solidFill>
                <a:effectLst/>
                <a:latin typeface="+mn-lt"/>
              </a:endParaRPr>
            </a:p>
          </p:txBody>
        </p:sp>
      </p:grpSp>
      <p:sp>
        <p:nvSpPr>
          <p:cNvPr id="17" name="Oval Callout 16"/>
          <p:cNvSpPr/>
          <p:nvPr/>
        </p:nvSpPr>
        <p:spPr bwMode="auto">
          <a:xfrm>
            <a:off x="6758940" y="6737989"/>
            <a:ext cx="1958340" cy="617220"/>
          </a:xfrm>
          <a:prstGeom prst="wedgeEllipseCallout">
            <a:avLst>
              <a:gd name="adj1" fmla="val -18479"/>
              <a:gd name="adj2" fmla="val -219568"/>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Examples</a:t>
            </a:r>
            <a:endParaRPr kumimoji="0" lang="en-US" sz="1800" b="1"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1791520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29603"/>
            <a:ext cx="8896350" cy="926677"/>
          </a:xfrm>
        </p:spPr>
        <p:txBody>
          <a:bodyPr/>
          <a:lstStyle/>
          <a:p>
            <a:r>
              <a:rPr lang="en-US" dirty="0" smtClean="0"/>
              <a:t>Sample Process </a:t>
            </a:r>
            <a:r>
              <a:rPr lang="en-US" dirty="0" err="1" smtClean="0"/>
              <a:t>OFI</a:t>
            </a:r>
            <a:endParaRPr lang="en-US" dirty="0"/>
          </a:p>
        </p:txBody>
      </p:sp>
      <p:sp>
        <p:nvSpPr>
          <p:cNvPr id="3" name="Content Placeholder 2"/>
          <p:cNvSpPr>
            <a:spLocks noGrp="1"/>
          </p:cNvSpPr>
          <p:nvPr>
            <p:ph idx="1"/>
          </p:nvPr>
        </p:nvSpPr>
        <p:spPr>
          <a:xfrm>
            <a:off x="559858" y="1897754"/>
            <a:ext cx="8439150" cy="4016163"/>
          </a:xfrm>
        </p:spPr>
        <p:txBody>
          <a:bodyPr/>
          <a:lstStyle/>
          <a:p>
            <a:pPr marL="0" indent="0">
              <a:buNone/>
            </a:pPr>
            <a:r>
              <a:rPr lang="en-US" sz="2400" dirty="0" err="1"/>
              <a:t>4.2a</a:t>
            </a:r>
            <a:r>
              <a:rPr lang="en-US" sz="2400" dirty="0"/>
              <a:t>(1)</a:t>
            </a:r>
          </a:p>
          <a:p>
            <a:pPr marL="0" indent="0">
              <a:buNone/>
            </a:pPr>
            <a:r>
              <a:rPr lang="en-US" sz="2400" dirty="0"/>
              <a:t>It is not clear how the applicant systematically transfers knowledge specific to the needs of </a:t>
            </a:r>
            <a:r>
              <a:rPr lang="en-US" sz="2400" dirty="0" smtClean="0"/>
              <a:t>parents and volunteers </a:t>
            </a:r>
            <a:r>
              <a:rPr lang="en-US" sz="2400" dirty="0"/>
              <a:t>in support of the </a:t>
            </a:r>
            <a:r>
              <a:rPr lang="en-US" sz="2400" dirty="0" err="1" smtClean="0"/>
              <a:t>PhilP</a:t>
            </a:r>
            <a:r>
              <a:rPr lang="en-US" sz="2400" dirty="0" smtClean="0"/>
              <a:t> </a:t>
            </a:r>
            <a:r>
              <a:rPr lang="en-US" sz="2400" dirty="0"/>
              <a:t>that all are accountable for student performance. For example, parents and volunteers do not appear to be included in </a:t>
            </a:r>
            <a:r>
              <a:rPr lang="en-US" sz="2400" dirty="0" smtClean="0"/>
              <a:t>such transfer mechanisms as teachers</a:t>
            </a:r>
            <a:r>
              <a:rPr lang="en-US" sz="2400" dirty="0"/>
              <a:t>’ grade-level discussions, and parents do not appear to have access to </a:t>
            </a:r>
            <a:r>
              <a:rPr lang="en-US" sz="2400" dirty="0" smtClean="0"/>
              <a:t>such mechanisms as teachers</a:t>
            </a:r>
            <a:r>
              <a:rPr lang="en-US" sz="2400" dirty="0"/>
              <a:t>’ online forums, blogs, and classroom support server (Figure 4.2-1). </a:t>
            </a:r>
          </a:p>
          <a:p>
            <a:pPr marL="0" indent="0">
              <a:lnSpc>
                <a:spcPct val="150000"/>
              </a:lnSpc>
              <a:buNone/>
            </a:pPr>
            <a:endParaRPr lang="en-US" sz="2400" dirty="0"/>
          </a:p>
          <a:p>
            <a:pPr marL="0" indent="0">
              <a:lnSpc>
                <a:spcPct val="150000"/>
              </a:lnSpc>
              <a:buNone/>
            </a:pPr>
            <a:endParaRPr lang="en-US" sz="2400" dirty="0"/>
          </a:p>
        </p:txBody>
      </p:sp>
      <p:grpSp>
        <p:nvGrpSpPr>
          <p:cNvPr id="19" name="Group 18"/>
          <p:cNvGrpSpPr/>
          <p:nvPr/>
        </p:nvGrpSpPr>
        <p:grpSpPr>
          <a:xfrm>
            <a:off x="708448" y="1895213"/>
            <a:ext cx="9231207" cy="2101852"/>
            <a:chOff x="708448" y="1895213"/>
            <a:chExt cx="9231207" cy="2101852"/>
          </a:xfrm>
        </p:grpSpPr>
        <p:cxnSp>
          <p:nvCxnSpPr>
            <p:cNvPr id="6" name="Straight Connector 5"/>
            <p:cNvCxnSpPr/>
            <p:nvPr/>
          </p:nvCxnSpPr>
          <p:spPr bwMode="auto">
            <a:xfrm>
              <a:off x="708448" y="3997065"/>
              <a:ext cx="4803352"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cxnSp>
          <p:nvCxnSpPr>
            <p:cNvPr id="7" name="Straight Connector 6"/>
            <p:cNvCxnSpPr/>
            <p:nvPr/>
          </p:nvCxnSpPr>
          <p:spPr bwMode="auto">
            <a:xfrm>
              <a:off x="5915448" y="3497532"/>
              <a:ext cx="2881419"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sp>
          <p:nvSpPr>
            <p:cNvPr id="15" name="Oval Callout 14"/>
            <p:cNvSpPr/>
            <p:nvPr/>
          </p:nvSpPr>
          <p:spPr bwMode="auto">
            <a:xfrm>
              <a:off x="7981315" y="1895213"/>
              <a:ext cx="1958340" cy="617220"/>
            </a:xfrm>
            <a:prstGeom prst="wedgeEllipseCallout">
              <a:avLst>
                <a:gd name="adj1" fmla="val -22042"/>
                <a:gd name="adj2" fmla="val 14164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mn-lt"/>
                </a:rPr>
                <a:t>Relevance</a:t>
              </a:r>
              <a:endParaRPr kumimoji="0" lang="en-US" sz="1800" b="1" i="0" u="none" strike="noStrike" cap="none" normalizeH="0" baseline="0" dirty="0">
                <a:ln>
                  <a:noFill/>
                </a:ln>
                <a:solidFill>
                  <a:srgbClr val="C00000"/>
                </a:solidFill>
                <a:effectLst/>
                <a:latin typeface="+mn-lt"/>
              </a:endParaRPr>
            </a:p>
          </p:txBody>
        </p:sp>
      </p:grpSp>
      <p:grpSp>
        <p:nvGrpSpPr>
          <p:cNvPr id="18" name="Group 17"/>
          <p:cNvGrpSpPr/>
          <p:nvPr/>
        </p:nvGrpSpPr>
        <p:grpSpPr>
          <a:xfrm>
            <a:off x="643678" y="1728423"/>
            <a:ext cx="7337637" cy="1769109"/>
            <a:chOff x="643678" y="1728423"/>
            <a:chExt cx="7337637" cy="1769109"/>
          </a:xfrm>
        </p:grpSpPr>
        <p:cxnSp>
          <p:nvCxnSpPr>
            <p:cNvPr id="9" name="Straight Connector 8"/>
            <p:cNvCxnSpPr/>
            <p:nvPr/>
          </p:nvCxnSpPr>
          <p:spPr bwMode="auto">
            <a:xfrm>
              <a:off x="643678" y="2974292"/>
              <a:ext cx="7337637"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cxnSp>
          <p:nvCxnSpPr>
            <p:cNvPr id="11" name="Straight Connector 10"/>
            <p:cNvCxnSpPr/>
            <p:nvPr/>
          </p:nvCxnSpPr>
          <p:spPr bwMode="auto">
            <a:xfrm>
              <a:off x="708448" y="3497532"/>
              <a:ext cx="5116619"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sp>
          <p:nvSpPr>
            <p:cNvPr id="16" name="Oval Callout 15"/>
            <p:cNvSpPr/>
            <p:nvPr/>
          </p:nvSpPr>
          <p:spPr bwMode="auto">
            <a:xfrm>
              <a:off x="2447501" y="1728423"/>
              <a:ext cx="1958340" cy="617220"/>
            </a:xfrm>
            <a:prstGeom prst="wedgeEllipseCallout">
              <a:avLst>
                <a:gd name="adj1" fmla="val 37663"/>
                <a:gd name="adj2" fmla="val 10063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mn-lt"/>
                </a:rPr>
                <a:t>Nugget</a:t>
              </a:r>
              <a:endParaRPr kumimoji="0" lang="en-US" sz="1800" b="1" i="0" u="none" strike="noStrike" cap="none" normalizeH="0" baseline="0" dirty="0">
                <a:ln>
                  <a:noFill/>
                </a:ln>
                <a:solidFill>
                  <a:schemeClr val="accent2"/>
                </a:solidFill>
                <a:effectLst/>
                <a:latin typeface="+mn-lt"/>
              </a:endParaRPr>
            </a:p>
          </p:txBody>
        </p:sp>
      </p:grpSp>
      <p:sp>
        <p:nvSpPr>
          <p:cNvPr id="17" name="Oval Callout 16"/>
          <p:cNvSpPr/>
          <p:nvPr/>
        </p:nvSpPr>
        <p:spPr bwMode="auto">
          <a:xfrm>
            <a:off x="6838527" y="6415347"/>
            <a:ext cx="1958340" cy="617220"/>
          </a:xfrm>
          <a:prstGeom prst="wedgeEllipseCallout">
            <a:avLst>
              <a:gd name="adj1" fmla="val -24594"/>
              <a:gd name="adj2" fmla="val -19840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Examples</a:t>
            </a:r>
            <a:endParaRPr kumimoji="0" lang="en-US" sz="1800" b="1"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312688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26390"/>
            <a:ext cx="8896350" cy="1295400"/>
          </a:xfrm>
        </p:spPr>
        <p:txBody>
          <a:bodyPr/>
          <a:lstStyle/>
          <a:p>
            <a:r>
              <a:rPr lang="en-US" dirty="0" smtClean="0"/>
              <a:t>Sample Results Strength</a:t>
            </a:r>
            <a:endParaRPr lang="en-US" dirty="0"/>
          </a:p>
        </p:txBody>
      </p:sp>
      <p:sp>
        <p:nvSpPr>
          <p:cNvPr id="3" name="Content Placeholder 2"/>
          <p:cNvSpPr>
            <a:spLocks noGrp="1"/>
          </p:cNvSpPr>
          <p:nvPr>
            <p:ph idx="1"/>
          </p:nvPr>
        </p:nvSpPr>
        <p:spPr>
          <a:xfrm>
            <a:off x="559857" y="1608661"/>
            <a:ext cx="8145231" cy="4417910"/>
          </a:xfrm>
        </p:spPr>
        <p:txBody>
          <a:bodyPr/>
          <a:lstStyle/>
          <a:p>
            <a:pPr marL="0" indent="0">
              <a:buNone/>
            </a:pPr>
            <a:r>
              <a:rPr lang="en-US" sz="2400" dirty="0" err="1"/>
              <a:t>7.3a</a:t>
            </a:r>
            <a:r>
              <a:rPr lang="en-US" sz="2400" dirty="0"/>
              <a:t>(1)</a:t>
            </a:r>
          </a:p>
          <a:p>
            <a:pPr marL="0" indent="0">
              <a:buNone/>
            </a:pPr>
            <a:r>
              <a:rPr lang="en-US" sz="2400" dirty="0" smtClean="0"/>
              <a:t>Good results for </a:t>
            </a:r>
            <a:r>
              <a:rPr lang="en-US" sz="2400" dirty="0"/>
              <a:t>key measures of workforce capability and capacity may help strengthen the engagement factor of having sufficient resources to get the job done. Rates of certification (Figure 7.3-1) and student-teacher ratio (Figure 7.3-2) have improved over the periods shown, reaching 100% or close to 100% for all segments, and the student-teacher ratio in elementary and middle schools compares favorably to that of a Baldrige Award winner. </a:t>
            </a:r>
          </a:p>
          <a:p>
            <a:pPr marL="0" indent="0">
              <a:lnSpc>
                <a:spcPct val="150000"/>
              </a:lnSpc>
              <a:buNone/>
            </a:pPr>
            <a:endParaRPr lang="en-US" sz="2400" dirty="0"/>
          </a:p>
          <a:p>
            <a:pPr marL="0" indent="0">
              <a:lnSpc>
                <a:spcPct val="150000"/>
              </a:lnSpc>
              <a:buNone/>
            </a:pPr>
            <a:endParaRPr lang="en-US" sz="2400" dirty="0"/>
          </a:p>
        </p:txBody>
      </p:sp>
      <p:cxnSp>
        <p:nvCxnSpPr>
          <p:cNvPr id="6" name="Straight Connector 5"/>
          <p:cNvCxnSpPr/>
          <p:nvPr/>
        </p:nvCxnSpPr>
        <p:spPr bwMode="auto">
          <a:xfrm>
            <a:off x="643678" y="3208439"/>
            <a:ext cx="7000706"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cxnSp>
        <p:nvCxnSpPr>
          <p:cNvPr id="7" name="Straight Connector 6"/>
          <p:cNvCxnSpPr/>
          <p:nvPr/>
        </p:nvCxnSpPr>
        <p:spPr bwMode="auto">
          <a:xfrm>
            <a:off x="643678" y="3674104"/>
            <a:ext cx="3208994"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sp>
        <p:nvSpPr>
          <p:cNvPr id="15" name="Oval Callout 14"/>
          <p:cNvSpPr/>
          <p:nvPr/>
        </p:nvSpPr>
        <p:spPr bwMode="auto">
          <a:xfrm>
            <a:off x="7319010" y="955883"/>
            <a:ext cx="1958340" cy="617220"/>
          </a:xfrm>
          <a:prstGeom prst="wedgeEllipseCallout">
            <a:avLst>
              <a:gd name="adj1" fmla="val -40858"/>
              <a:gd name="adj2" fmla="val 165792"/>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mn-lt"/>
              </a:rPr>
              <a:t>Relevance</a:t>
            </a:r>
            <a:endParaRPr kumimoji="0" lang="en-US" sz="1800" b="1" i="0" u="none" strike="noStrike" cap="none" normalizeH="0" baseline="0" dirty="0">
              <a:ln>
                <a:noFill/>
              </a:ln>
              <a:solidFill>
                <a:srgbClr val="C00000"/>
              </a:solidFill>
              <a:effectLst/>
              <a:latin typeface="+mn-lt"/>
            </a:endParaRPr>
          </a:p>
        </p:txBody>
      </p:sp>
      <p:grpSp>
        <p:nvGrpSpPr>
          <p:cNvPr id="18" name="Group 17"/>
          <p:cNvGrpSpPr/>
          <p:nvPr/>
        </p:nvGrpSpPr>
        <p:grpSpPr>
          <a:xfrm>
            <a:off x="643678" y="1379643"/>
            <a:ext cx="7342082" cy="1305556"/>
            <a:chOff x="643678" y="1379643"/>
            <a:chExt cx="7342082" cy="1305556"/>
          </a:xfrm>
        </p:grpSpPr>
        <p:cxnSp>
          <p:nvCxnSpPr>
            <p:cNvPr id="9" name="Straight Connector 8"/>
            <p:cNvCxnSpPr/>
            <p:nvPr/>
          </p:nvCxnSpPr>
          <p:spPr bwMode="auto">
            <a:xfrm>
              <a:off x="643678" y="2685199"/>
              <a:ext cx="7342082"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sp>
          <p:nvSpPr>
            <p:cNvPr id="16" name="Oval Callout 15"/>
            <p:cNvSpPr/>
            <p:nvPr/>
          </p:nvSpPr>
          <p:spPr bwMode="auto">
            <a:xfrm>
              <a:off x="2654724" y="1379643"/>
              <a:ext cx="1958340" cy="617220"/>
            </a:xfrm>
            <a:prstGeom prst="wedgeEllipseCallout">
              <a:avLst>
                <a:gd name="adj1" fmla="val 21667"/>
                <a:gd name="adj2" fmla="val 11846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mn-lt"/>
                </a:rPr>
                <a:t>Nugget</a:t>
              </a:r>
              <a:endParaRPr kumimoji="0" lang="en-US" sz="1800" b="1" i="0" u="none" strike="noStrike" cap="none" normalizeH="0" baseline="0" dirty="0">
                <a:ln>
                  <a:noFill/>
                </a:ln>
                <a:solidFill>
                  <a:schemeClr val="accent2"/>
                </a:solidFill>
                <a:effectLst/>
                <a:latin typeface="+mn-lt"/>
              </a:endParaRPr>
            </a:p>
          </p:txBody>
        </p:sp>
      </p:grpSp>
      <p:sp>
        <p:nvSpPr>
          <p:cNvPr id="17" name="Oval Callout 16"/>
          <p:cNvSpPr/>
          <p:nvPr/>
        </p:nvSpPr>
        <p:spPr bwMode="auto">
          <a:xfrm>
            <a:off x="6793231" y="6406297"/>
            <a:ext cx="1958340" cy="617220"/>
          </a:xfrm>
          <a:prstGeom prst="wedgeEllipseCallout">
            <a:avLst>
              <a:gd name="adj1" fmla="val -18541"/>
              <a:gd name="adj2" fmla="val -234265"/>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Examples</a:t>
            </a:r>
            <a:endParaRPr kumimoji="0" lang="en-US" sz="1800" b="1"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1867165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94792"/>
            <a:ext cx="8896350" cy="1070722"/>
          </a:xfrm>
        </p:spPr>
        <p:txBody>
          <a:bodyPr/>
          <a:lstStyle/>
          <a:p>
            <a:r>
              <a:rPr lang="en-US" dirty="0" smtClean="0"/>
              <a:t>Sample Results </a:t>
            </a:r>
            <a:r>
              <a:rPr lang="en-US" dirty="0" err="1" smtClean="0"/>
              <a:t>OFI</a:t>
            </a:r>
            <a:endParaRPr lang="en-US" dirty="0"/>
          </a:p>
        </p:txBody>
      </p:sp>
      <p:sp>
        <p:nvSpPr>
          <p:cNvPr id="3" name="Content Placeholder 2"/>
          <p:cNvSpPr>
            <a:spLocks noGrp="1"/>
          </p:cNvSpPr>
          <p:nvPr>
            <p:ph idx="1"/>
          </p:nvPr>
        </p:nvSpPr>
        <p:spPr>
          <a:xfrm>
            <a:off x="623782" y="2356034"/>
            <a:ext cx="8164618" cy="2810939"/>
          </a:xfrm>
        </p:spPr>
        <p:txBody>
          <a:bodyPr/>
          <a:lstStyle/>
          <a:p>
            <a:pPr marL="0" indent="0">
              <a:buNone/>
            </a:pPr>
            <a:r>
              <a:rPr lang="en-US" sz="2400" dirty="0" err="1" smtClean="0"/>
              <a:t>7.2a</a:t>
            </a:r>
            <a:endParaRPr lang="en-US" sz="2400" dirty="0" smtClean="0"/>
          </a:p>
          <a:p>
            <a:pPr marL="0" indent="0">
              <a:buNone/>
            </a:pPr>
            <a:r>
              <a:rPr lang="en-US" sz="2400" dirty="0" smtClean="0"/>
              <a:t>Results related to key </a:t>
            </a:r>
            <a:r>
              <a:rPr lang="en-US" sz="2400" dirty="0"/>
              <a:t>student </a:t>
            </a:r>
            <a:r>
              <a:rPr lang="en-US" sz="2400" dirty="0" smtClean="0"/>
              <a:t>requirements, such as stimulating </a:t>
            </a:r>
            <a:r>
              <a:rPr lang="en-US" sz="2400" dirty="0"/>
              <a:t>creative thought</a:t>
            </a:r>
            <a:r>
              <a:rPr lang="en-US" sz="2400" dirty="0" smtClean="0"/>
              <a:t>, </a:t>
            </a:r>
            <a:r>
              <a:rPr lang="en-US" sz="2400" dirty="0"/>
              <a:t>treating students fairly, and </a:t>
            </a:r>
            <a:r>
              <a:rPr lang="en-US" sz="2400" dirty="0" smtClean="0"/>
              <a:t>maintaining a </a:t>
            </a:r>
            <a:r>
              <a:rPr lang="en-US" sz="2400" dirty="0"/>
              <a:t>safe </a:t>
            </a:r>
            <a:r>
              <a:rPr lang="en-US" sz="2400" dirty="0" smtClean="0"/>
              <a:t>school, are missing. Tracking such results may </a:t>
            </a:r>
            <a:r>
              <a:rPr lang="en-US" sz="2400" dirty="0"/>
              <a:t>give the applicant insights into how to retain </a:t>
            </a:r>
            <a:r>
              <a:rPr lang="en-US" sz="2400" dirty="0" smtClean="0"/>
              <a:t>families and how to attract </a:t>
            </a:r>
            <a:r>
              <a:rPr lang="en-US" sz="2400" dirty="0"/>
              <a:t>families to the district. </a:t>
            </a:r>
          </a:p>
        </p:txBody>
      </p:sp>
      <p:grpSp>
        <p:nvGrpSpPr>
          <p:cNvPr id="14" name="Group 13"/>
          <p:cNvGrpSpPr/>
          <p:nvPr/>
        </p:nvGrpSpPr>
        <p:grpSpPr>
          <a:xfrm>
            <a:off x="643678" y="4404118"/>
            <a:ext cx="8683625" cy="2112016"/>
            <a:chOff x="643678" y="4404118"/>
            <a:chExt cx="8683625" cy="2112016"/>
          </a:xfrm>
        </p:grpSpPr>
        <p:cxnSp>
          <p:nvCxnSpPr>
            <p:cNvPr id="6" name="Straight Connector 5"/>
            <p:cNvCxnSpPr/>
            <p:nvPr/>
          </p:nvCxnSpPr>
          <p:spPr bwMode="auto">
            <a:xfrm flipV="1">
              <a:off x="2146193" y="4404118"/>
              <a:ext cx="6301121" cy="1"/>
            </a:xfrm>
            <a:prstGeom prst="line">
              <a:avLst/>
            </a:prstGeom>
            <a:solidFill>
              <a:schemeClr val="accent1"/>
            </a:solidFill>
            <a:ln w="22225" cap="flat" cmpd="sng" algn="ctr">
              <a:solidFill>
                <a:srgbClr val="C00000"/>
              </a:solidFill>
              <a:prstDash val="solid"/>
              <a:round/>
              <a:headEnd type="none" w="med" len="med"/>
              <a:tailEnd type="none" w="med" len="med"/>
            </a:ln>
            <a:effectLst/>
          </p:spPr>
        </p:cxnSp>
        <p:cxnSp>
          <p:nvCxnSpPr>
            <p:cNvPr id="7" name="Straight Connector 6"/>
            <p:cNvCxnSpPr/>
            <p:nvPr/>
          </p:nvCxnSpPr>
          <p:spPr bwMode="auto">
            <a:xfrm>
              <a:off x="643678" y="4937943"/>
              <a:ext cx="6874722" cy="0"/>
            </a:xfrm>
            <a:prstGeom prst="line">
              <a:avLst/>
            </a:prstGeom>
            <a:solidFill>
              <a:schemeClr val="accent1"/>
            </a:solidFill>
            <a:ln w="22225" cap="flat" cmpd="sng" algn="ctr">
              <a:solidFill>
                <a:srgbClr val="C00000"/>
              </a:solidFill>
              <a:prstDash val="solid"/>
              <a:round/>
              <a:headEnd type="none" w="med" len="med"/>
              <a:tailEnd type="none" w="med" len="med"/>
            </a:ln>
            <a:effectLst/>
          </p:spPr>
        </p:cxnSp>
        <p:sp>
          <p:nvSpPr>
            <p:cNvPr id="15" name="Oval Callout 14"/>
            <p:cNvSpPr/>
            <p:nvPr/>
          </p:nvSpPr>
          <p:spPr bwMode="auto">
            <a:xfrm>
              <a:off x="7368963" y="5898914"/>
              <a:ext cx="1958340" cy="617220"/>
            </a:xfrm>
            <a:prstGeom prst="wedgeEllipseCallout">
              <a:avLst>
                <a:gd name="adj1" fmla="val -63979"/>
                <a:gd name="adj2" fmla="val -18188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C00000"/>
                  </a:solidFill>
                  <a:effectLst/>
                  <a:latin typeface="+mn-lt"/>
                </a:rPr>
                <a:t>Relevance</a:t>
              </a:r>
              <a:endParaRPr kumimoji="0" lang="en-US" sz="1800" b="1" i="0" u="none" strike="noStrike" cap="none" normalizeH="0" baseline="0" dirty="0">
                <a:ln>
                  <a:noFill/>
                </a:ln>
                <a:solidFill>
                  <a:srgbClr val="C00000"/>
                </a:solidFill>
                <a:effectLst/>
                <a:latin typeface="+mn-lt"/>
              </a:endParaRPr>
            </a:p>
          </p:txBody>
        </p:sp>
      </p:grpSp>
      <p:grpSp>
        <p:nvGrpSpPr>
          <p:cNvPr id="13" name="Group 12"/>
          <p:cNvGrpSpPr/>
          <p:nvPr/>
        </p:nvGrpSpPr>
        <p:grpSpPr>
          <a:xfrm>
            <a:off x="753744" y="2176538"/>
            <a:ext cx="6019589" cy="2219541"/>
            <a:chOff x="753744" y="2176538"/>
            <a:chExt cx="6019589" cy="2219541"/>
          </a:xfrm>
        </p:grpSpPr>
        <p:cxnSp>
          <p:nvCxnSpPr>
            <p:cNvPr id="9" name="Straight Connector 8"/>
            <p:cNvCxnSpPr/>
            <p:nvPr/>
          </p:nvCxnSpPr>
          <p:spPr bwMode="auto">
            <a:xfrm>
              <a:off x="753744" y="3457972"/>
              <a:ext cx="4863285"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cxnSp>
          <p:nvCxnSpPr>
            <p:cNvPr id="11" name="Straight Connector 10"/>
            <p:cNvCxnSpPr/>
            <p:nvPr/>
          </p:nvCxnSpPr>
          <p:spPr bwMode="auto">
            <a:xfrm>
              <a:off x="753744" y="4396079"/>
              <a:ext cx="1230312" cy="0"/>
            </a:xfrm>
            <a:prstGeom prst="line">
              <a:avLst/>
            </a:prstGeom>
            <a:solidFill>
              <a:schemeClr val="accent1"/>
            </a:solidFill>
            <a:ln w="22225" cap="flat" cmpd="sng" algn="ctr">
              <a:solidFill>
                <a:schemeClr val="accent4"/>
              </a:solidFill>
              <a:prstDash val="solid"/>
              <a:round/>
              <a:headEnd type="none" w="med" len="med"/>
              <a:tailEnd type="none" w="med" len="med"/>
            </a:ln>
            <a:effectLst/>
          </p:spPr>
        </p:cxnSp>
        <p:sp>
          <p:nvSpPr>
            <p:cNvPr id="16" name="Oval Callout 15"/>
            <p:cNvSpPr/>
            <p:nvPr/>
          </p:nvSpPr>
          <p:spPr bwMode="auto">
            <a:xfrm>
              <a:off x="4814993" y="2176538"/>
              <a:ext cx="1958340" cy="617220"/>
            </a:xfrm>
            <a:prstGeom prst="wedgeEllipseCallout">
              <a:avLst>
                <a:gd name="adj1" fmla="val -95189"/>
                <a:gd name="adj2" fmla="val 10024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accent2"/>
                  </a:solidFill>
                  <a:effectLst/>
                  <a:latin typeface="+mn-lt"/>
                </a:rPr>
                <a:t>Nugget</a:t>
              </a:r>
              <a:endParaRPr kumimoji="0" lang="en-US" sz="1800" b="1" i="0" u="none" strike="noStrike" cap="none" normalizeH="0" baseline="0" dirty="0">
                <a:ln>
                  <a:noFill/>
                </a:ln>
                <a:solidFill>
                  <a:schemeClr val="accent2"/>
                </a:solidFill>
                <a:effectLst/>
                <a:latin typeface="+mn-lt"/>
              </a:endParaRPr>
            </a:p>
          </p:txBody>
        </p:sp>
      </p:grpSp>
      <p:sp>
        <p:nvSpPr>
          <p:cNvPr id="17" name="Oval Callout 16"/>
          <p:cNvSpPr/>
          <p:nvPr/>
        </p:nvSpPr>
        <p:spPr bwMode="auto">
          <a:xfrm>
            <a:off x="7603067" y="2223105"/>
            <a:ext cx="1958340" cy="617220"/>
          </a:xfrm>
          <a:prstGeom prst="wedgeEllipseCallout">
            <a:avLst>
              <a:gd name="adj1" fmla="val -62640"/>
              <a:gd name="adj2" fmla="val 8829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Examples</a:t>
            </a:r>
            <a:endParaRPr kumimoji="0" lang="en-US" sz="1800" b="1"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407606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ank Presentation">
  <a:themeElements>
    <a:clrScheme name="Custom 1">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1844</Words>
  <Application>Microsoft Office PowerPoint</Application>
  <PresentationFormat>Custom</PresentationFormat>
  <Paragraphs>150</Paragraphs>
  <Slides>10</Slides>
  <Notes>10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Blank Presentation</vt:lpstr>
      <vt:lpstr>Office Theme</vt:lpstr>
      <vt:lpstr>2014 Comment Writing  for High-Quality Feedback Reports</vt:lpstr>
      <vt:lpstr> Our Aim: “AAA” Comments</vt:lpstr>
      <vt:lpstr> Customer Requirements</vt:lpstr>
      <vt:lpstr>PowerPoint Presentation</vt:lpstr>
      <vt:lpstr>Elements of an Actionable Comment</vt:lpstr>
      <vt:lpstr>Sample Process Strength</vt:lpstr>
      <vt:lpstr>Sample Process OFI</vt:lpstr>
      <vt:lpstr>Sample Results Strength</vt:lpstr>
      <vt:lpstr>Sample Results OFI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2014-05-05T14:20:05Z</dcterms:created>
  <dcterms:modified xsi:type="dcterms:W3CDTF">2014-05-20T16:31:16Z</dcterms:modified>
</cp:coreProperties>
</file>