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75" r:id="rId3"/>
    <p:sldId id="263" r:id="rId4"/>
    <p:sldId id="277" r:id="rId5"/>
    <p:sldId id="279" r:id="rId6"/>
    <p:sldId id="276" r:id="rId7"/>
    <p:sldId id="278" r:id="rId8"/>
    <p:sldId id="280" r:id="rId9"/>
    <p:sldId id="281" r:id="rId10"/>
    <p:sldId id="282" r:id="rId11"/>
  </p:sldIdLst>
  <p:sldSz cx="10058400" cy="7772400"/>
  <p:notesSz cx="6845300" cy="7696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chemeClr val="tx1"/>
    </p:penClr>
  </p:showPr>
  <p:clrMru>
    <a:srgbClr val="E1D20F"/>
    <a:srgbClr val="997801"/>
    <a:srgbClr val="0C2D83"/>
    <a:srgbClr val="FFFFCC"/>
    <a:srgbClr val="B1FEFC"/>
    <a:srgbClr val="0066CC"/>
    <a:srgbClr val="330099"/>
    <a:srgbClr val="006D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2808" y="-1350"/>
      </p:cViewPr>
      <p:guideLst>
        <p:guide orient="horz" pos="2448"/>
        <p:guide orient="horz" pos="1133"/>
        <p:guide orient="horz" pos="4608"/>
        <p:guide orient="horz" pos="288"/>
        <p:guide pos="3168"/>
        <p:guide pos="5904"/>
        <p:guide pos="346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2502" y="-180"/>
      </p:cViewPr>
      <p:guideLst>
        <p:guide orient="horz" pos="2472"/>
        <p:guide pos="215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nnLucas\AppData\Local\Microsoft\Windows\Temporary%20Internet%20Files\Content.Outlook\TG1E6DJS\JudgesSurvey_2009_Combined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4400" dirty="0"/>
              <a:t>NPS Scores</a:t>
            </a:r>
          </a:p>
        </c:rich>
      </c:tx>
      <c:layout>
        <c:manualLayout>
          <c:xMode val="edge"/>
          <c:yMode val="edge"/>
          <c:x val="0.39319959556137951"/>
          <c:y val="0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Sheet1!$B$2:$B$3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600" b="1" i="0" baseline="0"/>
                </a:pPr>
                <a:endParaRPr lang="en-US"/>
              </a:p>
            </c:txPr>
            <c:dLblPos val="ctr"/>
            <c:showVal val="1"/>
          </c:dLbls>
          <c:cat>
            <c:strRef>
              <c:f>Sheet1!$A$4:$A$13</c:f>
              <c:strCache>
                <c:ptCount val="10"/>
                <c:pt idx="0">
                  <c:v>Likely to Recommend</c:v>
                </c:pt>
                <c:pt idx="2">
                  <c:v>Relevancy of Criteria</c:v>
                </c:pt>
                <c:pt idx="4">
                  <c:v>Satisfaction with Feedback Report</c:v>
                </c:pt>
                <c:pt idx="6">
                  <c:v>Likely to Apply Again</c:v>
                </c:pt>
                <c:pt idx="9">
                  <c:v>Overall Satisfaction (Top Box)</c:v>
                </c:pt>
              </c:strCache>
            </c:strRef>
          </c:cat>
          <c:val>
            <c:numRef>
              <c:f>Sheet1!$B$4:$B$13</c:f>
              <c:numCache>
                <c:formatCode>General</c:formatCode>
                <c:ptCount val="10"/>
                <c:pt idx="0">
                  <c:v>65</c:v>
                </c:pt>
                <c:pt idx="2">
                  <c:v>71</c:v>
                </c:pt>
                <c:pt idx="4">
                  <c:v>6</c:v>
                </c:pt>
                <c:pt idx="6">
                  <c:v>34</c:v>
                </c:pt>
                <c:pt idx="9" formatCode="0">
                  <c:v>42</c:v>
                </c:pt>
              </c:numCache>
            </c:numRef>
          </c:val>
        </c:ser>
        <c:ser>
          <c:idx val="1"/>
          <c:order val="1"/>
          <c:tx>
            <c:strRef>
              <c:f>Sheet1!$C$2:$C$3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E1D20F"/>
            </a:solidFill>
          </c:spPr>
          <c:dLbls>
            <c:txPr>
              <a:bodyPr/>
              <a:lstStyle/>
              <a:p>
                <a:pPr>
                  <a:defRPr sz="1600" b="1" i="0" baseline="0"/>
                </a:pPr>
                <a:endParaRPr lang="en-US"/>
              </a:p>
            </c:txPr>
            <c:dLblPos val="ctr"/>
            <c:showVal val="1"/>
          </c:dLbls>
          <c:cat>
            <c:strRef>
              <c:f>Sheet1!$A$4:$A$13</c:f>
              <c:strCache>
                <c:ptCount val="10"/>
                <c:pt idx="0">
                  <c:v>Likely to Recommend</c:v>
                </c:pt>
                <c:pt idx="2">
                  <c:v>Relevancy of Criteria</c:v>
                </c:pt>
                <c:pt idx="4">
                  <c:v>Satisfaction with Feedback Report</c:v>
                </c:pt>
                <c:pt idx="6">
                  <c:v>Likely to Apply Again</c:v>
                </c:pt>
                <c:pt idx="9">
                  <c:v>Overall Satisfaction (Top Box)</c:v>
                </c:pt>
              </c:strCache>
            </c:strRef>
          </c:cat>
          <c:val>
            <c:numRef>
              <c:f>Sheet1!$C$4:$C$13</c:f>
              <c:numCache>
                <c:formatCode>General</c:formatCode>
                <c:ptCount val="10"/>
                <c:pt idx="0">
                  <c:v>70</c:v>
                </c:pt>
                <c:pt idx="2">
                  <c:v>82</c:v>
                </c:pt>
                <c:pt idx="4">
                  <c:v>10</c:v>
                </c:pt>
                <c:pt idx="6">
                  <c:v>50</c:v>
                </c:pt>
                <c:pt idx="9">
                  <c:v>50</c:v>
                </c:pt>
              </c:numCache>
            </c:numRef>
          </c:val>
        </c:ser>
        <c:dLbls>
          <c:showVal val="1"/>
        </c:dLbls>
        <c:gapWidth val="55"/>
        <c:axId val="161264768"/>
        <c:axId val="161266304"/>
      </c:barChart>
      <c:catAx>
        <c:axId val="16126476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 i="0" baseline="0">
                <a:latin typeface="Calibri" pitchFamily="34" charset="0"/>
              </a:defRPr>
            </a:pPr>
            <a:endParaRPr lang="en-US"/>
          </a:p>
        </c:txPr>
        <c:crossAx val="161266304"/>
        <c:crosses val="autoZero"/>
        <c:auto val="1"/>
        <c:lblAlgn val="ctr"/>
        <c:lblOffset val="100"/>
      </c:catAx>
      <c:valAx>
        <c:axId val="161266304"/>
        <c:scaling>
          <c:orientation val="minMax"/>
        </c:scaling>
        <c:axPos val="l"/>
        <c:majorGridlines>
          <c:spPr>
            <a:ln w="0">
              <a:solidFill>
                <a:srgbClr val="000000">
                  <a:tint val="75000"/>
                  <a:shade val="95000"/>
                  <a:satMod val="105000"/>
                  <a:alpha val="0"/>
                </a:srgbClr>
              </a:solidFill>
            </a:ln>
          </c:spPr>
        </c:majorGridlines>
        <c:numFmt formatCode="General" sourceLinked="1"/>
        <c:tickLblPos val="nextTo"/>
        <c:crossAx val="161264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 b="1" i="0" baseline="0"/>
          </a:pPr>
          <a:endParaRPr lang="en-US"/>
        </a:p>
      </c:txPr>
    </c:legend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spPr>
            <a:solidFill>
              <a:srgbClr val="E1D20F"/>
            </a:solidFill>
          </c:spPr>
          <c:dLbls>
            <c:txPr>
              <a:bodyPr/>
              <a:lstStyle/>
              <a:p>
                <a:pPr>
                  <a:defRPr sz="2000" baseline="0"/>
                </a:pPr>
                <a:endParaRPr lang="en-US"/>
              </a:p>
            </c:txPr>
            <c:showVal val="1"/>
          </c:dLbls>
          <c:cat>
            <c:strRef>
              <c:f>Sheet1!$A$3:$A$5</c:f>
              <c:strCache>
                <c:ptCount val="3"/>
                <c:pt idx="0">
                  <c:v>Difficulty of Use</c:v>
                </c:pt>
                <c:pt idx="1">
                  <c:v>Feedback Report Issues</c:v>
                </c:pt>
                <c:pt idx="2">
                  <c:v>Time Commitment</c:v>
                </c:pt>
              </c:strCache>
            </c:strRef>
          </c:cat>
          <c:val>
            <c:numRef>
              <c:f>Sheet1!$B$3:$B$5</c:f>
              <c:numCache>
                <c:formatCode>0%</c:formatCode>
                <c:ptCount val="3"/>
                <c:pt idx="0">
                  <c:v>0.25</c:v>
                </c:pt>
                <c:pt idx="1">
                  <c:v>0.37000000000000027</c:v>
                </c:pt>
                <c:pt idx="2">
                  <c:v>4.0000000000000022E-2</c:v>
                </c:pt>
              </c:numCache>
            </c:numRef>
          </c:val>
        </c:ser>
        <c:axId val="161278976"/>
        <c:axId val="162734848"/>
      </c:barChart>
      <c:catAx>
        <c:axId val="161278976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 i="0" baseline="0"/>
            </a:pPr>
            <a:endParaRPr lang="en-US"/>
          </a:p>
        </c:txPr>
        <c:crossAx val="162734848"/>
        <c:crosses val="autoZero"/>
        <c:auto val="1"/>
        <c:lblAlgn val="ctr"/>
        <c:lblOffset val="100"/>
      </c:catAx>
      <c:valAx>
        <c:axId val="162734848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161278976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spPr>
            <a:solidFill>
              <a:srgbClr val="E1D20F"/>
            </a:solidFill>
          </c:spPr>
          <c:dLbls>
            <c:txPr>
              <a:bodyPr/>
              <a:lstStyle/>
              <a:p>
                <a:pPr>
                  <a:defRPr sz="2000" baseline="0"/>
                </a:pPr>
                <a:endParaRPr lang="en-US"/>
              </a:p>
            </c:txPr>
            <c:showVal val="1"/>
          </c:dLbls>
          <c:cat>
            <c:strRef>
              <c:f>Sheet1!$A$7:$A$8</c:f>
              <c:strCache>
                <c:ptCount val="2"/>
                <c:pt idx="0">
                  <c:v>Not Customized Enough</c:v>
                </c:pt>
                <c:pt idx="1">
                  <c:v>Too Complex</c:v>
                </c:pt>
              </c:strCache>
            </c:strRef>
          </c:cat>
          <c:val>
            <c:numRef>
              <c:f>Sheet1!$B$7:$B$8</c:f>
              <c:numCache>
                <c:formatCode>0%</c:formatCode>
                <c:ptCount val="2"/>
                <c:pt idx="0">
                  <c:v>0.27</c:v>
                </c:pt>
                <c:pt idx="1">
                  <c:v>0.22</c:v>
                </c:pt>
              </c:numCache>
            </c:numRef>
          </c:val>
        </c:ser>
        <c:axId val="162775808"/>
        <c:axId val="162777344"/>
      </c:barChart>
      <c:catAx>
        <c:axId val="162775808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 i="0" baseline="0"/>
            </a:pPr>
            <a:endParaRPr lang="en-US"/>
          </a:p>
        </c:txPr>
        <c:crossAx val="162777344"/>
        <c:crosses val="autoZero"/>
        <c:auto val="1"/>
        <c:lblAlgn val="ctr"/>
        <c:lblOffset val="100"/>
      </c:catAx>
      <c:valAx>
        <c:axId val="162777344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62775808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spPr>
            <a:solidFill>
              <a:srgbClr val="E1D20F"/>
            </a:solidFill>
          </c:spPr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Val val="1"/>
          </c:dLbls>
          <c:cat>
            <c:strRef>
              <c:f>Sheet1!$A$10:$A$14</c:f>
              <c:strCache>
                <c:ptCount val="5"/>
                <c:pt idx="0">
                  <c:v>Difficult to Understand</c:v>
                </c:pt>
                <c:pt idx="1">
                  <c:v>Not Criteria Based</c:v>
                </c:pt>
                <c:pt idx="2">
                  <c:v>Didn't Get Our Business</c:v>
                </c:pt>
                <c:pt idx="3">
                  <c:v>Inconsistent Year-on-Year</c:v>
                </c:pt>
                <c:pt idx="4">
                  <c:v>Prescriptive</c:v>
                </c:pt>
              </c:strCache>
            </c:strRef>
          </c:cat>
          <c:val>
            <c:numRef>
              <c:f>Sheet1!$B$10:$B$14</c:f>
              <c:numCache>
                <c:formatCode>0%</c:formatCode>
                <c:ptCount val="5"/>
                <c:pt idx="0">
                  <c:v>0.2400000000000001</c:v>
                </c:pt>
                <c:pt idx="1">
                  <c:v>0.16</c:v>
                </c:pt>
                <c:pt idx="2">
                  <c:v>0.13</c:v>
                </c:pt>
                <c:pt idx="3">
                  <c:v>0.1</c:v>
                </c:pt>
                <c:pt idx="4">
                  <c:v>0.1</c:v>
                </c:pt>
              </c:numCache>
            </c:numRef>
          </c:val>
        </c:ser>
        <c:axId val="134481792"/>
        <c:axId val="134483328"/>
      </c:barChart>
      <c:catAx>
        <c:axId val="134481792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34483328"/>
        <c:crosses val="autoZero"/>
        <c:auto val="1"/>
        <c:lblAlgn val="ctr"/>
        <c:lblOffset val="100"/>
      </c:catAx>
      <c:valAx>
        <c:axId val="134483328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4481792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spPr>
            <a:solidFill>
              <a:srgbClr val="E1D20F"/>
            </a:solidFill>
          </c:spPr>
          <c:dLbls>
            <c:txPr>
              <a:bodyPr/>
              <a:lstStyle/>
              <a:p>
                <a:pPr>
                  <a:defRPr sz="2000"/>
                </a:pPr>
                <a:endParaRPr lang="en-US"/>
              </a:p>
            </c:txPr>
            <c:showVal val="1"/>
          </c:dLbls>
          <c:cat>
            <c:strRef>
              <c:f>Sheet1!$A$16:$A$18</c:f>
              <c:strCache>
                <c:ptCount val="3"/>
                <c:pt idx="0">
                  <c:v>Lack of  ROI</c:v>
                </c:pt>
                <c:pt idx="1">
                  <c:v>Time/Resources</c:v>
                </c:pt>
                <c:pt idx="2">
                  <c:v>Change in Leadership</c:v>
                </c:pt>
              </c:strCache>
            </c:strRef>
          </c:cat>
          <c:val>
            <c:numRef>
              <c:f>Sheet1!$B$16:$B$18</c:f>
              <c:numCache>
                <c:formatCode>0%</c:formatCode>
                <c:ptCount val="3"/>
                <c:pt idx="0">
                  <c:v>0.26</c:v>
                </c:pt>
                <c:pt idx="1">
                  <c:v>0.26</c:v>
                </c:pt>
                <c:pt idx="2">
                  <c:v>0.05</c:v>
                </c:pt>
              </c:numCache>
            </c:numRef>
          </c:val>
        </c:ser>
        <c:axId val="162663424"/>
        <c:axId val="162685696"/>
      </c:barChart>
      <c:catAx>
        <c:axId val="162663424"/>
        <c:scaling>
          <c:orientation val="minMax"/>
        </c:scaling>
        <c:axPos val="l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162685696"/>
        <c:crosses val="autoZero"/>
        <c:auto val="1"/>
        <c:lblAlgn val="ctr"/>
        <c:lblOffset val="100"/>
      </c:catAx>
      <c:valAx>
        <c:axId val="162685696"/>
        <c:scaling>
          <c:orientation val="minMax"/>
        </c:scaling>
        <c:axPos val="b"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62663424"/>
        <c:crosses val="autoZero"/>
        <c:crossBetween val="between"/>
      </c:valAx>
    </c:plotArea>
    <c:plotVisOnly val="1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t" anchorCtr="0" compatLnSpc="1">
            <a:prstTxWarp prst="textNoShape">
              <a:avLst/>
            </a:prstTxWarp>
          </a:bodyPr>
          <a:lstStyle>
            <a:lvl1pPr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t" anchorCtr="0" compatLnSpc="1">
            <a:prstTxWarp prst="textNoShape">
              <a:avLst/>
            </a:prstTxWarp>
          </a:bodyPr>
          <a:lstStyle>
            <a:lvl1pPr algn="r"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7312025"/>
            <a:ext cx="29670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b" anchorCtr="0" compatLnSpc="1">
            <a:prstTxWarp prst="textNoShape">
              <a:avLst/>
            </a:prstTxWarp>
          </a:bodyPr>
          <a:lstStyle>
            <a:lvl1pPr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7312025"/>
            <a:ext cx="29670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b" anchorCtr="0" compatLnSpc="1">
            <a:prstTxWarp prst="textNoShape">
              <a:avLst/>
            </a:prstTxWarp>
          </a:bodyPr>
          <a:lstStyle>
            <a:lvl1pPr algn="r"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45A07877-0CD3-4212-8973-60FDA2D23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t" anchorCtr="0" compatLnSpc="1">
            <a:prstTxWarp prst="textNoShape">
              <a:avLst/>
            </a:prstTxWarp>
          </a:bodyPr>
          <a:lstStyle>
            <a:lvl1pPr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t" anchorCtr="0" compatLnSpc="1">
            <a:prstTxWarp prst="textNoShape">
              <a:avLst/>
            </a:prstTxWarp>
          </a:bodyPr>
          <a:lstStyle>
            <a:lvl1pPr algn="r"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55750" y="577850"/>
            <a:ext cx="3735388" cy="2886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3654425"/>
            <a:ext cx="5019675" cy="346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7312025"/>
            <a:ext cx="296703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b" anchorCtr="0" compatLnSpc="1">
            <a:prstTxWarp prst="textNoShape">
              <a:avLst/>
            </a:prstTxWarp>
          </a:bodyPr>
          <a:lstStyle>
            <a:lvl1pPr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7312025"/>
            <a:ext cx="29670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616" tIns="41308" rIns="82616" bIns="41308" numCol="1" anchor="b" anchorCtr="0" compatLnSpc="1">
            <a:prstTxWarp prst="textNoShape">
              <a:avLst/>
            </a:prstTxWarp>
          </a:bodyPr>
          <a:lstStyle>
            <a:lvl1pPr algn="r" defTabSz="825500" eaLnBrk="0" hangingPunct="0">
              <a:defRPr sz="1100"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5B56A731-A33A-4A3D-923E-7DF014B76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ＭＳ Ｐゴシック" pitchFamily="-107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ヒラギノ角ゴ Pro W3" pitchFamily="-65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ヒラギノ角ゴ Pro W3" pitchFamily="-65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7" charset="0"/>
        <a:ea typeface="ヒラギノ角ゴ Pro W3" pitchFamily="-65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3EB37D-57B3-4383-8C13-C596E62FFB6F}" type="slidenum">
              <a:rPr lang="en-US" smtClean="0"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FB153F1B-AE27-4925-9055-D07710E57ABF}" type="slidenum">
              <a:rPr lang="en-US" smtClean="0">
                <a:ea typeface="ＭＳ Ｐゴシック"/>
                <a:cs typeface="ＭＳ Ｐゴシック"/>
              </a:rPr>
              <a:pPr defTabSz="831850"/>
              <a:t>2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A979C9D4-239A-4838-B1BE-E2F1822D4D89}" type="slidenum">
              <a:rPr lang="en-US" smtClean="0">
                <a:ea typeface="ＭＳ Ｐゴシック"/>
                <a:cs typeface="ＭＳ Ｐゴシック"/>
              </a:rPr>
              <a:pPr defTabSz="831850"/>
              <a:t>3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BC66FC-4586-4CF9-A724-835142163B31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77850"/>
            <a:ext cx="3733800" cy="288607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0F626A33-6984-483D-A27C-81E893809D18}" type="slidenum">
              <a:rPr lang="en-US" smtClean="0">
                <a:ea typeface="ＭＳ Ｐゴシック"/>
                <a:cs typeface="ＭＳ Ｐゴシック"/>
              </a:rPr>
              <a:pPr defTabSz="831850"/>
              <a:t>5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D3005FD0-519B-4464-9D92-DEE686BC7DF7}" type="slidenum">
              <a:rPr lang="en-US" smtClean="0">
                <a:ea typeface="ＭＳ Ｐゴシック"/>
                <a:cs typeface="ＭＳ Ｐゴシック"/>
              </a:rPr>
              <a:pPr defTabSz="831850"/>
              <a:t>6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6D045CF3-8668-4125-B702-BF598F6EC527}" type="slidenum">
              <a:rPr lang="en-US" smtClean="0">
                <a:ea typeface="ＭＳ Ｐゴシック"/>
                <a:cs typeface="ＭＳ Ｐゴシック"/>
              </a:rPr>
              <a:pPr defTabSz="831850"/>
              <a:t>7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41F1F568-795A-4F36-9F87-482B0FB814D3}" type="slidenum">
              <a:rPr lang="en-US" smtClean="0">
                <a:ea typeface="ＭＳ Ｐゴシック"/>
                <a:cs typeface="ＭＳ Ｐゴシック"/>
              </a:rPr>
              <a:pPr defTabSz="831850"/>
              <a:t>8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31850"/>
            <a:fld id="{398124CE-111F-4F74-8191-D11167AC519F}" type="slidenum">
              <a:rPr lang="en-US" smtClean="0">
                <a:ea typeface="ＭＳ Ｐゴシック"/>
                <a:cs typeface="ＭＳ Ｐゴシック"/>
              </a:rPr>
              <a:pPr defTabSz="831850"/>
              <a:t>9</a:t>
            </a:fld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57338" y="584200"/>
            <a:ext cx="3736975" cy="2887663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3654425"/>
            <a:ext cx="5356225" cy="3463925"/>
          </a:xfrm>
          <a:noFill/>
          <a:ln/>
        </p:spPr>
        <p:txBody>
          <a:bodyPr lIns="81534" tIns="40767" rIns="81534" bIns="40767"/>
          <a:lstStyle/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process begins with eligibility certification in March and April and continues through the final meeting of the Judges’ Panel in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award recipients are announced at the end of November.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The President of the United States traditionally presents the awards at a special ceremony, which is typically held in the winter or spring. The specific date depends on the president’s availability. </a:t>
            </a:r>
          </a:p>
          <a:p>
            <a:pPr marL="98425" indent="-98425">
              <a:buFontTx/>
              <a:buChar char="•"/>
            </a:pPr>
            <a:r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t>Award recipients present their best practices and lessons learned at The Quest for Excellence Conference, which is held in April.</a:t>
            </a:r>
          </a:p>
          <a:p>
            <a:pPr marL="98425" indent="-98425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78775" y="844550"/>
            <a:ext cx="2079625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5138" y="844550"/>
            <a:ext cx="6091237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063" y="2414588"/>
            <a:ext cx="8550275" cy="1665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39CE1-8A14-4174-8D30-3630DF0DF846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D79C3-4EFA-4742-A7FD-B21F279BB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8BE49-C7D8-4EAE-A3A7-6713B101421D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EE1B1-1711-40D7-98BD-D9B9AED4E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722EB-2541-46F0-A0B3-BCC90C439A2D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EDD16-E2D8-4F09-BF6C-E38185FC8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812925"/>
            <a:ext cx="4449762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49763" cy="513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F7CA2-028C-4178-866F-FD7FFC661AFF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4B8B5-823A-4664-891A-631C9D804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0B697-1D8E-44F8-A295-EA93D52B8A48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6894D-F4AD-48A0-B55F-1A23F8DBF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0D17D-0B79-4B19-8EFC-9DB80F7950D0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F5FA-A03A-4C27-91AD-DDAA80BC5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40175-E349-432D-A260-7EA77E6C4776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3E4E-A121-414D-81FC-7197F0416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715DC-3386-48EA-A0EA-551BDF0E8F44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DBEFE-700D-4965-80B3-A28C301FF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2CD03-9F61-40B5-A03B-331C59C0C0DE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9F39F-0111-4598-8E6D-32568B6B7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F84B0-CC62-4FC1-93E6-3294DB772FA8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DB7B7-3167-4FDC-9E8A-C86C4ADD9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1150"/>
            <a:ext cx="2262188" cy="6632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11150"/>
            <a:ext cx="6637337" cy="6632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38C4-F747-4DD9-97EC-52D8A5A12087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0BFBA-85F8-4F77-8600-80AE240A4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6588" y="2597150"/>
            <a:ext cx="3998912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7900" y="259715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844550"/>
            <a:ext cx="88963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 Title Style goes here</a:t>
            </a:r>
          </a:p>
        </p:txBody>
      </p:sp>
      <p:sp>
        <p:nvSpPr>
          <p:cNvPr id="1027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2050" y="2597150"/>
            <a:ext cx="88963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 Style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28" name="Group 16"/>
          <p:cNvGrpSpPr>
            <a:grpSpLocks/>
          </p:cNvGrpSpPr>
          <p:nvPr/>
        </p:nvGrpSpPr>
        <p:grpSpPr bwMode="auto">
          <a:xfrm>
            <a:off x="-3175" y="-7938"/>
            <a:ext cx="10101263" cy="7948613"/>
            <a:chOff x="-3876" y="-8640"/>
            <a:chExt cx="10101595" cy="7950005"/>
          </a:xfrm>
        </p:grpSpPr>
        <p:pic>
          <p:nvPicPr>
            <p:cNvPr id="1031" name="Picture 14" descr="shutterstock_40118065#5D201C_cmyk.ai"/>
            <p:cNvPicPr>
              <a:picLocks noChangeAspect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-3876" y="5503425"/>
              <a:ext cx="10058400" cy="2437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15" descr="top"/>
            <p:cNvPicPr>
              <a:picLocks noChangeAspect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7341819" y="-8640"/>
              <a:ext cx="2755900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12"/>
            <p:cNvSpPr txBox="1">
              <a:spLocks noChangeArrowheads="1"/>
            </p:cNvSpPr>
            <p:nvPr userDrawn="1"/>
          </p:nvSpPr>
          <p:spPr bwMode="auto">
            <a:xfrm>
              <a:off x="9242028" y="-701"/>
              <a:ext cx="812827" cy="276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>
                <a:defRPr/>
              </a:pPr>
              <a:r>
                <a:rPr lang="en-US" sz="1200">
                  <a:solidFill>
                    <a:srgbClr val="A6A6A6"/>
                  </a:solidFill>
                  <a:latin typeface="Arial" pitchFamily="34" charset="0"/>
                  <a:ea typeface="ＭＳ Ｐゴシック" pitchFamily="-109" charset="-128"/>
                  <a:cs typeface="Arial" pitchFamily="34" charset="0"/>
                </a:rPr>
                <a:t>2011</a:t>
              </a:r>
            </a:p>
          </p:txBody>
        </p:sp>
      </p:grpSp>
      <p:pic>
        <p:nvPicPr>
          <p:cNvPr id="1029" name="Discountinuous Chart Growth white glow.eps" descr="/Users/louannross/Desktop/Design Center/Baldrige Style Brand Folder/Graphics/Discountinuous Chart/Discountinuous Chart Growth white glow.eps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95250" y="6438900"/>
            <a:ext cx="896938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6988" y="7442200"/>
            <a:ext cx="43878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000">
                <a:solidFill>
                  <a:schemeClr val="bg1"/>
                </a:solidFill>
                <a:latin typeface="Arial" pitchFamily="34" charset="0"/>
                <a:ea typeface="ＭＳ Ｐゴシック" pitchFamily="-109" charset="-128"/>
                <a:cs typeface="Arial" pitchFamily="34" charset="0"/>
              </a:rPr>
              <a:t>Baldrige Performance Excellence Program | www.nist.gov/baldrige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/>
          <a:ea typeface="ＭＳ Ｐゴシック" pitchFamily="-107" charset="-128"/>
          <a:cs typeface="Arial Narrow"/>
        </a:defRPr>
      </a:lvl1pPr>
      <a:lvl2pPr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-109" charset="0"/>
          <a:ea typeface="ＭＳ Ｐゴシック" pitchFamily="-107" charset="-128"/>
          <a:cs typeface="Arial Narrow" pitchFamily="34" charset="0"/>
        </a:defRPr>
      </a:lvl2pPr>
      <a:lvl3pPr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-109" charset="0"/>
          <a:ea typeface="ＭＳ Ｐゴシック" pitchFamily="-107" charset="-128"/>
          <a:cs typeface="Arial Narrow" pitchFamily="34" charset="0"/>
        </a:defRPr>
      </a:lvl3pPr>
      <a:lvl4pPr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-109" charset="0"/>
          <a:ea typeface="ＭＳ Ｐゴシック" pitchFamily="-107" charset="-128"/>
          <a:cs typeface="Arial Narrow" pitchFamily="34" charset="0"/>
        </a:defRPr>
      </a:lvl4pPr>
      <a:lvl5pPr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 Narrow" pitchFamily="-109" charset="0"/>
          <a:ea typeface="ＭＳ Ｐゴシック" pitchFamily="-107" charset="-128"/>
          <a:cs typeface="Arial Narrow" pitchFamily="34" charset="0"/>
        </a:defRPr>
      </a:lvl5pPr>
      <a:lvl6pPr marL="457200"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-107" charset="0"/>
        </a:defRPr>
      </a:lvl6pPr>
      <a:lvl7pPr marL="914400"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-107" charset="0"/>
        </a:defRPr>
      </a:lvl7pPr>
      <a:lvl8pPr marL="1371600"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-107" charset="0"/>
        </a:defRPr>
      </a:lvl8pPr>
      <a:lvl9pPr marL="1828800" algn="l" defTabSz="1019175" rtl="0" eaLnBrk="0" fontAlgn="base" hangingPunct="0">
        <a:lnSpc>
          <a:spcPts val="46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latin typeface="Times New Roman" pitchFamily="-107" charset="0"/>
        </a:defRPr>
      </a:lvl9pPr>
    </p:titleStyle>
    <p:bodyStyle>
      <a:lvl1pPr marL="517525" indent="-517525" algn="l" defTabSz="1019175" rtl="0" eaLnBrk="0" fontAlgn="base" hangingPunct="0">
        <a:lnSpc>
          <a:spcPts val="3800"/>
        </a:lnSpc>
        <a:spcBef>
          <a:spcPts val="1000"/>
        </a:spcBef>
        <a:spcAft>
          <a:spcPct val="0"/>
        </a:spcAft>
        <a:buSzPct val="50000"/>
        <a:buFont typeface="Monotype Sorts"/>
        <a:buChar char="l"/>
        <a:defRPr sz="36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10" charset="-128"/>
        </a:defRPr>
      </a:lvl1pPr>
      <a:lvl2pPr marL="1036638" indent="-404813" algn="l" defTabSz="1019175" rtl="0" eaLnBrk="0" fontAlgn="base" hangingPunct="0">
        <a:lnSpc>
          <a:spcPts val="3800"/>
        </a:lnSpc>
        <a:spcBef>
          <a:spcPts val="1000"/>
        </a:spcBef>
        <a:spcAft>
          <a:spcPct val="0"/>
        </a:spcAft>
        <a:defRPr sz="3600">
          <a:solidFill>
            <a:schemeClr val="tx1"/>
          </a:solidFill>
          <a:latin typeface="+mn-lt"/>
          <a:ea typeface="ＭＳ Ｐゴシック" pitchFamily="-107" charset="-128"/>
          <a:cs typeface="ＭＳ Ｐゴシック"/>
        </a:defRPr>
      </a:lvl2pPr>
      <a:lvl3pPr marL="1497013" indent="-254000" algn="l" defTabSz="1019175" rtl="0" eaLnBrk="0" fontAlgn="base" hangingPunct="0">
        <a:lnSpc>
          <a:spcPts val="3800"/>
        </a:lnSpc>
        <a:spcBef>
          <a:spcPts val="400"/>
        </a:spcBef>
        <a:spcAft>
          <a:spcPct val="0"/>
        </a:spcAft>
        <a:buFont typeface="Monotype Sorts"/>
        <a:defRPr sz="3600">
          <a:solidFill>
            <a:schemeClr val="tx1"/>
          </a:solidFill>
          <a:latin typeface="+mn-lt"/>
          <a:ea typeface="ヒラギノ角ゴ Pro W3" pitchFamily="-65" charset="-128"/>
          <a:cs typeface="ＭＳ Ｐゴシック"/>
        </a:defRPr>
      </a:lvl3pPr>
      <a:lvl4pPr marL="1865313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defRPr sz="2200">
          <a:solidFill>
            <a:schemeClr val="tx1"/>
          </a:solidFill>
          <a:latin typeface="+mn-lt"/>
          <a:ea typeface="ヒラギノ角ゴ Pro W3" pitchFamily="-65" charset="-128"/>
          <a:cs typeface="ＭＳ Ｐゴシック"/>
        </a:defRPr>
      </a:lvl4pPr>
      <a:lvl5pPr marL="2292350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buFont typeface="CommonBullets"/>
        <a:defRPr sz="2200">
          <a:solidFill>
            <a:schemeClr val="tx1"/>
          </a:solidFill>
          <a:latin typeface="+mn-lt"/>
          <a:ea typeface="ヒラギノ角ゴ Pro W3" pitchFamily="-65" charset="-128"/>
          <a:cs typeface="ＭＳ Ｐゴシック"/>
        </a:defRPr>
      </a:lvl5pPr>
      <a:lvl6pPr marL="2749550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buFont typeface="CommonBullets" pitchFamily="34" charset="2"/>
        <a:defRPr sz="2200">
          <a:solidFill>
            <a:schemeClr val="tx1"/>
          </a:solidFill>
          <a:latin typeface="+mn-lt"/>
          <a:ea typeface="ＭＳ Ｐゴシック" pitchFamily="-107" charset="-128"/>
        </a:defRPr>
      </a:lvl6pPr>
      <a:lvl7pPr marL="3206750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buFont typeface="CommonBullets" pitchFamily="34" charset="2"/>
        <a:defRPr sz="2200">
          <a:solidFill>
            <a:schemeClr val="tx1"/>
          </a:solidFill>
          <a:latin typeface="+mn-lt"/>
          <a:ea typeface="ＭＳ Ｐゴシック" pitchFamily="-107" charset="-128"/>
        </a:defRPr>
      </a:lvl7pPr>
      <a:lvl8pPr marL="3663950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buFont typeface="CommonBullets" pitchFamily="34" charset="2"/>
        <a:defRPr sz="2200">
          <a:solidFill>
            <a:schemeClr val="tx1"/>
          </a:solidFill>
          <a:latin typeface="+mn-lt"/>
          <a:ea typeface="ＭＳ Ｐゴシック" pitchFamily="-107" charset="-128"/>
        </a:defRPr>
      </a:lvl8pPr>
      <a:lvl9pPr marL="4121150" indent="-254000" algn="l" defTabSz="1019175" rtl="0" eaLnBrk="0" fontAlgn="base" hangingPunct="0">
        <a:lnSpc>
          <a:spcPts val="2200"/>
        </a:lnSpc>
        <a:spcBef>
          <a:spcPts val="400"/>
        </a:spcBef>
        <a:spcAft>
          <a:spcPct val="0"/>
        </a:spcAft>
        <a:buFont typeface="CommonBullets" pitchFamily="34" charset="2"/>
        <a:defRPr sz="22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3238" y="311150"/>
            <a:ext cx="90519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3238" y="1812925"/>
            <a:ext cx="9051925" cy="51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3238" y="7204075"/>
            <a:ext cx="2346325" cy="4143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98989"/>
                </a:solidFill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AC70B4D7-8F15-42BC-A13D-B2B63D46F2C2}" type="datetime1">
              <a:rPr lang="en-US"/>
              <a:pPr>
                <a:defRPr/>
              </a:pPr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938" y="7204075"/>
            <a:ext cx="3184525" cy="4143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98989"/>
                </a:solidFill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838" y="7204075"/>
            <a:ext cx="2346325" cy="4143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  <a:ea typeface="ＭＳ Ｐゴシック" pitchFamily="-109" charset="-128"/>
                <a:cs typeface="+mn-cs"/>
              </a:defRPr>
            </a:lvl1pPr>
          </a:lstStyle>
          <a:p>
            <a:pPr>
              <a:defRPr/>
            </a:pPr>
            <a:fld id="{63A356D4-A645-429C-96DB-AE7789602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pitchFamily="-109" charset="-128"/>
          <a:cs typeface="ヒラギノ角ゴ Pro W3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pitchFamily="-109" charset="-128"/>
          <a:cs typeface="ヒラギノ角ゴ Pro W3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9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3"/>
          <p:cNvGrpSpPr>
            <a:grpSpLocks/>
          </p:cNvGrpSpPr>
          <p:nvPr/>
        </p:nvGrpSpPr>
        <p:grpSpPr bwMode="auto">
          <a:xfrm>
            <a:off x="-3175" y="-7938"/>
            <a:ext cx="10101263" cy="7948613"/>
            <a:chOff x="-3175" y="-7938"/>
            <a:chExt cx="10101263" cy="7948613"/>
          </a:xfrm>
        </p:grpSpPr>
        <p:grpSp>
          <p:nvGrpSpPr>
            <p:cNvPr id="3077" name="Group 16"/>
            <p:cNvGrpSpPr>
              <a:grpSpLocks/>
            </p:cNvGrpSpPr>
            <p:nvPr/>
          </p:nvGrpSpPr>
          <p:grpSpPr bwMode="auto">
            <a:xfrm>
              <a:off x="-3175" y="-7938"/>
              <a:ext cx="10101263" cy="7948613"/>
              <a:chOff x="-3876" y="-8640"/>
              <a:chExt cx="10101595" cy="7950005"/>
            </a:xfrm>
          </p:grpSpPr>
          <p:pic>
            <p:nvPicPr>
              <p:cNvPr id="3081" name="Picture 14" descr="shutterstock_40118065#5D201C_cmyk.ai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-3876" y="5503425"/>
                <a:ext cx="10058400" cy="24379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082" name="Text Box 12"/>
              <p:cNvSpPr txBox="1">
                <a:spLocks noChangeArrowheads="1"/>
              </p:cNvSpPr>
              <p:nvPr/>
            </p:nvSpPr>
            <p:spPr bwMode="auto">
              <a:xfrm>
                <a:off x="26288" y="7442803"/>
                <a:ext cx="4387994" cy="246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0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Baldrige Performance Excellence Program | www.nist.gov/baldrige</a:t>
                </a:r>
              </a:p>
            </p:txBody>
          </p:sp>
          <p:pic>
            <p:nvPicPr>
              <p:cNvPr id="3083" name="Picture 15" descr="top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7341819" y="-8640"/>
                <a:ext cx="2755900" cy="1219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3078" name="Baldrige_Program_Logo_2010.whitebkgd.eps" descr="/Users/louannross/Desktop/Design Center/Art Folder/Logo Folder/M/ New 2010 Logo/Final Program Logo 2010/Baldrige_Program_Logo_2010.whitebkgd.eps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3988" y="6464300"/>
              <a:ext cx="1624012" cy="966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nistident_flright_vec.eps" descr="/Users/louannross/Desktop/Design Center/Art Folder/Logo Folder/N/ New Identifiers 11.09.07/nistident_flright_vec.eps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972550" y="7277100"/>
              <a:ext cx="933450" cy="412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0" name="Text Box 12"/>
            <p:cNvSpPr txBox="1">
              <a:spLocks noChangeArrowheads="1"/>
            </p:cNvSpPr>
            <p:nvPr/>
          </p:nvSpPr>
          <p:spPr bwMode="auto">
            <a:xfrm>
              <a:off x="9242425" y="0"/>
              <a:ext cx="812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eaLnBrk="0" hangingPunct="0"/>
              <a:r>
                <a:rPr lang="en-US" sz="1200">
                  <a:solidFill>
                    <a:srgbClr val="A6A6A6"/>
                  </a:solidFill>
                  <a:latin typeface="Arial" pitchFamily="34" charset="0"/>
                  <a:cs typeface="Arial" pitchFamily="34" charset="0"/>
                </a:rPr>
                <a:t>2011</a:t>
              </a:r>
            </a:p>
          </p:txBody>
        </p:sp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665163" y="2066925"/>
            <a:ext cx="8151812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1019175" eaLnBrk="0" hangingPunct="0">
              <a:lnSpc>
                <a:spcPts val="5400"/>
              </a:lnSpc>
              <a:spcBef>
                <a:spcPts val="1000"/>
              </a:spcBef>
              <a:buSzPct val="50000"/>
              <a:buFont typeface="Monotype Sorts" pitchFamily="-109" charset="2"/>
              <a:buNone/>
              <a:defRPr/>
            </a:pPr>
            <a:r>
              <a:rPr lang="en-US" sz="4800" b="1" kern="0" dirty="0">
                <a:latin typeface="Calibri" pitchFamily="34" charset="0"/>
                <a:ea typeface="ＭＳ Ｐゴシック" pitchFamily="-107" charset="-128"/>
                <a:cs typeface="Arial" pitchFamily="34" charset="0"/>
              </a:rPr>
              <a:t>Judge’s Survey of 2010 Applicants for the MBNQA</a:t>
            </a:r>
            <a:endParaRPr lang="en-US" sz="4800" b="1" kern="0" dirty="0">
              <a:latin typeface="Calibri" pitchFamily="34" charset="0"/>
              <a:ea typeface="ＭＳ Ｐゴシック" pitchFamily="-109" charset="-128"/>
              <a:cs typeface="Arial" pitchFamily="34" charset="0"/>
            </a:endParaRPr>
          </a:p>
          <a:p>
            <a:pPr defTabSz="1019175" eaLnBrk="0" hangingPunct="0">
              <a:lnSpc>
                <a:spcPts val="3800"/>
              </a:lnSpc>
              <a:spcBef>
                <a:spcPts val="1000"/>
              </a:spcBef>
              <a:buSzPct val="50000"/>
              <a:buFont typeface="Monotype Sorts" pitchFamily="-109" charset="2"/>
              <a:buNone/>
              <a:defRPr/>
            </a:pPr>
            <a:endParaRPr lang="en-US" sz="4000" b="1" kern="0" dirty="0">
              <a:latin typeface="Arial" pitchFamily="34" charset="0"/>
              <a:ea typeface="ＭＳ Ｐゴシック" pitchFamily="-109" charset="-128"/>
              <a:cs typeface="Arial" pitchFamily="34" charset="0"/>
            </a:endParaRP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86400" y="5705475"/>
            <a:ext cx="4016375" cy="1325563"/>
          </a:xfrm>
        </p:spPr>
        <p:txBody>
          <a:bodyPr anchor="t"/>
          <a:lstStyle/>
          <a:p>
            <a:pPr algn="r">
              <a:lnSpc>
                <a:spcPts val="3200"/>
              </a:lnSpc>
            </a:pPr>
            <a:r>
              <a:rPr lang="en-US" sz="2800" smtClean="0">
                <a:solidFill>
                  <a:schemeClr val="bg2"/>
                </a:solidFill>
                <a:latin typeface="Calibri" pitchFamily="34" charset="0"/>
                <a:ea typeface="ＭＳ Ｐゴシック"/>
                <a:cs typeface="Arial" pitchFamily="34" charset="0"/>
              </a:rPr>
              <a:t>Judge’s Meeting</a:t>
            </a:r>
            <a:br>
              <a:rPr lang="en-US" sz="2800" smtClean="0">
                <a:solidFill>
                  <a:schemeClr val="bg2"/>
                </a:solidFill>
                <a:latin typeface="Calibri" pitchFamily="34" charset="0"/>
                <a:ea typeface="ＭＳ Ｐゴシック"/>
                <a:cs typeface="Arial" pitchFamily="34" charset="0"/>
              </a:rPr>
            </a:br>
            <a:r>
              <a:rPr lang="en-US" sz="2800" smtClean="0">
                <a:solidFill>
                  <a:schemeClr val="bg2"/>
                </a:solidFill>
                <a:latin typeface="Calibri" pitchFamily="34" charset="0"/>
                <a:ea typeface="ＭＳ Ｐゴシック"/>
                <a:cs typeface="Arial" pitchFamily="34" charset="0"/>
              </a:rPr>
              <a:t>June 14, 2011</a:t>
            </a:r>
            <a:br>
              <a:rPr lang="en-US" sz="2800" smtClean="0">
                <a:solidFill>
                  <a:schemeClr val="bg2"/>
                </a:solidFill>
                <a:latin typeface="Calibri" pitchFamily="34" charset="0"/>
                <a:ea typeface="ＭＳ Ｐゴシック"/>
                <a:cs typeface="Arial" pitchFamily="34" charset="0"/>
              </a:rPr>
            </a:br>
            <a:r>
              <a:rPr lang="en-US" sz="3600" b="0" smtClean="0">
                <a:latin typeface="Arial" pitchFamily="34" charset="0"/>
                <a:ea typeface="ＭＳ Ｐゴシック"/>
                <a:cs typeface="Arial" pitchFamily="34" charset="0"/>
              </a:rPr>
              <a:t/>
            </a:r>
            <a:br>
              <a:rPr lang="en-US" sz="3600" b="0" smtClean="0">
                <a:latin typeface="Arial" pitchFamily="34" charset="0"/>
                <a:ea typeface="ＭＳ Ｐゴシック"/>
                <a:cs typeface="Arial" pitchFamily="34" charset="0"/>
              </a:rPr>
            </a:br>
            <a:endParaRPr lang="en-US" sz="3600" b="0" smtClean="0">
              <a:latin typeface="Arial" pitchFamily="34" charset="0"/>
              <a:ea typeface="ＭＳ Ｐゴシック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047750"/>
            <a:ext cx="8601075" cy="1038225"/>
          </a:xfrm>
        </p:spPr>
        <p:txBody>
          <a:bodyPr/>
          <a:lstStyle/>
          <a:p>
            <a:r>
              <a:rPr lang="en-US" sz="3600" smtClean="0">
                <a:latin typeface="Calibri" pitchFamily="34" charset="0"/>
                <a:ea typeface="ＭＳ Ｐゴシック"/>
                <a:cs typeface="Arial Narrow" pitchFamily="34" charset="0"/>
              </a:rPr>
              <a:t>Quick Reminder on Methodology</a:t>
            </a:r>
            <a:r>
              <a:rPr lang="en-US" smtClean="0">
                <a:latin typeface="Arial Narrow" pitchFamily="34" charset="0"/>
                <a:ea typeface="ＭＳ Ｐゴシック"/>
                <a:cs typeface="Arial Narrow" pitchFamily="34" charset="0"/>
              </a:rPr>
              <a:t>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7675" y="2085975"/>
            <a:ext cx="9439275" cy="4314825"/>
          </a:xfrm>
        </p:spPr>
        <p:txBody>
          <a:bodyPr/>
          <a:lstStyle/>
          <a:p>
            <a:pPr defTabSz="914400">
              <a:lnSpc>
                <a:spcPts val="4200"/>
              </a:lnSpc>
            </a:pPr>
            <a:r>
              <a:rPr lang="en-US" sz="4000" smtClean="0">
                <a:latin typeface="Calibri" pitchFamily="34" charset="0"/>
                <a:ea typeface="ＭＳ Ｐゴシック"/>
                <a:cs typeface="ＭＳ Ｐゴシック"/>
              </a:rPr>
              <a:t>Electronic survey sent to OCP 30 days after mailing of feedback report</a:t>
            </a:r>
          </a:p>
          <a:p>
            <a:pPr defTabSz="914400">
              <a:lnSpc>
                <a:spcPts val="4200"/>
              </a:lnSpc>
            </a:pPr>
            <a:r>
              <a:rPr lang="en-US" sz="4000" smtClean="0">
                <a:latin typeface="Calibri" pitchFamily="34" charset="0"/>
                <a:ea typeface="ＭＳ Ｐゴシック"/>
                <a:cs typeface="ＭＳ Ｐゴシック"/>
              </a:rPr>
              <a:t>Change in survey design in 2009 to NPS like questions with follow-up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4575" y="755650"/>
            <a:ext cx="8002588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r>
              <a:rPr lang="en-US" sz="4000" kern="0" dirty="0">
                <a:latin typeface="Calibri" pitchFamily="34" charset="0"/>
              </a:rPr>
              <a:t>The Net Promoter Score Metric</a:t>
            </a:r>
          </a:p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r>
              <a:rPr lang="en-US" kern="0" dirty="0">
                <a:latin typeface="Calibri" pitchFamily="34" charset="0"/>
              </a:rPr>
              <a:t>“How likely is that you would recommend X to a friend or colleague?”</a:t>
            </a:r>
          </a:p>
          <a:p>
            <a:pPr marL="1036638" lvl="1" indent="-404813" defTabSz="1019175" eaLnBrk="0" hangingPunct="0">
              <a:defRPr/>
            </a:pPr>
            <a:endParaRPr lang="en-US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defRPr/>
            </a:pPr>
            <a:r>
              <a:rPr lang="en-US" kern="0" dirty="0">
                <a:latin typeface="Calibri" pitchFamily="34" charset="0"/>
              </a:rPr>
              <a:t>Extremely					Not at All</a:t>
            </a:r>
          </a:p>
          <a:p>
            <a:pPr marL="1036638" lvl="1" indent="-404813" defTabSz="1019175" eaLnBrk="0" hangingPunct="0">
              <a:defRPr/>
            </a:pPr>
            <a:r>
              <a:rPr lang="en-US" kern="0" dirty="0">
                <a:latin typeface="Calibri" pitchFamily="34" charset="0"/>
              </a:rPr>
              <a:t>    Likely					   </a:t>
            </a:r>
            <a:r>
              <a:rPr lang="en-US" kern="0" dirty="0" err="1">
                <a:latin typeface="Calibri" pitchFamily="34" charset="0"/>
              </a:rPr>
              <a:t>Likely</a:t>
            </a:r>
            <a:endParaRPr lang="en-US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defRPr/>
            </a:pPr>
            <a:endParaRPr lang="en-US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defRPr/>
            </a:pPr>
            <a:r>
              <a:rPr lang="en-US" kern="0" dirty="0">
                <a:solidFill>
                  <a:srgbClr val="00B050"/>
                </a:solidFill>
                <a:latin typeface="Calibri" pitchFamily="34" charset="0"/>
              </a:rPr>
              <a:t>10       9</a:t>
            </a:r>
            <a:r>
              <a:rPr lang="en-US" kern="0" dirty="0">
                <a:latin typeface="Calibri" pitchFamily="34" charset="0"/>
              </a:rPr>
              <a:t>       </a:t>
            </a:r>
            <a:r>
              <a:rPr lang="en-US" kern="0" dirty="0">
                <a:solidFill>
                  <a:srgbClr val="FFC000"/>
                </a:solidFill>
                <a:latin typeface="Calibri" pitchFamily="34" charset="0"/>
              </a:rPr>
              <a:t>8       7</a:t>
            </a:r>
            <a:r>
              <a:rPr lang="en-US" kern="0" dirty="0">
                <a:latin typeface="Calibri" pitchFamily="34" charset="0"/>
              </a:rPr>
              <a:t>       </a:t>
            </a:r>
            <a:r>
              <a:rPr lang="en-US" kern="0" dirty="0">
                <a:solidFill>
                  <a:srgbClr val="FF0000"/>
                </a:solidFill>
                <a:latin typeface="Calibri" pitchFamily="34" charset="0"/>
              </a:rPr>
              <a:t>6       5       4       3       2       1       0</a:t>
            </a:r>
            <a:endParaRPr lang="en-US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endParaRPr lang="en-US" sz="3200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endParaRPr lang="en-US" sz="3200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endParaRPr lang="en-US" sz="3200" kern="0" dirty="0">
              <a:latin typeface="Calibri" pitchFamily="34" charset="0"/>
            </a:endParaRPr>
          </a:p>
          <a:p>
            <a:pPr marL="1036638" lvl="1" indent="-404813" defTabSz="1019175" eaLnBrk="0" hangingPunct="0">
              <a:lnSpc>
                <a:spcPts val="3800"/>
              </a:lnSpc>
              <a:spcBef>
                <a:spcPts val="1000"/>
              </a:spcBef>
              <a:defRPr/>
            </a:pPr>
            <a:r>
              <a:rPr lang="en-US" sz="3200" kern="0" dirty="0">
                <a:latin typeface="Calibri" pitchFamily="34" charset="0"/>
              </a:rPr>
              <a:t> </a:t>
            </a:r>
          </a:p>
          <a:p>
            <a:pPr marL="517525" indent="-517525" defTabSz="1019175" eaLnBrk="0" hangingPunct="0">
              <a:lnSpc>
                <a:spcPts val="3800"/>
              </a:lnSpc>
              <a:spcBef>
                <a:spcPts val="1000"/>
              </a:spcBef>
              <a:buSzPct val="50000"/>
              <a:buFont typeface="Monotype Sorts"/>
              <a:buChar char="l"/>
              <a:defRPr/>
            </a:pPr>
            <a:endParaRPr lang="en-US" sz="3600" kern="0" dirty="0">
              <a:latin typeface="+mn-lt"/>
            </a:endParaRPr>
          </a:p>
        </p:txBody>
      </p:sp>
      <p:cxnSp>
        <p:nvCxnSpPr>
          <p:cNvPr id="5123" name="Straight Connector 5"/>
          <p:cNvCxnSpPr>
            <a:cxnSpLocks noChangeShapeType="1"/>
          </p:cNvCxnSpPr>
          <p:nvPr/>
        </p:nvCxnSpPr>
        <p:spPr bwMode="auto">
          <a:xfrm>
            <a:off x="1655763" y="4970463"/>
            <a:ext cx="12192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4" name="Straight Connector 7"/>
          <p:cNvCxnSpPr>
            <a:cxnSpLocks noChangeShapeType="1"/>
          </p:cNvCxnSpPr>
          <p:nvPr/>
        </p:nvCxnSpPr>
        <p:spPr bwMode="auto">
          <a:xfrm rot="5400000">
            <a:off x="1960563" y="5275262"/>
            <a:ext cx="6096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5" name="Straight Connector 11"/>
          <p:cNvCxnSpPr>
            <a:cxnSpLocks noChangeShapeType="1"/>
          </p:cNvCxnSpPr>
          <p:nvPr/>
        </p:nvCxnSpPr>
        <p:spPr bwMode="auto">
          <a:xfrm rot="5400000" flipH="1" flipV="1">
            <a:off x="1579563" y="4894262"/>
            <a:ext cx="1524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6" name="Straight Connector 12"/>
          <p:cNvCxnSpPr>
            <a:cxnSpLocks noChangeShapeType="1"/>
          </p:cNvCxnSpPr>
          <p:nvPr/>
        </p:nvCxnSpPr>
        <p:spPr bwMode="auto">
          <a:xfrm rot="5400000" flipH="1" flipV="1">
            <a:off x="2799557" y="4893469"/>
            <a:ext cx="152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7" name="Straight Connector 13"/>
          <p:cNvCxnSpPr>
            <a:cxnSpLocks noChangeShapeType="1"/>
          </p:cNvCxnSpPr>
          <p:nvPr/>
        </p:nvCxnSpPr>
        <p:spPr bwMode="auto">
          <a:xfrm>
            <a:off x="2951163" y="4970463"/>
            <a:ext cx="12192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8" name="Straight Connector 14"/>
          <p:cNvCxnSpPr>
            <a:cxnSpLocks noChangeShapeType="1"/>
          </p:cNvCxnSpPr>
          <p:nvPr/>
        </p:nvCxnSpPr>
        <p:spPr bwMode="auto">
          <a:xfrm rot="5400000">
            <a:off x="3255963" y="5275262"/>
            <a:ext cx="6096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29" name="Straight Connector 15"/>
          <p:cNvCxnSpPr>
            <a:cxnSpLocks noChangeShapeType="1"/>
          </p:cNvCxnSpPr>
          <p:nvPr/>
        </p:nvCxnSpPr>
        <p:spPr bwMode="auto">
          <a:xfrm rot="5400000" flipH="1" flipV="1">
            <a:off x="2874963" y="4894262"/>
            <a:ext cx="1524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0" name="Straight Connector 16"/>
          <p:cNvCxnSpPr>
            <a:cxnSpLocks noChangeShapeType="1"/>
          </p:cNvCxnSpPr>
          <p:nvPr/>
        </p:nvCxnSpPr>
        <p:spPr bwMode="auto">
          <a:xfrm rot="5400000" flipH="1" flipV="1">
            <a:off x="4094957" y="4893469"/>
            <a:ext cx="152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1" name="Straight Connector 17"/>
          <p:cNvCxnSpPr>
            <a:cxnSpLocks noChangeShapeType="1"/>
          </p:cNvCxnSpPr>
          <p:nvPr/>
        </p:nvCxnSpPr>
        <p:spPr bwMode="auto">
          <a:xfrm>
            <a:off x="4398963" y="4970463"/>
            <a:ext cx="41148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2" name="Straight Connector 18"/>
          <p:cNvCxnSpPr>
            <a:cxnSpLocks noChangeShapeType="1"/>
          </p:cNvCxnSpPr>
          <p:nvPr/>
        </p:nvCxnSpPr>
        <p:spPr bwMode="auto">
          <a:xfrm rot="5400000">
            <a:off x="6151563" y="5275262"/>
            <a:ext cx="6096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3" name="Straight Connector 19"/>
          <p:cNvCxnSpPr>
            <a:cxnSpLocks noChangeShapeType="1"/>
          </p:cNvCxnSpPr>
          <p:nvPr/>
        </p:nvCxnSpPr>
        <p:spPr bwMode="auto">
          <a:xfrm rot="5400000" flipH="1" flipV="1">
            <a:off x="4323557" y="4893469"/>
            <a:ext cx="152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4" name="Straight Connector 20"/>
          <p:cNvCxnSpPr>
            <a:cxnSpLocks noChangeShapeType="1"/>
          </p:cNvCxnSpPr>
          <p:nvPr/>
        </p:nvCxnSpPr>
        <p:spPr bwMode="auto">
          <a:xfrm rot="5400000" flipH="1" flipV="1">
            <a:off x="8438357" y="4893469"/>
            <a:ext cx="152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" name="TextBox 17"/>
          <p:cNvSpPr txBox="1"/>
          <p:nvPr/>
        </p:nvSpPr>
        <p:spPr>
          <a:xfrm>
            <a:off x="1731963" y="5656263"/>
            <a:ext cx="1143000" cy="338137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Promoter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51163" y="5656263"/>
            <a:ext cx="1143000" cy="338137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Passive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22963" y="5656263"/>
            <a:ext cx="1143000" cy="338137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Detractor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3775" y="585788"/>
            <a:ext cx="8151813" cy="1295400"/>
          </a:xfrm>
        </p:spPr>
        <p:txBody>
          <a:bodyPr/>
          <a:lstStyle/>
          <a:p>
            <a:pPr algn="ctr"/>
            <a:r>
              <a:rPr lang="en-US" sz="4800" smtClean="0">
                <a:latin typeface="Calibri" pitchFamily="34" charset="0"/>
                <a:ea typeface="ＭＳ Ｐゴシック"/>
                <a:cs typeface="ＭＳ Ｐゴシック"/>
              </a:rPr>
              <a:t>Select NPS “Stars”</a:t>
            </a:r>
            <a:endParaRPr lang="en-US" sz="4800" b="0" smtClean="0"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81188"/>
            <a:ext cx="8002587" cy="5632450"/>
          </a:xfrm>
        </p:spPr>
        <p:txBody>
          <a:bodyPr/>
          <a:lstStyle/>
          <a:p>
            <a:pPr algn="ctr"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NPS = % Promoter - % Detractor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						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Harley Davidson	81%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Costco		79%				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SAS			66%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Intuit			58%</a:t>
            </a:r>
          </a:p>
          <a:p>
            <a:pPr>
              <a:buFont typeface="Monotype Sorts"/>
              <a:buNone/>
            </a:pPr>
            <a:r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t>Southwest Air.	51%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638917" y="520262"/>
          <a:ext cx="9119938" cy="6103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5407025" y="1308100"/>
            <a:ext cx="37528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N = 60 (10 SV + 50 non-SV)</a:t>
            </a:r>
          </a:p>
          <a:p>
            <a:r>
              <a:rPr lang="en-US">
                <a:latin typeface="Calibri" pitchFamily="34" charset="0"/>
              </a:rPr>
              <a:t>Response Rate = 72%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/>
          <p:cNvGraphicFramePr/>
          <p:nvPr/>
        </p:nvGraphicFramePr>
        <p:xfrm>
          <a:off x="457200" y="1931276"/>
          <a:ext cx="8812924" cy="426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457200" y="331788"/>
            <a:ext cx="84978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Likely to Recommend:  What is the major factor keeping you from giving this a higher score?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/>
          <p:cNvSpPr txBox="1">
            <a:spLocks noChangeArrowheads="1"/>
          </p:cNvSpPr>
          <p:nvPr/>
        </p:nvSpPr>
        <p:spPr bwMode="auto">
          <a:xfrm>
            <a:off x="457200" y="331788"/>
            <a:ext cx="84978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Criteria Relevance:  What is the major factor keeping you from giving this a higher score?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788276" y="1931276"/>
          <a:ext cx="8166538" cy="426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2"/>
          <p:cNvSpPr txBox="1">
            <a:spLocks noChangeArrowheads="1"/>
          </p:cNvSpPr>
          <p:nvPr/>
        </p:nvSpPr>
        <p:spPr bwMode="auto">
          <a:xfrm>
            <a:off x="457200" y="331788"/>
            <a:ext cx="84978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Feedback Report:  What is the major factor keeping you from giving this a higher score?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20716" y="1623848"/>
          <a:ext cx="9049407" cy="4761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/>
          <p:cNvSpPr txBox="1">
            <a:spLocks noChangeArrowheads="1"/>
          </p:cNvSpPr>
          <p:nvPr/>
        </p:nvSpPr>
        <p:spPr bwMode="auto">
          <a:xfrm>
            <a:off x="457200" y="331788"/>
            <a:ext cx="849788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Likely to Reapply:  What is the major factor keeping you from giving this a higher score?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457199" y="1545021"/>
          <a:ext cx="9191297" cy="4824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aldrige Slid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7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aldrige Slid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aldrige Slid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aldrige Slid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aldrige Slid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Baldrige Slide">
    <a:majorFont>
      <a:latin typeface="Arial Narrow"/>
      <a:ea typeface=""/>
      <a:cs typeface=""/>
    </a:majorFont>
    <a:minorFont>
      <a:latin typeface="Arial Narrow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821</Words>
  <Application>Microsoft Office PowerPoint</Application>
  <PresentationFormat>Custom</PresentationFormat>
  <Paragraphs>73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Times New Roman</vt:lpstr>
      <vt:lpstr>ＭＳ Ｐゴシック</vt:lpstr>
      <vt:lpstr>Arial</vt:lpstr>
      <vt:lpstr>Arial Narrow</vt:lpstr>
      <vt:lpstr>Monotype Sorts</vt:lpstr>
      <vt:lpstr>ヒラギノ角ゴ Pro W3</vt:lpstr>
      <vt:lpstr>CommonBullets</vt:lpstr>
      <vt:lpstr>Calibri</vt:lpstr>
      <vt:lpstr>Blank Presentation</vt:lpstr>
      <vt:lpstr>Office Theme</vt:lpstr>
      <vt:lpstr>Judge’s Meeting June 14, 2011  </vt:lpstr>
      <vt:lpstr>Quick Reminder on Methodology </vt:lpstr>
      <vt:lpstr>Slide 3</vt:lpstr>
      <vt:lpstr>Select NPS “Stars”</vt:lpstr>
      <vt:lpstr>Slide 5</vt:lpstr>
      <vt:lpstr>Slide 6</vt:lpstr>
      <vt:lpstr>Slide 7</vt:lpstr>
      <vt:lpstr>Slide 8</vt:lpstr>
      <vt:lpstr>Slide 9</vt:lpstr>
    </vt:vector>
  </TitlesOfParts>
  <Company>NQP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Malcolm Baldrige National Quality Award Process</dc:title>
  <dc:creator>Baldrige Performance Excellence Program</dc:creator>
  <cp:lastModifiedBy>eastman</cp:lastModifiedBy>
  <cp:revision>85</cp:revision>
  <cp:lastPrinted>1999-10-12T17:45:39Z</cp:lastPrinted>
  <dcterms:created xsi:type="dcterms:W3CDTF">2011-02-25T15:47:11Z</dcterms:created>
  <dcterms:modified xsi:type="dcterms:W3CDTF">2011-07-21T20:04:06Z</dcterms:modified>
</cp:coreProperties>
</file>