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4"/>
  </p:notesMasterIdLst>
  <p:handoutMasterIdLst>
    <p:handoutMasterId r:id="rId25"/>
  </p:handoutMasterIdLst>
  <p:sldIdLst>
    <p:sldId id="259" r:id="rId2"/>
    <p:sldId id="263" r:id="rId3"/>
    <p:sldId id="264" r:id="rId4"/>
    <p:sldId id="265" r:id="rId5"/>
    <p:sldId id="266" r:id="rId6"/>
    <p:sldId id="267" r:id="rId7"/>
    <p:sldId id="268" r:id="rId8"/>
    <p:sldId id="269" r:id="rId9"/>
    <p:sldId id="271" r:id="rId10"/>
    <p:sldId id="272" r:id="rId11"/>
    <p:sldId id="270" r:id="rId12"/>
    <p:sldId id="273" r:id="rId13"/>
    <p:sldId id="274" r:id="rId14"/>
    <p:sldId id="275" r:id="rId15"/>
    <p:sldId id="276" r:id="rId16"/>
    <p:sldId id="283" r:id="rId17"/>
    <p:sldId id="284" r:id="rId18"/>
    <p:sldId id="278" r:id="rId19"/>
    <p:sldId id="279" r:id="rId20"/>
    <p:sldId id="280" r:id="rId21"/>
    <p:sldId id="281" r:id="rId22"/>
    <p:sldId id="261" r:id="rId23"/>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xmlns="">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789" autoAdjust="0"/>
  </p:normalViewPr>
  <p:slideViewPr>
    <p:cSldViewPr snapToGrid="0" snapToObjects="1">
      <p:cViewPr varScale="1">
        <p:scale>
          <a:sx n="46" d="100"/>
          <a:sy n="46" d="100"/>
        </p:scale>
        <p:origin x="-1536" y="-102"/>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90" d="100"/>
          <a:sy n="90" d="100"/>
        </p:scale>
        <p:origin x="2496" y="-878"/>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eaLnBrk="0" hangingPunct="0">
              <a:defRPr sz="2900">
                <a:solidFill>
                  <a:schemeClr val="tx1"/>
                </a:solidFill>
                <a:latin typeface="Times New Roman" pitchFamily="18" charset="0"/>
                <a:ea typeface="ＭＳ Ｐゴシック" pitchFamily="34" charset="-128"/>
              </a:defRPr>
            </a:lvl1pPr>
            <a:lvl2pPr marL="935154" indent="-359674" defTabSz="1047054" eaLnBrk="0" hangingPunct="0">
              <a:defRPr sz="2900">
                <a:solidFill>
                  <a:schemeClr val="tx1"/>
                </a:solidFill>
                <a:latin typeface="Times New Roman" pitchFamily="18" charset="0"/>
                <a:ea typeface="ＭＳ Ｐゴシック" pitchFamily="34" charset="-128"/>
              </a:defRPr>
            </a:lvl2pPr>
            <a:lvl3pPr marL="1438700" indent="-287739" defTabSz="1047054" eaLnBrk="0" hangingPunct="0">
              <a:defRPr sz="2900">
                <a:solidFill>
                  <a:schemeClr val="tx1"/>
                </a:solidFill>
                <a:latin typeface="Times New Roman" pitchFamily="18" charset="0"/>
                <a:ea typeface="ＭＳ Ｐゴシック" pitchFamily="34" charset="-128"/>
              </a:defRPr>
            </a:lvl3pPr>
            <a:lvl4pPr marL="2014180" indent="-287739" defTabSz="1047054" eaLnBrk="0" hangingPunct="0">
              <a:defRPr sz="2900">
                <a:solidFill>
                  <a:schemeClr val="tx1"/>
                </a:solidFill>
                <a:latin typeface="Times New Roman" pitchFamily="18" charset="0"/>
                <a:ea typeface="ＭＳ Ｐゴシック" pitchFamily="34" charset="-128"/>
              </a:defRPr>
            </a:lvl4pPr>
            <a:lvl5pPr marL="2589660" indent="-287739" defTabSz="1047054" eaLnBrk="0" hangingPunct="0">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5B966685-0A99-4C3C-A51F-CD1BC831AEE8}" type="slidenum">
              <a:rPr lang="en-US" sz="1300"/>
              <a:pPr/>
              <a:t>10</a:t>
            </a:fld>
            <a:endParaRPr lang="en-US" sz="1300" dirty="0"/>
          </a:p>
        </p:txBody>
      </p:sp>
      <p:sp>
        <p:nvSpPr>
          <p:cNvPr id="45059" name="Rectangle 2"/>
          <p:cNvSpPr>
            <a:spLocks noGrp="1" noRot="1" noChangeAspect="1" noChangeArrowheads="1" noTextEdit="1"/>
          </p:cNvSpPr>
          <p:nvPr>
            <p:ph type="sldImg"/>
          </p:nvPr>
        </p:nvSpPr>
        <p:spPr>
          <a:xfrm>
            <a:off x="836613" y="887413"/>
            <a:ext cx="5457825" cy="4217987"/>
          </a:xfrm>
          <a:ln/>
        </p:spPr>
      </p:sp>
      <p:sp>
        <p:nvSpPr>
          <p:cNvPr id="44036" name="Rectangle 3"/>
          <p:cNvSpPr>
            <a:spLocks noGrp="1" noChangeArrowheads="1"/>
          </p:cNvSpPr>
          <p:nvPr>
            <p:ph type="body" idx="1"/>
          </p:nvPr>
        </p:nvSpPr>
        <p:spPr>
          <a:xfrm>
            <a:off x="723901" y="5481962"/>
            <a:ext cx="5523356" cy="4184147"/>
          </a:xfrm>
          <a:ln/>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To complete </a:t>
            </a:r>
            <a:r>
              <a:rPr lang="en-US" i="1" dirty="0">
                <a:latin typeface="Times New Roman" panose="02020603050405020304" pitchFamily="18" charset="0"/>
                <a:ea typeface="Tahoma" pitchFamily="34" charset="0"/>
                <a:cs typeface="Times New Roman" panose="02020603050405020304" pitchFamily="18" charset="0"/>
              </a:rPr>
              <a:t>easyInsight,</a:t>
            </a:r>
            <a:r>
              <a:rPr lang="en-US" dirty="0">
                <a:latin typeface="Times New Roman" panose="02020603050405020304" pitchFamily="18" charset="0"/>
                <a:ea typeface="Tahoma" pitchFamily="34" charset="0"/>
                <a:cs typeface="Times New Roman" panose="02020603050405020304" pitchFamily="18" charset="0"/>
              </a:rPr>
              <a:t> you read and consider each question in the Organizational Profile within the context of your organization, and then determine the level of difficulty of answering each question: “Easy to answer,” “Could answer,” or “Difficult to answer.”</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Doing this helps you identify gaps in your understanding of your organization.</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When you have completed the online assessment, you can compare your answers to those of others who have completed </a:t>
            </a:r>
            <a:r>
              <a:rPr lang="en-US" i="1" dirty="0">
                <a:latin typeface="Times New Roman" panose="02020603050405020304" pitchFamily="18" charset="0"/>
                <a:ea typeface="Tahoma" pitchFamily="34" charset="0"/>
                <a:cs typeface="Times New Roman" panose="02020603050405020304" pitchFamily="18" charset="0"/>
              </a:rPr>
              <a:t>easyInsight.</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You can then develop an action plan to address gaps and issues.</a:t>
            </a:r>
            <a:endParaRPr lang="en-US" i="1" dirty="0">
              <a:latin typeface="Times New Roman" panose="02020603050405020304" pitchFamily="18" charset="0"/>
              <a:ea typeface="Tahoma" pitchFamily="34" charset="0"/>
              <a:cs typeface="Times New Roman" panose="02020603050405020304" pitchFamily="18" charset="0"/>
            </a:endParaRPr>
          </a:p>
          <a:p>
            <a:pPr marL="197558" indent="-133484">
              <a:spcAft>
                <a:spcPts val="686"/>
              </a:spcAft>
              <a:defRPr/>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900395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8CE8396B-A251-416C-B656-A208C52F5EA7}" type="slidenum">
              <a:rPr lang="en-US" sz="1300"/>
              <a:pPr/>
              <a:t>11</a:t>
            </a:fld>
            <a:endParaRPr lang="en-US" sz="13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When you have completed </a:t>
            </a:r>
            <a:r>
              <a:rPr lang="en-US" i="1" dirty="0">
                <a:latin typeface="Times New Roman" panose="02020603050405020304" pitchFamily="18" charset="0"/>
                <a:ea typeface="Tahoma" pitchFamily="34" charset="0"/>
                <a:cs typeface="Times New Roman" panose="02020603050405020304" pitchFamily="18" charset="0"/>
              </a:rPr>
              <a:t>easyInsight </a:t>
            </a:r>
            <a:r>
              <a:rPr lang="en-US" dirty="0">
                <a:latin typeface="Times New Roman" panose="02020603050405020304" pitchFamily="18" charset="0"/>
                <a:ea typeface="Tahoma" pitchFamily="34" charset="0"/>
                <a:cs typeface="Times New Roman" panose="02020603050405020304" pitchFamily="18" charset="0"/>
              </a:rPr>
              <a:t>and addressed your gaps or issues, you may be ready to move on </a:t>
            </a:r>
            <a:r>
              <a:rPr lang="en-US" dirty="0" smtClean="0">
                <a:latin typeface="Times New Roman" panose="02020603050405020304" pitchFamily="18" charset="0"/>
                <a:ea typeface="Tahoma" pitchFamily="34" charset="0"/>
                <a:cs typeface="Times New Roman" panose="02020603050405020304" pitchFamily="18" charset="0"/>
              </a:rPr>
              <a:t>to </a:t>
            </a:r>
            <a:r>
              <a:rPr lang="en-US" dirty="0">
                <a:latin typeface="Times New Roman" panose="02020603050405020304" pitchFamily="18" charset="0"/>
                <a:ea typeface="Tahoma" pitchFamily="34" charset="0"/>
                <a:cs typeface="Times New Roman" panose="02020603050405020304" pitchFamily="18" charset="0"/>
              </a:rPr>
              <a:t>responding to the questions in the Organizational Profile.</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 Organizational Profile sets the context for evaluating your organization. It is what makes the Criteria for Performance Excellence applicable to any type of organization—business, education, health care, nonprofit, or government; large or small; single-site or with locations around the world. </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Specifically, the Organizational Profile is a series of questions that helps you better understand your organization. It creates a snapshot of your organization so you can examine its key influences, challenges, and advantages.</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 Organizational Profile is available free as a standalone document on the Baldrige website, as part of the free </a:t>
            </a:r>
            <a:r>
              <a:rPr lang="en-US" i="1" dirty="0">
                <a:latin typeface="Times New Roman" panose="02020603050405020304" pitchFamily="18" charset="0"/>
                <a:ea typeface="Tahoma" pitchFamily="34" charset="0"/>
                <a:cs typeface="Times New Roman" panose="02020603050405020304" pitchFamily="18" charset="0"/>
              </a:rPr>
              <a:t>Baldrige Excellence Builder </a:t>
            </a:r>
            <a:r>
              <a:rPr lang="en-US" dirty="0">
                <a:latin typeface="Times New Roman" panose="02020603050405020304" pitchFamily="18" charset="0"/>
                <a:ea typeface="Tahoma" pitchFamily="34" charset="0"/>
                <a:cs typeface="Times New Roman" panose="02020603050405020304" pitchFamily="18" charset="0"/>
              </a:rPr>
              <a:t>(discussed later in this presentation), and in the full </a:t>
            </a:r>
            <a:r>
              <a:rPr lang="en-US" i="1" dirty="0">
                <a:latin typeface="Times New Roman" panose="02020603050405020304" pitchFamily="18" charset="0"/>
                <a:ea typeface="Tahoma" pitchFamily="34" charset="0"/>
                <a:cs typeface="Times New Roman" panose="02020603050405020304" pitchFamily="18" charset="0"/>
              </a:rPr>
              <a:t>Baldrige Excellence Framework </a:t>
            </a:r>
            <a:r>
              <a:rPr lang="en-US" dirty="0">
                <a:latin typeface="Times New Roman" panose="02020603050405020304" pitchFamily="18" charset="0"/>
                <a:ea typeface="Tahoma" pitchFamily="34" charset="0"/>
                <a:cs typeface="Times New Roman" panose="02020603050405020304" pitchFamily="18" charset="0"/>
              </a:rPr>
              <a:t>booklet, available for sale on the Baldrige website.</a:t>
            </a:r>
          </a:p>
          <a:p>
            <a:pPr>
              <a:lnSpc>
                <a:spcPct val="85000"/>
              </a:lnSpc>
              <a:spcAft>
                <a:spcPts val="686"/>
              </a:spcAft>
            </a:pPr>
            <a:endParaRPr lang="en-US"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351365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209436FE-D5A3-4082-91FD-21FA26466F0A}" type="slidenum">
              <a:rPr lang="en-US" sz="1300"/>
              <a:pPr/>
              <a:t>12</a:t>
            </a:fld>
            <a:endParaRPr lang="en-US" sz="1300" dirty="0"/>
          </a:p>
        </p:txBody>
      </p:sp>
      <p:sp>
        <p:nvSpPr>
          <p:cNvPr id="36867" name="Rectangle 2"/>
          <p:cNvSpPr>
            <a:spLocks noGrp="1" noRot="1" noChangeAspect="1" noChangeArrowheads="1" noTextEdit="1"/>
          </p:cNvSpPr>
          <p:nvPr>
            <p:ph type="sldImg"/>
          </p:nvPr>
        </p:nvSpPr>
        <p:spPr>
          <a:xfrm>
            <a:off x="877888" y="836613"/>
            <a:ext cx="5437187" cy="4202112"/>
          </a:xfrm>
          <a:ln/>
        </p:spPr>
      </p:sp>
      <p:sp>
        <p:nvSpPr>
          <p:cNvPr id="36868" name="Rectangle 3"/>
          <p:cNvSpPr>
            <a:spLocks noGrp="1" noChangeArrowheads="1"/>
          </p:cNvSpPr>
          <p:nvPr>
            <p:ph type="body" idx="1"/>
          </p:nvPr>
        </p:nvSpPr>
        <p:spPr>
          <a:xfrm>
            <a:off x="1114317" y="5454349"/>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301" tIns="52652" rIns="105301" bIns="52652"/>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By answering the questions in the Organizational Profile, your organization can gain a common understanding of what is important to you, and this understanding will then guide data collection and selection of information as the process continues. The Organizational Profile also guides the assessment of approaches used by your organization, the extent of deployment of those approaches, and the results you achieve. </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Many organizations start with the Organizational Profile and progress gradually to more detailed levels of self-assessment and action. If you identify topics for which you have conflicting, little, or no information, you can use these topics for action planning. </a:t>
            </a:r>
          </a:p>
          <a:p>
            <a:pPr>
              <a:spcAft>
                <a:spcPts val="686"/>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666606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A7A7A59A-5D92-417E-B796-FB61BB8086CB}" type="slidenum">
              <a:rPr lang="en-US" sz="1300"/>
              <a:pPr/>
              <a:t>13</a:t>
            </a:fld>
            <a:endParaRPr lang="en-US" sz="1300" dirty="0"/>
          </a:p>
        </p:txBody>
      </p:sp>
      <p:sp>
        <p:nvSpPr>
          <p:cNvPr id="37891" name="Rectangle 2"/>
          <p:cNvSpPr>
            <a:spLocks noGrp="1" noRot="1" noChangeAspect="1" noChangeArrowheads="1" noTextEdit="1"/>
          </p:cNvSpPr>
          <p:nvPr>
            <p:ph type="sldImg"/>
          </p:nvPr>
        </p:nvSpPr>
        <p:spPr>
          <a:xfrm>
            <a:off x="877888" y="836613"/>
            <a:ext cx="5437187" cy="4202112"/>
          </a:xfrm>
          <a:ln/>
        </p:spPr>
      </p:sp>
      <p:sp>
        <p:nvSpPr>
          <p:cNvPr id="37892" name="Rectangle 3"/>
          <p:cNvSpPr>
            <a:spLocks noGrp="1" noChangeArrowheads="1"/>
          </p:cNvSpPr>
          <p:nvPr>
            <p:ph type="body" idx="1"/>
          </p:nvPr>
        </p:nvSpPr>
        <p:spPr>
          <a:xfrm>
            <a:off x="958678" y="5337536"/>
            <a:ext cx="5271885" cy="54882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301" tIns="52652" rIns="105301" bIns="52652"/>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 requirements for the Organizational Profile are basically the same for all three versions of Criteria that we produce—Business/Nonprofit, Health Care, and Education—with some variation in vocabulary. All three versions of the profile are available on the Baldrige website</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There are two major sections with subparts under each. </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 first section is the </a:t>
            </a:r>
            <a:r>
              <a:rPr lang="en-US" b="1" dirty="0">
                <a:latin typeface="Times New Roman" panose="02020603050405020304" pitchFamily="18" charset="0"/>
                <a:ea typeface="Tahoma" pitchFamily="34" charset="0"/>
                <a:cs typeface="Times New Roman" panose="02020603050405020304" pitchFamily="18" charset="0"/>
              </a:rPr>
              <a:t>basic description of your organization.</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This includes your </a:t>
            </a:r>
            <a:r>
              <a:rPr lang="en-US" i="1" dirty="0">
                <a:latin typeface="Times New Roman" panose="02020603050405020304" pitchFamily="18" charset="0"/>
                <a:ea typeface="Tahoma" pitchFamily="34" charset="0"/>
                <a:cs typeface="Times New Roman" panose="02020603050405020304" pitchFamily="18" charset="0"/>
              </a:rPr>
              <a:t>organizational environment</a:t>
            </a:r>
            <a:r>
              <a:rPr lang="en-US" dirty="0">
                <a:latin typeface="Times New Roman" panose="02020603050405020304" pitchFamily="18" charset="0"/>
                <a:ea typeface="Tahoma" pitchFamily="34" charset="0"/>
                <a:cs typeface="Times New Roman" panose="02020603050405020304" pitchFamily="18" charset="0"/>
              </a:rPr>
              <a:t> (product offerings; mission, vision, and values; core competencies; workforce profile; technologies, equipment, and facilities; and regulatory environment). It also includes your </a:t>
            </a:r>
            <a:r>
              <a:rPr lang="en-US" i="1" dirty="0">
                <a:latin typeface="Times New Roman" panose="02020603050405020304" pitchFamily="18" charset="0"/>
                <a:ea typeface="Tahoma" pitchFamily="34" charset="0"/>
                <a:cs typeface="Times New Roman" panose="02020603050405020304" pitchFamily="18" charset="0"/>
              </a:rPr>
              <a:t>organizational relationships</a:t>
            </a:r>
            <a:r>
              <a:rPr lang="en-US" dirty="0">
                <a:latin typeface="Times New Roman" panose="02020603050405020304" pitchFamily="18" charset="0"/>
                <a:ea typeface="Tahoma" pitchFamily="34" charset="0"/>
                <a:cs typeface="Times New Roman" panose="02020603050405020304" pitchFamily="18" charset="0"/>
              </a:rPr>
              <a:t> (governance system, key customer groups, stakeholder groups, and market segments; key product and customer-support service requirements; and key suppliers and partners). </a:t>
            </a:r>
          </a:p>
        </p:txBody>
      </p:sp>
    </p:spTree>
    <p:extLst>
      <p:ext uri="{BB962C8B-B14F-4D97-AF65-F5344CB8AC3E}">
        <p14:creationId xmlns:p14="http://schemas.microsoft.com/office/powerpoint/2010/main" val="4273538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A7A7A59A-5D92-417E-B796-FB61BB8086CB}" type="slidenum">
              <a:rPr lang="en-US" sz="1300"/>
              <a:pPr/>
              <a:t>14</a:t>
            </a:fld>
            <a:endParaRPr lang="en-US" sz="1300" dirty="0"/>
          </a:p>
        </p:txBody>
      </p:sp>
      <p:sp>
        <p:nvSpPr>
          <p:cNvPr id="37891" name="Rectangle 2"/>
          <p:cNvSpPr>
            <a:spLocks noGrp="1" noRot="1" noChangeAspect="1" noChangeArrowheads="1" noTextEdit="1"/>
          </p:cNvSpPr>
          <p:nvPr>
            <p:ph type="sldImg"/>
          </p:nvPr>
        </p:nvSpPr>
        <p:spPr>
          <a:xfrm>
            <a:off x="877888" y="836613"/>
            <a:ext cx="5437187" cy="4202112"/>
          </a:xfrm>
          <a:ln/>
        </p:spPr>
      </p:sp>
      <p:sp>
        <p:nvSpPr>
          <p:cNvPr id="37892" name="Rectangle 3"/>
          <p:cNvSpPr>
            <a:spLocks noGrp="1" noChangeArrowheads="1"/>
          </p:cNvSpPr>
          <p:nvPr>
            <p:ph type="body" idx="1"/>
          </p:nvPr>
        </p:nvSpPr>
        <p:spPr>
          <a:xfrm>
            <a:off x="958678" y="5337536"/>
            <a:ext cx="5271885" cy="54882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301" tIns="52652" rIns="105301" bIns="52652"/>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 second section focuses on your </a:t>
            </a:r>
            <a:r>
              <a:rPr lang="en-US" b="1" dirty="0">
                <a:latin typeface="Times New Roman" panose="02020603050405020304" pitchFamily="18" charset="0"/>
                <a:ea typeface="Tahoma" pitchFamily="34" charset="0"/>
                <a:cs typeface="Times New Roman" panose="02020603050405020304" pitchFamily="18" charset="0"/>
              </a:rPr>
              <a:t>organizational situation.</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This includes your organization’s </a:t>
            </a:r>
            <a:r>
              <a:rPr lang="en-US" i="1" dirty="0">
                <a:latin typeface="Times New Roman" panose="02020603050405020304" pitchFamily="18" charset="0"/>
                <a:ea typeface="Tahoma" pitchFamily="34" charset="0"/>
                <a:cs typeface="Times New Roman" panose="02020603050405020304" pitchFamily="18" charset="0"/>
              </a:rPr>
              <a:t>competitive environment</a:t>
            </a:r>
            <a:r>
              <a:rPr lang="en-US" dirty="0">
                <a:latin typeface="Times New Roman" panose="02020603050405020304" pitchFamily="18" charset="0"/>
                <a:ea typeface="Tahoma" pitchFamily="34" charset="0"/>
                <a:cs typeface="Times New Roman" panose="02020603050405020304" pitchFamily="18" charset="0"/>
              </a:rPr>
              <a:t> (including your relative size and growth and number of competitors). It also includes your </a:t>
            </a:r>
            <a:r>
              <a:rPr lang="en-US" i="1" dirty="0">
                <a:latin typeface="Times New Roman" panose="02020603050405020304" pitchFamily="18" charset="0"/>
                <a:ea typeface="Tahoma" pitchFamily="34" charset="0"/>
                <a:cs typeface="Times New Roman" panose="02020603050405020304" pitchFamily="18" charset="0"/>
              </a:rPr>
              <a:t>strategic context </a:t>
            </a:r>
            <a:r>
              <a:rPr lang="en-US" dirty="0">
                <a:latin typeface="Times New Roman" panose="02020603050405020304" pitchFamily="18" charset="0"/>
                <a:ea typeface="Tahoma" pitchFamily="34" charset="0"/>
                <a:cs typeface="Times New Roman" panose="02020603050405020304" pitchFamily="18" charset="0"/>
              </a:rPr>
              <a:t>(key business, operational, societal responsibility, and workforce strategic challenges and advantages)</a:t>
            </a:r>
            <a:r>
              <a:rPr lang="en-US" i="1" dirty="0">
                <a:latin typeface="Times New Roman" panose="02020603050405020304" pitchFamily="18" charset="0"/>
                <a:ea typeface="Tahoma" pitchFamily="34" charset="0"/>
                <a:cs typeface="Times New Roman" panose="02020603050405020304" pitchFamily="18" charset="0"/>
              </a:rPr>
              <a:t> </a:t>
            </a:r>
            <a:r>
              <a:rPr lang="en-US" dirty="0">
                <a:latin typeface="Times New Roman" panose="02020603050405020304" pitchFamily="18" charset="0"/>
                <a:ea typeface="Tahoma" pitchFamily="34" charset="0"/>
                <a:cs typeface="Times New Roman" panose="02020603050405020304" pitchFamily="18" charset="0"/>
              </a:rPr>
              <a:t>and your </a:t>
            </a:r>
            <a:r>
              <a:rPr lang="en-US" i="1" dirty="0">
                <a:latin typeface="Times New Roman" panose="02020603050405020304" pitchFamily="18" charset="0"/>
                <a:ea typeface="Tahoma" pitchFamily="34" charset="0"/>
                <a:cs typeface="Times New Roman" panose="02020603050405020304" pitchFamily="18" charset="0"/>
              </a:rPr>
              <a:t>performance improvement system</a:t>
            </a:r>
            <a:r>
              <a:rPr lang="en-US" dirty="0">
                <a:latin typeface="Times New Roman" panose="02020603050405020304" pitchFamily="18" charset="0"/>
                <a:ea typeface="Tahoma" pitchFamily="34" charset="0"/>
                <a:cs typeface="Times New Roman" panose="02020603050405020304" pitchFamily="18" charset="0"/>
              </a:rPr>
              <a:t> (including your approach to evaluation and improvement). </a:t>
            </a:r>
          </a:p>
        </p:txBody>
      </p:sp>
    </p:spTree>
    <p:extLst>
      <p:ext uri="{BB962C8B-B14F-4D97-AF65-F5344CB8AC3E}">
        <p14:creationId xmlns:p14="http://schemas.microsoft.com/office/powerpoint/2010/main" val="3397575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eaLnBrk="0" hangingPunct="0">
              <a:defRPr sz="2900">
                <a:solidFill>
                  <a:schemeClr val="tx1"/>
                </a:solidFill>
                <a:latin typeface="Times New Roman" pitchFamily="18" charset="0"/>
                <a:ea typeface="ＭＳ Ｐゴシック" pitchFamily="34" charset="-128"/>
              </a:defRPr>
            </a:lvl1pPr>
            <a:lvl2pPr marL="935154" indent="-359674" defTabSz="1047054" eaLnBrk="0" hangingPunct="0">
              <a:defRPr sz="2900">
                <a:solidFill>
                  <a:schemeClr val="tx1"/>
                </a:solidFill>
                <a:latin typeface="Times New Roman" pitchFamily="18" charset="0"/>
                <a:ea typeface="ＭＳ Ｐゴシック" pitchFamily="34" charset="-128"/>
              </a:defRPr>
            </a:lvl2pPr>
            <a:lvl3pPr marL="1438700" indent="-287739" defTabSz="1047054" eaLnBrk="0" hangingPunct="0">
              <a:defRPr sz="2900">
                <a:solidFill>
                  <a:schemeClr val="tx1"/>
                </a:solidFill>
                <a:latin typeface="Times New Roman" pitchFamily="18" charset="0"/>
                <a:ea typeface="ＭＳ Ｐゴシック" pitchFamily="34" charset="-128"/>
              </a:defRPr>
            </a:lvl3pPr>
            <a:lvl4pPr marL="2014180" indent="-287739" defTabSz="1047054" eaLnBrk="0" hangingPunct="0">
              <a:defRPr sz="2900">
                <a:solidFill>
                  <a:schemeClr val="tx1"/>
                </a:solidFill>
                <a:latin typeface="Times New Roman" pitchFamily="18" charset="0"/>
                <a:ea typeface="ＭＳ Ｐゴシック" pitchFamily="34" charset="-128"/>
              </a:defRPr>
            </a:lvl4pPr>
            <a:lvl5pPr marL="2589660" indent="-287739" defTabSz="1047054" eaLnBrk="0" hangingPunct="0">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5B966685-0A99-4C3C-A51F-CD1BC831AEE8}" type="slidenum">
              <a:rPr lang="en-US" sz="1300"/>
              <a:pPr/>
              <a:t>15</a:t>
            </a:fld>
            <a:endParaRPr lang="en-US" sz="1300" dirty="0"/>
          </a:p>
        </p:txBody>
      </p:sp>
      <p:sp>
        <p:nvSpPr>
          <p:cNvPr id="45059" name="Rectangle 2"/>
          <p:cNvSpPr>
            <a:spLocks noGrp="1" noRot="1" noChangeAspect="1" noChangeArrowheads="1" noTextEdit="1"/>
          </p:cNvSpPr>
          <p:nvPr>
            <p:ph type="sldImg"/>
          </p:nvPr>
        </p:nvSpPr>
        <p:spPr>
          <a:xfrm>
            <a:off x="836613" y="827088"/>
            <a:ext cx="5457825" cy="4217987"/>
          </a:xfrm>
          <a:ln/>
        </p:spPr>
      </p:sp>
      <p:sp>
        <p:nvSpPr>
          <p:cNvPr id="44036" name="Rectangle 3"/>
          <p:cNvSpPr>
            <a:spLocks noGrp="1" noChangeArrowheads="1"/>
          </p:cNvSpPr>
          <p:nvPr>
            <p:ph type="body" idx="1"/>
          </p:nvPr>
        </p:nvSpPr>
        <p:spPr>
          <a:xfrm>
            <a:off x="994983" y="5307079"/>
            <a:ext cx="5140743" cy="4184147"/>
          </a:xfrm>
          <a:ln/>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As a next step in self-assessment, you might </a:t>
            </a:r>
            <a:r>
              <a:rPr lang="en-US" b="1" dirty="0">
                <a:latin typeface="Times New Roman" panose="02020603050405020304" pitchFamily="18" charset="0"/>
                <a:ea typeface="Tahoma" pitchFamily="34" charset="0"/>
                <a:cs typeface="Times New Roman" panose="02020603050405020304" pitchFamily="18" charset="0"/>
              </a:rPr>
              <a:t>answer the questions in the titles of the 17 Criteria items.</a:t>
            </a:r>
            <a:r>
              <a:rPr lang="en-US" dirty="0">
                <a:latin typeface="Times New Roman" panose="02020603050405020304" pitchFamily="18" charset="0"/>
                <a:ea typeface="Tahoma" pitchFamily="34" charset="0"/>
                <a:cs typeface="Times New Roman" panose="02020603050405020304" pitchFamily="18" charset="0"/>
              </a:rPr>
              <a:t> The sample shown here is from Category 3, Customers. This will give you a basic understanding of the Criteria and your organization’s performance in each area. You might do this yourself, at a leadership retreat, or as a whole organization.</a:t>
            </a:r>
          </a:p>
          <a:p>
            <a:pPr defTabSz="1025317">
              <a:spcAft>
                <a:spcPts val="686"/>
              </a:spcAft>
              <a:defRPr/>
            </a:pPr>
            <a:r>
              <a:rPr lang="en-US" dirty="0">
                <a:latin typeface="Times New Roman" panose="02020603050405020304" pitchFamily="18" charset="0"/>
                <a:ea typeface="Tahoma" pitchFamily="34" charset="0"/>
                <a:cs typeface="Times New Roman" panose="02020603050405020304" pitchFamily="18" charset="0"/>
              </a:rPr>
              <a:t>These title questions are part of the </a:t>
            </a:r>
            <a:r>
              <a:rPr lang="en-US" i="1" dirty="0">
                <a:latin typeface="Times New Roman" panose="02020603050405020304" pitchFamily="18" charset="0"/>
                <a:ea typeface="Tahoma" pitchFamily="34" charset="0"/>
                <a:cs typeface="Times New Roman" panose="02020603050405020304" pitchFamily="18" charset="0"/>
              </a:rPr>
              <a:t>Baldrige Excellence Builder </a:t>
            </a:r>
            <a:r>
              <a:rPr lang="en-US" dirty="0">
                <a:latin typeface="Times New Roman" panose="02020603050405020304" pitchFamily="18" charset="0"/>
                <a:ea typeface="Tahoma" pitchFamily="34" charset="0"/>
                <a:cs typeface="Times New Roman" panose="02020603050405020304" pitchFamily="18" charset="0"/>
              </a:rPr>
              <a:t>(discussed later) and the full </a:t>
            </a:r>
            <a:r>
              <a:rPr lang="en-US" i="1" dirty="0">
                <a:latin typeface="Times New Roman" panose="02020603050405020304" pitchFamily="18" charset="0"/>
                <a:ea typeface="Tahoma" pitchFamily="34" charset="0"/>
                <a:cs typeface="Times New Roman" panose="02020603050405020304" pitchFamily="18" charset="0"/>
              </a:rPr>
              <a:t>Baldrige Excellence Framework </a:t>
            </a:r>
            <a:r>
              <a:rPr lang="en-US" dirty="0">
                <a:latin typeface="Times New Roman" panose="02020603050405020304" pitchFamily="18" charset="0"/>
                <a:ea typeface="Tahoma" pitchFamily="34" charset="0"/>
                <a:cs typeface="Times New Roman" panose="02020603050405020304" pitchFamily="18" charset="0"/>
              </a:rPr>
              <a:t>booklet.</a:t>
            </a:r>
          </a:p>
          <a:p>
            <a:pPr>
              <a:spcAft>
                <a:spcPts val="686"/>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245528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653DDF20-EA6B-4AA7-9340-88B18DAC273D}" type="slidenum">
              <a:rPr lang="en-US" sz="1300"/>
              <a:pPr/>
              <a:t>16</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81197" y="4761596"/>
            <a:ext cx="6092178" cy="4961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panose="02020603050405020304" pitchFamily="18" charset="0"/>
                <a:ea typeface="Tahoma" pitchFamily="34" charset="0"/>
                <a:cs typeface="Times New Roman" panose="02020603050405020304" pitchFamily="18" charset="0"/>
              </a:rPr>
              <a:t>If your organization has some experience with the Baldrige Criteria or has completed smaller-scale assessments, you may be ready to </a:t>
            </a:r>
            <a:r>
              <a:rPr lang="en-US" dirty="0">
                <a:latin typeface="Times New Roman" panose="02020603050405020304" pitchFamily="18" charset="0"/>
                <a:cs typeface="Times New Roman" panose="02020603050405020304" pitchFamily="18" charset="0"/>
              </a:rPr>
              <a:t>assess your organization against the most important features of organizational performance excellence, using the questions in the </a:t>
            </a:r>
            <a:r>
              <a:rPr lang="en-US" i="1" dirty="0">
                <a:latin typeface="Times New Roman" panose="02020603050405020304" pitchFamily="18" charset="0"/>
                <a:cs typeface="Times New Roman" panose="02020603050405020304" pitchFamily="18" charset="0"/>
              </a:rPr>
              <a:t>Baldrige Excellence Builder. </a:t>
            </a:r>
          </a:p>
        </p:txBody>
      </p:sp>
    </p:spTree>
    <p:extLst>
      <p:ext uri="{BB962C8B-B14F-4D97-AF65-F5344CB8AC3E}">
        <p14:creationId xmlns:p14="http://schemas.microsoft.com/office/powerpoint/2010/main" val="4120949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653DDF20-EA6B-4AA7-9340-88B18DAC273D}" type="slidenum">
              <a:rPr lang="en-US" sz="1300"/>
              <a:pPr/>
              <a:t>17</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759235" y="4761596"/>
            <a:ext cx="5647673" cy="4961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booklet includes instructions for doing this type of assessment, as well as a scoring rubric and a glossary of key terms. </a:t>
            </a:r>
          </a:p>
          <a:p>
            <a:r>
              <a:rPr lang="en-US" dirty="0">
                <a:latin typeface="Times New Roman" panose="02020603050405020304" pitchFamily="18" charset="0"/>
                <a:ea typeface="Tahoma" pitchFamily="34" charset="0"/>
                <a:cs typeface="Times New Roman" panose="02020603050405020304" pitchFamily="18" charset="0"/>
              </a:rPr>
              <a:t>Y</a:t>
            </a:r>
            <a:r>
              <a:rPr lang="en-US" dirty="0"/>
              <a:t>ou might use the champion-and-team approach described later </a:t>
            </a:r>
            <a:r>
              <a:rPr lang="en-US" dirty="0" smtClean="0"/>
              <a:t>in this presentation, </a:t>
            </a:r>
            <a:r>
              <a:rPr lang="en-US" dirty="0"/>
              <a:t>or have your senior leaders perform the assessment.</a:t>
            </a:r>
          </a:p>
        </p:txBody>
      </p:sp>
    </p:spTree>
    <p:extLst>
      <p:ext uri="{BB962C8B-B14F-4D97-AF65-F5344CB8AC3E}">
        <p14:creationId xmlns:p14="http://schemas.microsoft.com/office/powerpoint/2010/main" val="2286998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653DDF20-EA6B-4AA7-9340-88B18DAC273D}" type="slidenum">
              <a:rPr lang="en-US" sz="1300"/>
              <a:pPr/>
              <a:t>18</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782646" y="4715574"/>
            <a:ext cx="5745154" cy="4961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If your organization has some experience with the Baldrige framework or has completed smaller-scale assessments, you may be ready to use the complete set of Criteria to conduct a full self-assessment. Here are six basic steps for conducting a full self-assessment. We encourage you to modify this process to meet your own organizational needs.</a:t>
            </a:r>
          </a:p>
        </p:txBody>
      </p:sp>
    </p:spTree>
    <p:extLst>
      <p:ext uri="{BB962C8B-B14F-4D97-AF65-F5344CB8AC3E}">
        <p14:creationId xmlns:p14="http://schemas.microsoft.com/office/powerpoint/2010/main" val="3331942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653DDF20-EA6B-4AA7-9340-88B18DAC273D}" type="slidenum">
              <a:rPr lang="en-US" sz="1300"/>
              <a:pPr/>
              <a:t>19</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34375" y="4614326"/>
            <a:ext cx="6092178" cy="4961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61486" indent="-261486">
              <a:spcAft>
                <a:spcPts val="686"/>
              </a:spcAft>
              <a:buFont typeface="+mj-lt"/>
              <a:buAutoNum type="arabicPeriod"/>
            </a:pPr>
            <a:r>
              <a:rPr lang="en-US" dirty="0">
                <a:latin typeface="Times New Roman" panose="02020603050405020304" pitchFamily="18" charset="0"/>
                <a:ea typeface="Tahoma" pitchFamily="34" charset="0"/>
                <a:cs typeface="Times New Roman" panose="02020603050405020304" pitchFamily="18" charset="0"/>
              </a:rPr>
              <a:t>First, identify whether the whole organization or a specific part of it will be assessed. Determine if the self-assessment will cover the entire organization, a subunit, a division, or a department.</a:t>
            </a:r>
          </a:p>
          <a:p>
            <a:pPr marL="261486" indent="-261486">
              <a:spcAft>
                <a:spcPts val="686"/>
              </a:spcAft>
              <a:buFont typeface="+mj-lt"/>
              <a:buAutoNum type="arabicPeriod"/>
            </a:pPr>
            <a:r>
              <a:rPr lang="en-US" dirty="0">
                <a:latin typeface="Times New Roman" panose="02020603050405020304" pitchFamily="18" charset="0"/>
                <a:ea typeface="Tahoma" pitchFamily="34" charset="0"/>
                <a:cs typeface="Times New Roman" panose="02020603050405020304" pitchFamily="18" charset="0"/>
              </a:rPr>
              <a:t>Then select champions for each of the Baldrige categories. These champions will participate in preparing responses to the item questions in the Criteria categories—either the full set of Criteria questions or the questions in the </a:t>
            </a:r>
            <a:r>
              <a:rPr lang="en-US" i="1" dirty="0">
                <a:latin typeface="Times New Roman" panose="02020603050405020304" pitchFamily="18" charset="0"/>
                <a:ea typeface="Tahoma" pitchFamily="34" charset="0"/>
                <a:cs typeface="Times New Roman" panose="02020603050405020304" pitchFamily="18" charset="0"/>
              </a:rPr>
              <a:t>Baldrige Excellence Builder</a:t>
            </a:r>
            <a:r>
              <a:rPr lang="en-US" dirty="0">
                <a:latin typeface="Times New Roman" panose="02020603050405020304" pitchFamily="18" charset="0"/>
                <a:ea typeface="Tahoma" pitchFamily="34" charset="0"/>
                <a:cs typeface="Times New Roman" panose="02020603050405020304" pitchFamily="18" charset="0"/>
              </a:rPr>
              <a:t>. If they have not already done so, champions should prepare an Organizational Profile describing your organization and its challenges. </a:t>
            </a:r>
          </a:p>
          <a:p>
            <a:pPr marL="261486" indent="-261486">
              <a:spcAft>
                <a:spcPts val="686"/>
              </a:spcAft>
              <a:buFont typeface="+mj-lt"/>
              <a:buAutoNum type="arabicPeriod"/>
            </a:pPr>
            <a:r>
              <a:rPr lang="en-US" dirty="0">
                <a:latin typeface="Times New Roman" panose="02020603050405020304" pitchFamily="18" charset="0"/>
                <a:ea typeface="Tahoma" pitchFamily="34" charset="0"/>
                <a:cs typeface="Times New Roman" panose="02020603050405020304" pitchFamily="18" charset="0"/>
              </a:rPr>
              <a:t>The champions select category teams, which collect information and data for responding to the questions in their respective categories. </a:t>
            </a:r>
          </a:p>
          <a:p>
            <a:pPr marL="257769" indent="-257769">
              <a:spcAft>
                <a:spcPts val="686"/>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28443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EB37065E-A954-4285-9401-C749AC61B396}" type="slidenum">
              <a:rPr lang="en-US" sz="1300"/>
              <a:pPr/>
              <a:t>2</a:t>
            </a:fld>
            <a:endParaRPr lang="en-US" sz="1300"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533000" y="4564370"/>
            <a:ext cx="6132193" cy="50592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673"/>
              </a:spcAft>
            </a:pPr>
            <a:r>
              <a:rPr lang="en-US" sz="1100" dirty="0" smtClean="0">
                <a:latin typeface="Times New Roman" panose="02020603050405020304" pitchFamily="18" charset="0"/>
                <a:ea typeface="Tahoma" pitchFamily="34" charset="0"/>
                <a:cs typeface="Times New Roman" panose="02020603050405020304" pitchFamily="18" charset="0"/>
              </a:rPr>
              <a:t>The Baldrige</a:t>
            </a:r>
            <a:r>
              <a:rPr lang="en-US" sz="1100" baseline="0" dirty="0" smtClean="0">
                <a:latin typeface="Times New Roman" panose="02020603050405020304" pitchFamily="18" charset="0"/>
                <a:ea typeface="Tahoma" pitchFamily="34" charset="0"/>
                <a:cs typeface="Times New Roman" panose="02020603050405020304" pitchFamily="18" charset="0"/>
              </a:rPr>
              <a:t> Excellence Framework is a systems approach to improving your organization. </a:t>
            </a:r>
            <a:r>
              <a:rPr lang="en-US" sz="1100" dirty="0" smtClean="0">
                <a:latin typeface="Times New Roman" panose="02020603050405020304" pitchFamily="18" charset="0"/>
                <a:ea typeface="Tahoma" pitchFamily="34" charset="0"/>
                <a:cs typeface="Times New Roman" panose="02020603050405020304" pitchFamily="18" charset="0"/>
              </a:rPr>
              <a:t>Whether </a:t>
            </a:r>
            <a:r>
              <a:rPr lang="en-US" sz="1100" dirty="0">
                <a:latin typeface="Times New Roman" panose="02020603050405020304" pitchFamily="18" charset="0"/>
                <a:ea typeface="Tahoma" pitchFamily="34" charset="0"/>
                <a:cs typeface="Times New Roman" panose="02020603050405020304" pitchFamily="18" charset="0"/>
              </a:rPr>
              <a:t>your organization is large or small, and no matter your industry or sector, you can use the Baldrige Excellence Framework and its Criteria for Performance Excellence for improvement. The Baldrige Excellence Framework provides a way to evaluate how well your organization is meeting its goals and objectives. You can use the </a:t>
            </a:r>
            <a:r>
              <a:rPr lang="en-US" sz="1100" dirty="0" smtClean="0">
                <a:latin typeface="Times New Roman" panose="02020603050405020304" pitchFamily="18" charset="0"/>
                <a:ea typeface="Tahoma" pitchFamily="34" charset="0"/>
                <a:cs typeface="Times New Roman" panose="02020603050405020304" pitchFamily="18" charset="0"/>
              </a:rPr>
              <a:t>Baldrige </a:t>
            </a:r>
            <a:r>
              <a:rPr lang="en-US" sz="1100" dirty="0">
                <a:latin typeface="Times New Roman" panose="02020603050405020304" pitchFamily="18" charset="0"/>
                <a:ea typeface="Tahoma" pitchFamily="34" charset="0"/>
                <a:cs typeface="Times New Roman" panose="02020603050405020304" pitchFamily="18" charset="0"/>
              </a:rPr>
              <a:t>framework to evaluate your processes and their impact on results. </a:t>
            </a:r>
          </a:p>
          <a:p>
            <a:pPr>
              <a:spcBef>
                <a:spcPts val="0"/>
              </a:spcBef>
              <a:spcAft>
                <a:spcPts val="673"/>
              </a:spcAft>
            </a:pPr>
            <a:r>
              <a:rPr lang="en-US" sz="1100" dirty="0">
                <a:latin typeface="Times New Roman" panose="02020603050405020304" pitchFamily="18" charset="0"/>
                <a:ea typeface="Tahoma" pitchFamily="34" charset="0"/>
                <a:cs typeface="Times New Roman" panose="02020603050405020304" pitchFamily="18" charset="0"/>
              </a:rPr>
              <a:t>Most organizations begin their improvement journeys by using the Criteria for self-assessment. Self-assessments are flexible. You can</a:t>
            </a:r>
          </a:p>
          <a:p>
            <a:pPr lvl="1" indent="-215805">
              <a:spcBef>
                <a:spcPts val="0"/>
              </a:spcBef>
              <a:spcAft>
                <a:spcPts val="673"/>
              </a:spcAft>
              <a:buFontTx/>
              <a:buChar char="•"/>
            </a:pPr>
            <a:r>
              <a:rPr lang="en-US" sz="1100" dirty="0">
                <a:latin typeface="Times New Roman" panose="02020603050405020304" pitchFamily="18" charset="0"/>
                <a:ea typeface="Tahoma" pitchFamily="34" charset="0"/>
                <a:cs typeface="Times New Roman" panose="02020603050405020304" pitchFamily="18" charset="0"/>
              </a:rPr>
              <a:t>engage all workforce members in the process or select participants from a cross section of functions and levels—or appoint a small group to represent all colleagues</a:t>
            </a:r>
          </a:p>
          <a:p>
            <a:pPr lvl="1" indent="-215805">
              <a:spcBef>
                <a:spcPts val="0"/>
              </a:spcBef>
              <a:spcAft>
                <a:spcPts val="673"/>
              </a:spcAft>
              <a:buFontTx/>
              <a:buChar char="•"/>
            </a:pPr>
            <a:r>
              <a:rPr lang="en-US" sz="1100" dirty="0">
                <a:latin typeface="Times New Roman" panose="02020603050405020304" pitchFamily="18" charset="0"/>
                <a:ea typeface="Tahoma" pitchFamily="34" charset="0"/>
                <a:cs typeface="Times New Roman" panose="02020603050405020304" pitchFamily="18" charset="0"/>
              </a:rPr>
              <a:t>use a questionnaire approach </a:t>
            </a:r>
          </a:p>
          <a:p>
            <a:pPr lvl="1" indent="-215805">
              <a:spcBef>
                <a:spcPts val="0"/>
              </a:spcBef>
              <a:spcAft>
                <a:spcPts val="673"/>
              </a:spcAft>
              <a:buFontTx/>
              <a:buChar char="•"/>
            </a:pPr>
            <a:r>
              <a:rPr lang="en-US" sz="1100" dirty="0">
                <a:latin typeface="Times New Roman" panose="02020603050405020304" pitchFamily="18" charset="0"/>
                <a:ea typeface="Tahoma" pitchFamily="34" charset="0"/>
                <a:cs typeface="Times New Roman" panose="02020603050405020304" pitchFamily="18" charset="0"/>
              </a:rPr>
              <a:t>use only the Organizational Profile for a first self-assessment</a:t>
            </a:r>
          </a:p>
          <a:p>
            <a:pPr lvl="1" indent="-215805">
              <a:spcBef>
                <a:spcPts val="0"/>
              </a:spcBef>
              <a:spcAft>
                <a:spcPts val="673"/>
              </a:spcAft>
              <a:buFontTx/>
              <a:buChar char="•"/>
            </a:pPr>
            <a:r>
              <a:rPr lang="en-US" sz="1100" dirty="0">
                <a:latin typeface="Times New Roman" panose="02020603050405020304" pitchFamily="18" charset="0"/>
                <a:ea typeface="Tahoma" pitchFamily="34" charset="0"/>
                <a:cs typeface="Times New Roman" panose="02020603050405020304" pitchFamily="18" charset="0"/>
              </a:rPr>
              <a:t>use a selected group of questions from the seven Criteria categories</a:t>
            </a:r>
          </a:p>
          <a:p>
            <a:pPr lvl="1" indent="-215805">
              <a:spcBef>
                <a:spcPts val="0"/>
              </a:spcBef>
              <a:spcAft>
                <a:spcPts val="673"/>
              </a:spcAft>
              <a:buFontTx/>
              <a:buChar char="•"/>
            </a:pPr>
            <a:r>
              <a:rPr lang="en-US" sz="1100" dirty="0">
                <a:latin typeface="Times New Roman" panose="02020603050405020304" pitchFamily="18" charset="0"/>
                <a:ea typeface="Tahoma" pitchFamily="34" charset="0"/>
                <a:cs typeface="Times New Roman" panose="02020603050405020304" pitchFamily="18" charset="0"/>
              </a:rPr>
              <a:t>do a full self-assessment</a:t>
            </a:r>
          </a:p>
          <a:p>
            <a:pPr>
              <a:spcBef>
                <a:spcPts val="0"/>
              </a:spcBef>
              <a:spcAft>
                <a:spcPts val="673"/>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344300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3ACCDA7E-2C3D-4167-A3FA-D583F8DAE876}" type="slidenum">
              <a:rPr lang="en-US" sz="1300"/>
              <a:pPr/>
              <a:t>20</a:t>
            </a:fld>
            <a:endParaRPr lang="en-US" sz="13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431473" y="4759517"/>
            <a:ext cx="6402289" cy="4871949"/>
          </a:xfrm>
          <a:ln/>
        </p:spPr>
        <p:txBody>
          <a:bodyPr/>
          <a:lstStyle/>
          <a:p>
            <a:pPr marL="575480" indent="-287739">
              <a:spcAft>
                <a:spcPts val="686"/>
              </a:spcAft>
              <a:defRPr/>
            </a:pPr>
            <a:r>
              <a:rPr lang="en-US" dirty="0">
                <a:latin typeface="Times New Roman" panose="02020603050405020304" pitchFamily="18" charset="0"/>
                <a:ea typeface="Tahoma" pitchFamily="34" charset="0"/>
                <a:cs typeface="Times New Roman" panose="02020603050405020304" pitchFamily="18" charset="0"/>
              </a:rPr>
              <a:t>4.	Category teams share their answers to </a:t>
            </a:r>
            <a:r>
              <a:rPr lang="en-US" i="1" dirty="0">
                <a:latin typeface="Times New Roman" panose="02020603050405020304" pitchFamily="18" charset="0"/>
                <a:ea typeface="Tahoma" pitchFamily="34" charset="0"/>
                <a:cs typeface="Times New Roman" panose="02020603050405020304" pitchFamily="18" charset="0"/>
              </a:rPr>
              <a:t>the Excellence Builder </a:t>
            </a:r>
            <a:r>
              <a:rPr lang="en-US" dirty="0">
                <a:latin typeface="Times New Roman" panose="02020603050405020304" pitchFamily="18" charset="0"/>
                <a:ea typeface="Tahoma" pitchFamily="34" charset="0"/>
                <a:cs typeface="Times New Roman" panose="02020603050405020304" pitchFamily="18" charset="0"/>
              </a:rPr>
              <a:t>or Criteria questions with other category teams. The teams identify common themes in their answers. If you choose, you could have the teams score their answers using the basic rubric in the </a:t>
            </a:r>
            <a:r>
              <a:rPr lang="en-US" i="1" dirty="0">
                <a:latin typeface="Times New Roman" panose="02020603050405020304" pitchFamily="18" charset="0"/>
                <a:ea typeface="Tahoma" pitchFamily="34" charset="0"/>
                <a:cs typeface="Times New Roman" panose="02020603050405020304" pitchFamily="18" charset="0"/>
              </a:rPr>
              <a:t>Excellence Builder </a:t>
            </a:r>
            <a:r>
              <a:rPr lang="en-US" dirty="0">
                <a:latin typeface="Times New Roman" panose="02020603050405020304" pitchFamily="18" charset="0"/>
                <a:ea typeface="Tahoma" pitchFamily="34" charset="0"/>
                <a:cs typeface="Times New Roman" panose="02020603050405020304" pitchFamily="18" charset="0"/>
              </a:rPr>
              <a:t>or the full rubric in the </a:t>
            </a:r>
            <a:r>
              <a:rPr lang="en-US" i="1" dirty="0">
                <a:latin typeface="Times New Roman" panose="02020603050405020304" pitchFamily="18" charset="0"/>
                <a:ea typeface="Tahoma" pitchFamily="34" charset="0"/>
                <a:cs typeface="Times New Roman" panose="02020603050405020304" pitchFamily="18" charset="0"/>
              </a:rPr>
              <a:t>Baldrige Excellence Framework </a:t>
            </a:r>
            <a:r>
              <a:rPr lang="en-US" dirty="0">
                <a:latin typeface="Times New Roman" panose="02020603050405020304" pitchFamily="18" charset="0"/>
                <a:ea typeface="Tahoma" pitchFamily="34" charset="0"/>
                <a:cs typeface="Times New Roman" panose="02020603050405020304" pitchFamily="18" charset="0"/>
              </a:rPr>
              <a:t>booklet.</a:t>
            </a:r>
          </a:p>
          <a:p>
            <a:pPr marL="575480" indent="-287739">
              <a:spcAft>
                <a:spcPts val="686"/>
              </a:spcAft>
              <a:defRPr/>
            </a:pPr>
            <a:r>
              <a:rPr lang="en-US" dirty="0">
                <a:latin typeface="Times New Roman" panose="02020603050405020304" pitchFamily="18" charset="0"/>
                <a:ea typeface="Tahoma" pitchFamily="34" charset="0"/>
                <a:cs typeface="Times New Roman" panose="02020603050405020304" pitchFamily="18" charset="0"/>
              </a:rPr>
              <a:t>5.	Each category team creates and communicates an action plan for improvement based on the team’s answers and organizational priorities. The Self-Analysis Worksheet, available online at www.nist.gov/baldrige/publications/business_nonprofit_criteria.cfm, can help your category teams identify strengths and opportunities, set priorities, and develop action plans.</a:t>
            </a:r>
          </a:p>
          <a:p>
            <a:pPr marL="257769" indent="-257769">
              <a:spcAft>
                <a:spcPts val="686"/>
              </a:spcAft>
              <a:defRPr/>
            </a:pPr>
            <a:endParaRPr lang="en-US" dirty="0">
              <a:latin typeface="Times New Roman" panose="02020603050405020304" pitchFamily="18" charset="0"/>
              <a:ea typeface="Tahoma" pitchFamily="34" charset="0"/>
              <a:cs typeface="Times New Roman" panose="02020603050405020304" pitchFamily="18" charset="0"/>
            </a:endParaRPr>
          </a:p>
          <a:p>
            <a:pPr marL="257769" indent="-257769">
              <a:spcAft>
                <a:spcPts val="686"/>
              </a:spcAft>
              <a:defRPr/>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256787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3ACCDA7E-2C3D-4167-A3FA-D583F8DAE876}" type="slidenum">
              <a:rPr lang="en-US" sz="1300"/>
              <a:pPr/>
              <a:t>21</a:t>
            </a:fld>
            <a:endParaRPr lang="en-US" sz="13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707217" y="4810427"/>
            <a:ext cx="5918196" cy="5145087"/>
          </a:xfrm>
          <a:ln/>
        </p:spPr>
        <p:txBody>
          <a:bodyPr/>
          <a:lstStyle/>
          <a:p>
            <a:pPr marL="575480" indent="-287739">
              <a:spcAft>
                <a:spcPts val="686"/>
              </a:spcAft>
              <a:defRPr/>
            </a:pPr>
            <a:r>
              <a:rPr lang="en-US" dirty="0">
                <a:latin typeface="Times New Roman" panose="02020603050405020304" pitchFamily="18" charset="0"/>
                <a:ea typeface="Tahoma" pitchFamily="34" charset="0"/>
                <a:cs typeface="Times New Roman" panose="02020603050405020304" pitchFamily="18" charset="0"/>
              </a:rPr>
              <a:t>6.	In the final step, senior leaders, champions, and teams evaluate what has been done and think about ways to improve the self-assessment process in the future.</a:t>
            </a:r>
          </a:p>
          <a:p>
            <a:pPr>
              <a:spcAft>
                <a:spcPts val="686"/>
              </a:spcAft>
              <a:defRPr/>
            </a:pPr>
            <a:r>
              <a:rPr lang="en-US" dirty="0">
                <a:latin typeface="Times New Roman" panose="02020603050405020304" pitchFamily="18" charset="0"/>
                <a:ea typeface="Tahoma" pitchFamily="34" charset="0"/>
                <a:cs typeface="Times New Roman" panose="02020603050405020304" pitchFamily="18" charset="0"/>
              </a:rPr>
              <a:t>Your organization’s experience with and prior use of the Baldrige framework may determine whether you use an informal self-assessment or a formal approach that includes developing a written report. If you decide on an informal assessment—which many organizations have found to be a good way to start—you can complete the exercise in a one- or two-day meeting.</a:t>
            </a:r>
          </a:p>
          <a:p>
            <a:pPr marL="257769" indent="-257769">
              <a:spcAft>
                <a:spcPts val="686"/>
              </a:spcAft>
              <a:defRPr/>
            </a:pPr>
            <a:endParaRPr lang="en-US" dirty="0">
              <a:latin typeface="Times New Roman" panose="02020603050405020304" pitchFamily="18" charset="0"/>
              <a:ea typeface="Tahoma" pitchFamily="34" charset="0"/>
              <a:cs typeface="Times New Roman" panose="02020603050405020304" pitchFamily="18" charset="0"/>
            </a:endParaRPr>
          </a:p>
          <a:p>
            <a:pPr marL="257769" indent="-257769">
              <a:spcAft>
                <a:spcPts val="686"/>
              </a:spcAft>
              <a:defRPr/>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68518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22</a:t>
            </a:fld>
            <a:endParaRPr lang="en-US" dirty="0"/>
          </a:p>
        </p:txBody>
      </p:sp>
    </p:spTree>
    <p:extLst>
      <p:ext uri="{BB962C8B-B14F-4D97-AF65-F5344CB8AC3E}">
        <p14:creationId xmlns:p14="http://schemas.microsoft.com/office/powerpoint/2010/main" val="4241655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eaLnBrk="0" hangingPunct="0">
              <a:defRPr sz="2900">
                <a:solidFill>
                  <a:schemeClr val="tx1"/>
                </a:solidFill>
                <a:latin typeface="Times New Roman" pitchFamily="18" charset="0"/>
                <a:ea typeface="ＭＳ Ｐゴシック" pitchFamily="34" charset="-128"/>
              </a:defRPr>
            </a:lvl1pPr>
            <a:lvl2pPr marL="935154" indent="-359674" defTabSz="1047054" eaLnBrk="0" hangingPunct="0">
              <a:defRPr sz="2900">
                <a:solidFill>
                  <a:schemeClr val="tx1"/>
                </a:solidFill>
                <a:latin typeface="Times New Roman" pitchFamily="18" charset="0"/>
                <a:ea typeface="ＭＳ Ｐゴシック" pitchFamily="34" charset="-128"/>
              </a:defRPr>
            </a:lvl2pPr>
            <a:lvl3pPr marL="1438700" indent="-287739" defTabSz="1047054" eaLnBrk="0" hangingPunct="0">
              <a:defRPr sz="2900">
                <a:solidFill>
                  <a:schemeClr val="tx1"/>
                </a:solidFill>
                <a:latin typeface="Times New Roman" pitchFamily="18" charset="0"/>
                <a:ea typeface="ＭＳ Ｐゴシック" pitchFamily="34" charset="-128"/>
              </a:defRPr>
            </a:lvl3pPr>
            <a:lvl4pPr marL="2014180" indent="-287739" defTabSz="1047054" eaLnBrk="0" hangingPunct="0">
              <a:defRPr sz="2900">
                <a:solidFill>
                  <a:schemeClr val="tx1"/>
                </a:solidFill>
                <a:latin typeface="Times New Roman" pitchFamily="18" charset="0"/>
                <a:ea typeface="ＭＳ Ｐゴシック" pitchFamily="34" charset="-128"/>
              </a:defRPr>
            </a:lvl4pPr>
            <a:lvl5pPr marL="2589660" indent="-287739" defTabSz="1047054" eaLnBrk="0" hangingPunct="0">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D31D9FD6-B12B-4123-B798-7CF216E9F169}" type="slidenum">
              <a:rPr lang="en-US" sz="1300"/>
              <a:pPr/>
              <a:t>3</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Many reasons can underlie the need for a Baldrige self-assessment.</a:t>
            </a:r>
          </a:p>
          <a:p>
            <a:pPr marL="257769" lvl="1" indent="-257769">
              <a:spcBef>
                <a:spcPts val="0"/>
              </a:spcBef>
              <a:spcAft>
                <a:spcPts val="673"/>
              </a:spcAft>
              <a:buFontTx/>
              <a:buChar char="•"/>
            </a:pPr>
            <a:r>
              <a:rPr lang="en-US" dirty="0">
                <a:latin typeface="Times New Roman" panose="02020603050405020304" pitchFamily="18" charset="0"/>
                <a:ea typeface="Tahoma" pitchFamily="34" charset="0"/>
                <a:cs typeface="Times New Roman" panose="02020603050405020304" pitchFamily="18" charset="0"/>
              </a:rPr>
              <a:t>Your customers, competitors, or budget are driving the need to change.</a:t>
            </a:r>
          </a:p>
          <a:p>
            <a:pPr marL="257769" lvl="1" indent="-257769">
              <a:spcBef>
                <a:spcPts val="0"/>
              </a:spcBef>
              <a:spcAft>
                <a:spcPts val="673"/>
              </a:spcAft>
              <a:buFontTx/>
              <a:buChar char="•"/>
            </a:pPr>
            <a:r>
              <a:rPr lang="en-US" dirty="0">
                <a:latin typeface="Times New Roman" panose="02020603050405020304" pitchFamily="18" charset="0"/>
                <a:ea typeface="Tahoma" pitchFamily="34" charset="0"/>
                <a:cs typeface="Times New Roman" panose="02020603050405020304" pitchFamily="18" charset="0"/>
              </a:rPr>
              <a:t>Your environment is changing.</a:t>
            </a:r>
          </a:p>
          <a:p>
            <a:pPr marL="257769" lvl="1" indent="-257769">
              <a:spcBef>
                <a:spcPts val="0"/>
              </a:spcBef>
              <a:spcAft>
                <a:spcPts val="673"/>
              </a:spcAft>
              <a:buFontTx/>
              <a:buChar char="•"/>
            </a:pPr>
            <a:r>
              <a:rPr lang="en-US" dirty="0">
                <a:latin typeface="Times New Roman" panose="02020603050405020304" pitchFamily="18" charset="0"/>
                <a:ea typeface="Tahoma" pitchFamily="34" charset="0"/>
                <a:cs typeface="Times New Roman" panose="02020603050405020304" pitchFamily="18" charset="0"/>
              </a:rPr>
              <a:t>Your organization is among the best, and you want to keep it that way.</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Your self-assessment can reveal </a:t>
            </a:r>
            <a:r>
              <a:rPr lang="en-US" dirty="0" smtClean="0">
                <a:latin typeface="Times New Roman" panose="02020603050405020304" pitchFamily="18" charset="0"/>
                <a:ea typeface="Tahoma" pitchFamily="34" charset="0"/>
                <a:cs typeface="Times New Roman" panose="02020603050405020304" pitchFamily="18" charset="0"/>
              </a:rPr>
              <a:t> strengths for you to build on and opportunities </a:t>
            </a:r>
            <a:r>
              <a:rPr lang="en-US" dirty="0">
                <a:latin typeface="Times New Roman" panose="02020603050405020304" pitchFamily="18" charset="0"/>
                <a:ea typeface="Tahoma" pitchFamily="34" charset="0"/>
                <a:cs typeface="Times New Roman" panose="02020603050405020304" pitchFamily="18" charset="0"/>
              </a:rPr>
              <a:t>for </a:t>
            </a:r>
            <a:r>
              <a:rPr lang="en-US" dirty="0" smtClean="0">
                <a:latin typeface="Times New Roman" panose="02020603050405020304" pitchFamily="18" charset="0"/>
                <a:ea typeface="Tahoma" pitchFamily="34" charset="0"/>
                <a:cs typeface="Times New Roman" panose="02020603050405020304" pitchFamily="18" charset="0"/>
              </a:rPr>
              <a:t>to improve </a:t>
            </a:r>
            <a:r>
              <a:rPr lang="en-US" dirty="0">
                <a:latin typeface="Times New Roman" panose="02020603050405020304" pitchFamily="18" charset="0"/>
                <a:ea typeface="Tahoma" pitchFamily="34" charset="0"/>
                <a:cs typeface="Times New Roman" panose="02020603050405020304" pitchFamily="18" charset="0"/>
              </a:rPr>
              <a:t>and help you implement appropriate action plans. </a:t>
            </a:r>
          </a:p>
          <a:p>
            <a:pPr>
              <a:spcBef>
                <a:spcPts val="0"/>
              </a:spcBef>
              <a:spcAft>
                <a:spcPts val="673"/>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881709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27B9DB72-D6B2-448A-A291-9766094E53C4}" type="slidenum">
              <a:rPr lang="en-US" sz="1300"/>
              <a:pPr/>
              <a:t>4</a:t>
            </a:fld>
            <a:endParaRPr lang="en-US" sz="1300"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891201" y="4665618"/>
            <a:ext cx="5625344" cy="50592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27884" algn="l"/>
              </a:tabLst>
            </a:pPr>
            <a:r>
              <a:rPr lang="en-US" dirty="0">
                <a:latin typeface="Times New Roman" panose="02020603050405020304" pitchFamily="18" charset="0"/>
                <a:ea typeface="Tahoma" pitchFamily="34" charset="0"/>
                <a:cs typeface="Times New Roman" panose="02020603050405020304" pitchFamily="18" charset="0"/>
              </a:rPr>
              <a:t>You can realize on one or more of these benefits when your organization conducts a self-assessment and uses the results to create and carry out action plans for improvement.</a:t>
            </a:r>
          </a:p>
        </p:txBody>
      </p:sp>
    </p:spTree>
    <p:extLst>
      <p:ext uri="{BB962C8B-B14F-4D97-AF65-F5344CB8AC3E}">
        <p14:creationId xmlns:p14="http://schemas.microsoft.com/office/powerpoint/2010/main" val="3391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F579E1F9-30B8-4687-96D6-4B537EE4F239}" type="slidenum">
              <a:rPr lang="en-US" sz="1300"/>
              <a:pPr/>
              <a:t>5</a:t>
            </a:fld>
            <a:endParaRPr lang="en-US" sz="1300"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400352" y="4481530"/>
            <a:ext cx="6462310" cy="5342172"/>
          </a:xfrm>
          <a:ln/>
        </p:spPr>
        <p:txBody>
          <a:bodyPr/>
          <a:lstStyle/>
          <a:p>
            <a:pPr>
              <a:spcAft>
                <a:spcPts val="686"/>
              </a:spcAft>
              <a:defRPr/>
            </a:pPr>
            <a:r>
              <a:rPr lang="en-US" dirty="0">
                <a:latin typeface="Times New Roman" panose="02020603050405020304" pitchFamily="18" charset="0"/>
                <a:ea typeface="Tahoma" pitchFamily="34" charset="0"/>
                <a:cs typeface="Times New Roman" panose="02020603050405020304" pitchFamily="18" charset="0"/>
              </a:rPr>
              <a:t>Here are some tools and approaches that you can use to introduce the Baldrige framework to your organization and begin a self-assessment. Your organization’s experience with the Baldrige framework will help you decide where to begin. </a:t>
            </a:r>
          </a:p>
          <a:p>
            <a:pPr marL="257769" indent="29973">
              <a:spcAft>
                <a:spcPts val="686"/>
              </a:spcAft>
              <a:buFontTx/>
              <a:buAutoNum type="arabicPeriod"/>
              <a:defRPr/>
            </a:pPr>
            <a:r>
              <a:rPr lang="en-US" b="1" dirty="0">
                <a:latin typeface="Times New Roman" panose="02020603050405020304" pitchFamily="18" charset="0"/>
                <a:ea typeface="Tahoma" pitchFamily="34" charset="0"/>
                <a:cs typeface="Times New Roman" panose="02020603050405020304" pitchFamily="18" charset="0"/>
              </a:rPr>
              <a:t> </a:t>
            </a:r>
            <a:r>
              <a:rPr lang="en-US" b="1" i="1" dirty="0">
                <a:latin typeface="Times New Roman" panose="02020603050405020304" pitchFamily="18" charset="0"/>
                <a:ea typeface="Tahoma" pitchFamily="34" charset="0"/>
                <a:cs typeface="Times New Roman" panose="02020603050405020304" pitchFamily="18" charset="0"/>
              </a:rPr>
              <a:t>Are We Making Progress? </a:t>
            </a:r>
            <a:r>
              <a:rPr lang="en-US" dirty="0">
                <a:latin typeface="Times New Roman" panose="02020603050405020304" pitchFamily="18" charset="0"/>
                <a:ea typeface="Tahoma" pitchFamily="34" charset="0"/>
                <a:cs typeface="Times New Roman" panose="02020603050405020304" pitchFamily="18" charset="0"/>
              </a:rPr>
              <a:t>and </a:t>
            </a:r>
            <a:r>
              <a:rPr lang="en-US" b="1" i="1" dirty="0">
                <a:latin typeface="Times New Roman" panose="02020603050405020304" pitchFamily="18" charset="0"/>
                <a:ea typeface="Tahoma" pitchFamily="34" charset="0"/>
                <a:cs typeface="Times New Roman" panose="02020603050405020304" pitchFamily="18" charset="0"/>
              </a:rPr>
              <a:t>Are We Making Progress as Leaders?</a:t>
            </a:r>
            <a:r>
              <a:rPr lang="en-US" dirty="0">
                <a:latin typeface="Times New Roman" panose="02020603050405020304" pitchFamily="18" charset="0"/>
                <a:ea typeface="Tahoma" pitchFamily="34" charset="0"/>
                <a:cs typeface="Times New Roman" panose="02020603050405020304" pitchFamily="18" charset="0"/>
              </a:rPr>
              <a:t> are two questionnaires that will introduce the seven Baldrige Criteria categories to your organization and help you quickly identify strengths and opportunities for improvement.</a:t>
            </a:r>
          </a:p>
          <a:p>
            <a:pPr marL="257769" indent="29973">
              <a:spcAft>
                <a:spcPts val="686"/>
              </a:spcAft>
              <a:defRPr/>
            </a:pPr>
            <a:r>
              <a:rPr lang="en-US" b="1" dirty="0">
                <a:latin typeface="Times New Roman" panose="02020603050405020304" pitchFamily="18" charset="0"/>
                <a:ea typeface="Tahoma" pitchFamily="34" charset="0"/>
                <a:cs typeface="Times New Roman" panose="02020603050405020304" pitchFamily="18" charset="0"/>
              </a:rPr>
              <a:t>2.</a:t>
            </a:r>
            <a:r>
              <a:rPr lang="en-US" b="1" i="1" dirty="0">
                <a:latin typeface="Times New Roman" panose="02020603050405020304" pitchFamily="18" charset="0"/>
                <a:ea typeface="Tahoma" pitchFamily="34" charset="0"/>
                <a:cs typeface="Times New Roman" panose="02020603050405020304" pitchFamily="18" charset="0"/>
              </a:rPr>
              <a:t> easyInsight: Take a First Step toward a Baldrige Self-Assessment </a:t>
            </a:r>
            <a:r>
              <a:rPr lang="en-US" dirty="0">
                <a:latin typeface="Times New Roman" panose="02020603050405020304" pitchFamily="18" charset="0"/>
                <a:ea typeface="Tahoma" pitchFamily="34" charset="0"/>
                <a:cs typeface="Times New Roman" panose="02020603050405020304" pitchFamily="18" charset="0"/>
              </a:rPr>
              <a:t>is an online survey that helps you identify gaps in your understanding of your organization and allows you to compare your organization to others.</a:t>
            </a:r>
          </a:p>
          <a:p>
            <a:pPr marL="257769" indent="29973">
              <a:spcAft>
                <a:spcPts val="686"/>
              </a:spcAft>
              <a:defRPr/>
            </a:pPr>
            <a:r>
              <a:rPr lang="en-US" b="1" dirty="0">
                <a:latin typeface="Times New Roman" panose="02020603050405020304" pitchFamily="18" charset="0"/>
                <a:ea typeface="Tahoma" pitchFamily="34" charset="0"/>
                <a:cs typeface="Times New Roman" panose="02020603050405020304" pitchFamily="18" charset="0"/>
              </a:rPr>
              <a:t>3. Completing the Organizational Profile </a:t>
            </a:r>
            <a:r>
              <a:rPr lang="en-US" dirty="0">
                <a:latin typeface="Times New Roman" panose="02020603050405020304" pitchFamily="18" charset="0"/>
                <a:ea typeface="Tahoma" pitchFamily="34" charset="0"/>
                <a:cs typeface="Times New Roman" panose="02020603050405020304" pitchFamily="18" charset="0"/>
              </a:rPr>
              <a:t>is the first step in a full self-assessment against the Baldrige Criteria.</a:t>
            </a:r>
          </a:p>
          <a:p>
            <a:pPr marL="257769" indent="29973">
              <a:spcAft>
                <a:spcPts val="686"/>
              </a:spcAft>
              <a:defRPr/>
            </a:pPr>
            <a:r>
              <a:rPr lang="en-US" b="1" dirty="0">
                <a:latin typeface="Times New Roman" panose="02020603050405020304" pitchFamily="18" charset="0"/>
                <a:ea typeface="Tahoma" pitchFamily="34" charset="0"/>
                <a:cs typeface="Times New Roman" panose="02020603050405020304" pitchFamily="18" charset="0"/>
              </a:rPr>
              <a:t>4. Answering the 17 Criteria item title questions</a:t>
            </a:r>
            <a:r>
              <a:rPr lang="en-US" dirty="0">
                <a:latin typeface="Times New Roman" panose="02020603050405020304" pitchFamily="18" charset="0"/>
                <a:ea typeface="Tahoma" pitchFamily="34" charset="0"/>
                <a:cs typeface="Times New Roman" panose="02020603050405020304" pitchFamily="18" charset="0"/>
              </a:rPr>
              <a:t> helps you understand the full dimensions of the Criteria and your organization.</a:t>
            </a:r>
          </a:p>
          <a:p>
            <a:pPr marL="257769" indent="29973">
              <a:spcAft>
                <a:spcPts val="686"/>
              </a:spcAft>
              <a:defRPr/>
            </a:pPr>
            <a:r>
              <a:rPr lang="en-US" b="1" dirty="0">
                <a:latin typeface="Times New Roman" panose="02020603050405020304" pitchFamily="18" charset="0"/>
                <a:ea typeface="Tahoma" pitchFamily="34" charset="0"/>
                <a:cs typeface="Times New Roman" panose="02020603050405020304" pitchFamily="18" charset="0"/>
              </a:rPr>
              <a:t>5. </a:t>
            </a:r>
            <a:r>
              <a:rPr lang="en-US" dirty="0">
                <a:latin typeface="Times New Roman" panose="02020603050405020304" pitchFamily="18" charset="0"/>
                <a:ea typeface="Tahoma" pitchFamily="34" charset="0"/>
                <a:cs typeface="Times New Roman" panose="02020603050405020304" pitchFamily="18" charset="0"/>
              </a:rPr>
              <a:t>You can conduct an </a:t>
            </a:r>
            <a:r>
              <a:rPr lang="en-US" b="1" dirty="0">
                <a:latin typeface="Times New Roman" panose="02020603050405020304" pitchFamily="18" charset="0"/>
                <a:ea typeface="Tahoma" pitchFamily="34" charset="0"/>
                <a:cs typeface="Times New Roman" panose="02020603050405020304" pitchFamily="18" charset="0"/>
              </a:rPr>
              <a:t>intermediate self-assessment </a:t>
            </a:r>
            <a:r>
              <a:rPr lang="en-US" dirty="0">
                <a:latin typeface="Times New Roman" panose="02020603050405020304" pitchFamily="18" charset="0"/>
                <a:ea typeface="Tahoma" pitchFamily="34" charset="0"/>
                <a:cs typeface="Times New Roman" panose="02020603050405020304" pitchFamily="18" charset="0"/>
              </a:rPr>
              <a:t>against the most important Criteria questions using the Baldrige Excellence Builder.</a:t>
            </a:r>
          </a:p>
          <a:p>
            <a:pPr marL="257769" indent="29973">
              <a:spcAft>
                <a:spcPts val="686"/>
              </a:spcAft>
              <a:defRPr/>
            </a:pPr>
            <a:r>
              <a:rPr lang="en-US" b="1" dirty="0">
                <a:latin typeface="Times New Roman" panose="02020603050405020304" pitchFamily="18" charset="0"/>
                <a:ea typeface="Tahoma" pitchFamily="34" charset="0"/>
                <a:cs typeface="Times New Roman" panose="02020603050405020304" pitchFamily="18" charset="0"/>
              </a:rPr>
              <a:t>6.</a:t>
            </a:r>
            <a:r>
              <a:rPr lang="en-US" dirty="0">
                <a:latin typeface="Times New Roman" panose="02020603050405020304" pitchFamily="18" charset="0"/>
                <a:ea typeface="Tahoma" pitchFamily="34" charset="0"/>
                <a:cs typeface="Times New Roman" panose="02020603050405020304" pitchFamily="18" charset="0"/>
              </a:rPr>
              <a:t> Finally, you can </a:t>
            </a:r>
            <a:r>
              <a:rPr lang="en-US" b="1" dirty="0">
                <a:latin typeface="Times New Roman" panose="02020603050405020304" pitchFamily="18" charset="0"/>
                <a:ea typeface="Tahoma" pitchFamily="34" charset="0"/>
                <a:cs typeface="Times New Roman" panose="02020603050405020304" pitchFamily="18" charset="0"/>
              </a:rPr>
              <a:t>conduct a full self-assessment </a:t>
            </a:r>
            <a:r>
              <a:rPr lang="en-US" dirty="0">
                <a:latin typeface="Times New Roman" panose="02020603050405020304" pitchFamily="18" charset="0"/>
                <a:ea typeface="Tahoma" pitchFamily="34" charset="0"/>
                <a:cs typeface="Times New Roman" panose="02020603050405020304" pitchFamily="18" charset="0"/>
              </a:rPr>
              <a:t>using the seven categories of the Baldrige Criteria.</a:t>
            </a:r>
          </a:p>
          <a:p>
            <a:pPr marL="257769" indent="-257769">
              <a:spcAft>
                <a:spcPts val="686"/>
              </a:spcAft>
              <a:defRPr/>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419167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eaLnBrk="0" hangingPunct="0">
              <a:defRPr sz="2900">
                <a:solidFill>
                  <a:schemeClr val="tx1"/>
                </a:solidFill>
                <a:latin typeface="Times New Roman" pitchFamily="18" charset="0"/>
                <a:ea typeface="ＭＳ Ｐゴシック" pitchFamily="34" charset="-128"/>
              </a:defRPr>
            </a:lvl1pPr>
            <a:lvl2pPr marL="935154" indent="-359674" defTabSz="1047054" eaLnBrk="0" hangingPunct="0">
              <a:defRPr sz="2900">
                <a:solidFill>
                  <a:schemeClr val="tx1"/>
                </a:solidFill>
                <a:latin typeface="Times New Roman" pitchFamily="18" charset="0"/>
                <a:ea typeface="ＭＳ Ｐゴシック" pitchFamily="34" charset="-128"/>
              </a:defRPr>
            </a:lvl2pPr>
            <a:lvl3pPr marL="1438700" indent="-287739" defTabSz="1047054" eaLnBrk="0" hangingPunct="0">
              <a:defRPr sz="2900">
                <a:solidFill>
                  <a:schemeClr val="tx1"/>
                </a:solidFill>
                <a:latin typeface="Times New Roman" pitchFamily="18" charset="0"/>
                <a:ea typeface="ＭＳ Ｐゴシック" pitchFamily="34" charset="-128"/>
              </a:defRPr>
            </a:lvl3pPr>
            <a:lvl4pPr marL="2014180" indent="-287739" defTabSz="1047054" eaLnBrk="0" hangingPunct="0">
              <a:defRPr sz="2900">
                <a:solidFill>
                  <a:schemeClr val="tx1"/>
                </a:solidFill>
                <a:latin typeface="Times New Roman" pitchFamily="18" charset="0"/>
                <a:ea typeface="ＭＳ Ｐゴシック" pitchFamily="34" charset="-128"/>
              </a:defRPr>
            </a:lvl4pPr>
            <a:lvl5pPr marL="2589660" indent="-287739" defTabSz="1047054" eaLnBrk="0" hangingPunct="0">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5B966685-0A99-4C3C-A51F-CD1BC831AEE8}" type="slidenum">
              <a:rPr lang="en-US" sz="1300"/>
              <a:pPr/>
              <a:t>6</a:t>
            </a:fld>
            <a:endParaRPr lang="en-US" sz="1300" dirty="0"/>
          </a:p>
        </p:txBody>
      </p:sp>
      <p:sp>
        <p:nvSpPr>
          <p:cNvPr id="45059" name="Rectangle 2"/>
          <p:cNvSpPr>
            <a:spLocks noGrp="1" noRot="1" noChangeAspect="1" noChangeArrowheads="1" noTextEdit="1"/>
          </p:cNvSpPr>
          <p:nvPr>
            <p:ph type="sldImg"/>
          </p:nvPr>
        </p:nvSpPr>
        <p:spPr>
          <a:xfrm>
            <a:off x="836613" y="827088"/>
            <a:ext cx="5457825" cy="4217987"/>
          </a:xfrm>
          <a:ln/>
        </p:spPr>
      </p:sp>
      <p:sp>
        <p:nvSpPr>
          <p:cNvPr id="44036" name="Rectangle 3"/>
          <p:cNvSpPr>
            <a:spLocks noGrp="1" noChangeArrowheads="1"/>
          </p:cNvSpPr>
          <p:nvPr>
            <p:ph type="body" idx="1"/>
          </p:nvPr>
        </p:nvSpPr>
        <p:spPr>
          <a:xfrm>
            <a:off x="994983" y="5325488"/>
            <a:ext cx="5140743" cy="4184147"/>
          </a:xfrm>
          <a:ln/>
        </p:spPr>
        <p:txBody>
          <a:bodyPr/>
          <a:lstStyle/>
          <a:p>
            <a:pPr>
              <a:defRPr/>
            </a:pPr>
            <a:r>
              <a:rPr lang="en-US" dirty="0" smtClean="0">
                <a:latin typeface="Times New Roman" panose="02020603050405020304" pitchFamily="18" charset="0"/>
                <a:ea typeface="Tahoma" pitchFamily="34" charset="0"/>
                <a:cs typeface="Times New Roman" panose="02020603050405020304" pitchFamily="18" charset="0"/>
              </a:rPr>
              <a:t>The brochure </a:t>
            </a:r>
            <a:r>
              <a:rPr lang="en-US" i="1" dirty="0" smtClean="0">
                <a:latin typeface="Times New Roman" panose="02020603050405020304" pitchFamily="18" charset="0"/>
                <a:ea typeface="Tahoma" pitchFamily="34" charset="0"/>
                <a:cs typeface="Times New Roman" panose="02020603050405020304" pitchFamily="18" charset="0"/>
              </a:rPr>
              <a:t>Your Reference</a:t>
            </a:r>
            <a:r>
              <a:rPr lang="en-US" i="1" baseline="0" dirty="0" smtClean="0">
                <a:latin typeface="Times New Roman" panose="02020603050405020304" pitchFamily="18" charset="0"/>
                <a:ea typeface="Tahoma" pitchFamily="34" charset="0"/>
                <a:cs typeface="Times New Roman" panose="02020603050405020304" pitchFamily="18" charset="0"/>
              </a:rPr>
              <a:t> </a:t>
            </a:r>
            <a:r>
              <a:rPr lang="en-US" i="1" dirty="0" smtClean="0">
                <a:latin typeface="Times New Roman" panose="02020603050405020304" pitchFamily="18" charset="0"/>
                <a:ea typeface="Tahoma" pitchFamily="34" charset="0"/>
                <a:cs typeface="Times New Roman" panose="02020603050405020304" pitchFamily="18" charset="0"/>
              </a:rPr>
              <a:t>Guide to Performance Excellence,</a:t>
            </a:r>
            <a:r>
              <a:rPr lang="en-US" i="1" baseline="0" dirty="0" smtClean="0">
                <a:latin typeface="Times New Roman" panose="02020603050405020304" pitchFamily="18" charset="0"/>
                <a:ea typeface="Tahoma" pitchFamily="34" charset="0"/>
                <a:cs typeface="Times New Roman" panose="02020603050405020304" pitchFamily="18" charset="0"/>
              </a:rPr>
              <a:t> </a:t>
            </a:r>
            <a:r>
              <a:rPr lang="en-US" i="0" baseline="0" dirty="0" smtClean="0">
                <a:latin typeface="Times New Roman" panose="02020603050405020304" pitchFamily="18" charset="0"/>
                <a:ea typeface="Tahoma" pitchFamily="34" charset="0"/>
                <a:cs typeface="Times New Roman" panose="02020603050405020304" pitchFamily="18" charset="0"/>
              </a:rPr>
              <a:t>available free from the Baldrige website or on request from Customer Service, o</a:t>
            </a:r>
            <a:r>
              <a:rPr lang="en-US" dirty="0" smtClean="0">
                <a:latin typeface="Times New Roman" panose="02020603050405020304" pitchFamily="18" charset="0"/>
                <a:ea typeface="Tahoma" pitchFamily="34" charset="0"/>
                <a:cs typeface="Times New Roman" panose="02020603050405020304" pitchFamily="18" charset="0"/>
              </a:rPr>
              <a:t>ffers details about self-assessment tools, steps in the improvement journey, and information on state and local performance excellence programs.</a:t>
            </a:r>
          </a:p>
          <a:p>
            <a:pPr marL="197558" indent="-133484">
              <a:defRPr/>
            </a:pPr>
            <a:endParaRPr lang="en-US" dirty="0" smtClean="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441955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206F198D-A8DB-4E57-AB9B-25378C4D54BA}" type="slidenum">
              <a:rPr lang="en-US" sz="1300"/>
              <a:pPr/>
              <a:t>7</a:t>
            </a:fld>
            <a:endParaRPr lang="en-US" sz="1300" dirty="0"/>
          </a:p>
        </p:txBody>
      </p:sp>
      <p:sp>
        <p:nvSpPr>
          <p:cNvPr id="31747" name="Rectangle 2"/>
          <p:cNvSpPr>
            <a:spLocks noGrp="1" noRot="1" noChangeAspect="1" noChangeArrowheads="1" noTextEdit="1"/>
          </p:cNvSpPr>
          <p:nvPr>
            <p:ph type="sldImg"/>
          </p:nvPr>
        </p:nvSpPr>
        <p:spPr>
          <a:xfrm>
            <a:off x="835025" y="823913"/>
            <a:ext cx="5462588" cy="4221162"/>
          </a:xfrm>
          <a:ln/>
        </p:spPr>
      </p:sp>
      <p:sp>
        <p:nvSpPr>
          <p:cNvPr id="31748" name="Rectangle 3"/>
          <p:cNvSpPr>
            <a:spLocks noGrp="1" noChangeArrowheads="1"/>
          </p:cNvSpPr>
          <p:nvPr>
            <p:ph type="body" idx="1"/>
          </p:nvPr>
        </p:nvSpPr>
        <p:spPr>
          <a:xfrm>
            <a:off x="950342" y="5337536"/>
            <a:ext cx="5441945" cy="50592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Learn what your employees and senior leaders think. Try </a:t>
            </a:r>
            <a:r>
              <a:rPr lang="en-US" i="1" dirty="0">
                <a:latin typeface="Times New Roman" panose="02020603050405020304" pitchFamily="18" charset="0"/>
                <a:ea typeface="Tahoma" pitchFamily="34" charset="0"/>
                <a:cs typeface="Times New Roman" panose="02020603050405020304" pitchFamily="18" charset="0"/>
              </a:rPr>
              <a:t>Are We Making Progress?</a:t>
            </a:r>
            <a:r>
              <a:rPr lang="en-US" dirty="0">
                <a:latin typeface="Times New Roman" panose="02020603050405020304" pitchFamily="18" charset="0"/>
                <a:ea typeface="Tahoma" pitchFamily="34" charset="0"/>
                <a:cs typeface="Times New Roman" panose="02020603050405020304" pitchFamily="18" charset="0"/>
              </a:rPr>
              <a:t> and </a:t>
            </a:r>
            <a:r>
              <a:rPr lang="en-US" i="1" dirty="0">
                <a:latin typeface="Times New Roman" panose="02020603050405020304" pitchFamily="18" charset="0"/>
                <a:ea typeface="Tahoma" pitchFamily="34" charset="0"/>
                <a:cs typeface="Times New Roman" panose="02020603050405020304" pitchFamily="18" charset="0"/>
              </a:rPr>
              <a:t>Are We Making Progress as Leaders?, </a:t>
            </a:r>
            <a:r>
              <a:rPr lang="en-US" dirty="0">
                <a:latin typeface="Times New Roman" panose="02020603050405020304" pitchFamily="18" charset="0"/>
                <a:ea typeface="Tahoma" pitchFamily="34" charset="0"/>
                <a:cs typeface="Times New Roman" panose="02020603050405020304" pitchFamily="18" charset="0"/>
              </a:rPr>
              <a:t>available free from the Baldrige website. Organized by the seven Baldrige Criteria categories, these questionnaires help you check your progress on organizational goals and improve communication among your workforce members and leadership team. Learn whether</a:t>
            </a:r>
          </a:p>
          <a:p>
            <a:pPr marL="196115" lvl="1" indent="-196115">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your leadership team and employees understand the values, vision, mission, and plans</a:t>
            </a:r>
          </a:p>
          <a:p>
            <a:pPr marL="196115" lvl="1" indent="-196115">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workforce members trust your organization’s leadership</a:t>
            </a:r>
            <a:endParaRPr lang="en-US" b="1" dirty="0">
              <a:latin typeface="Times New Roman" panose="02020603050405020304" pitchFamily="18" charset="0"/>
              <a:ea typeface="Tahoma" pitchFamily="34" charset="0"/>
              <a:cs typeface="Times New Roman" panose="02020603050405020304" pitchFamily="18" charset="0"/>
            </a:endParaRPr>
          </a:p>
          <a:p>
            <a:pPr marL="196115" lvl="1" indent="-196115">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your communication is effective</a:t>
            </a:r>
          </a:p>
          <a:p>
            <a:pPr marL="196115" lvl="1" indent="-196115">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your message is being well received</a:t>
            </a:r>
          </a:p>
        </p:txBody>
      </p:sp>
    </p:spTree>
    <p:extLst>
      <p:ext uri="{BB962C8B-B14F-4D97-AF65-F5344CB8AC3E}">
        <p14:creationId xmlns:p14="http://schemas.microsoft.com/office/powerpoint/2010/main" val="1498401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eaLnBrk="0" hangingPunct="0">
              <a:defRPr sz="2900">
                <a:solidFill>
                  <a:schemeClr val="tx1"/>
                </a:solidFill>
                <a:latin typeface="Times New Roman" pitchFamily="18" charset="0"/>
                <a:ea typeface="ＭＳ Ｐゴシック" pitchFamily="34" charset="-128"/>
              </a:defRPr>
            </a:lvl1pPr>
            <a:lvl2pPr marL="935154" indent="-359674" defTabSz="1047054" eaLnBrk="0" hangingPunct="0">
              <a:defRPr sz="2900">
                <a:solidFill>
                  <a:schemeClr val="tx1"/>
                </a:solidFill>
                <a:latin typeface="Times New Roman" pitchFamily="18" charset="0"/>
                <a:ea typeface="ＭＳ Ｐゴシック" pitchFamily="34" charset="-128"/>
              </a:defRPr>
            </a:lvl2pPr>
            <a:lvl3pPr marL="1438700" indent="-287739" defTabSz="1047054" eaLnBrk="0" hangingPunct="0">
              <a:defRPr sz="2900">
                <a:solidFill>
                  <a:schemeClr val="tx1"/>
                </a:solidFill>
                <a:latin typeface="Times New Roman" pitchFamily="18" charset="0"/>
                <a:ea typeface="ＭＳ Ｐゴシック" pitchFamily="34" charset="-128"/>
              </a:defRPr>
            </a:lvl3pPr>
            <a:lvl4pPr marL="2014180" indent="-287739" defTabSz="1047054" eaLnBrk="0" hangingPunct="0">
              <a:defRPr sz="2900">
                <a:solidFill>
                  <a:schemeClr val="tx1"/>
                </a:solidFill>
                <a:latin typeface="Times New Roman" pitchFamily="18" charset="0"/>
                <a:ea typeface="ＭＳ Ｐゴシック" pitchFamily="34" charset="-128"/>
              </a:defRPr>
            </a:lvl4pPr>
            <a:lvl5pPr marL="2589660" indent="-287739" defTabSz="1047054" eaLnBrk="0" hangingPunct="0">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5B966685-0A99-4C3C-A51F-CD1BC831AEE8}" type="slidenum">
              <a:rPr lang="en-US" sz="1300"/>
              <a:pPr/>
              <a:t>8</a:t>
            </a:fld>
            <a:endParaRPr lang="en-US" sz="1300" dirty="0"/>
          </a:p>
        </p:txBody>
      </p:sp>
      <p:sp>
        <p:nvSpPr>
          <p:cNvPr id="45059" name="Rectangle 2"/>
          <p:cNvSpPr>
            <a:spLocks noGrp="1" noRot="1" noChangeAspect="1" noChangeArrowheads="1" noTextEdit="1"/>
          </p:cNvSpPr>
          <p:nvPr>
            <p:ph type="sldImg"/>
          </p:nvPr>
        </p:nvSpPr>
        <p:spPr>
          <a:xfrm>
            <a:off x="836613" y="650875"/>
            <a:ext cx="5457825" cy="4219575"/>
          </a:xfrm>
          <a:ln/>
        </p:spPr>
      </p:sp>
      <p:sp>
        <p:nvSpPr>
          <p:cNvPr id="44036" name="Rectangle 3"/>
          <p:cNvSpPr>
            <a:spLocks noGrp="1" noChangeArrowheads="1"/>
          </p:cNvSpPr>
          <p:nvPr>
            <p:ph type="body" idx="1"/>
          </p:nvPr>
        </p:nvSpPr>
        <p:spPr>
          <a:xfrm>
            <a:off x="994983" y="4912443"/>
            <a:ext cx="5140743" cy="4184147"/>
          </a:xfrm>
          <a:ln/>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The questionnaires each contain 40 statements, use a five-point scale for responses, and take about 10 minutes to complete. They are written in simple language that helps you understand the intent of the seven Criteria categories. </a:t>
            </a:r>
          </a:p>
          <a:p>
            <a:pPr defTabSz="1045948">
              <a:spcAft>
                <a:spcPts val="686"/>
              </a:spcAft>
              <a:defRPr/>
            </a:pPr>
            <a:r>
              <a:rPr lang="en-US" dirty="0">
                <a:latin typeface="Times New Roman" panose="02020603050405020304" pitchFamily="18" charset="0"/>
                <a:ea typeface="Tahoma" pitchFamily="34" charset="0"/>
                <a:cs typeface="Times New Roman" panose="02020603050405020304" pitchFamily="18" charset="0"/>
              </a:rPr>
              <a:t>The questionnaire can be used with all levels of employees. Depending on your organization’s needs, you can distribute the questionnaire to a subset of employees or to all employees. </a:t>
            </a:r>
          </a:p>
          <a:p>
            <a:pPr>
              <a:spcAft>
                <a:spcPts val="686"/>
              </a:spcAft>
            </a:pPr>
            <a:r>
              <a:rPr lang="en-US" i="1" dirty="0">
                <a:latin typeface="Times New Roman" panose="02020603050405020304" pitchFamily="18" charset="0"/>
                <a:ea typeface="Tahoma" pitchFamily="34" charset="0"/>
                <a:cs typeface="Times New Roman" panose="02020603050405020304" pitchFamily="18" charset="0"/>
              </a:rPr>
              <a:t>Are We Making Progress as Leaders? </a:t>
            </a:r>
            <a:r>
              <a:rPr lang="en-US" dirty="0">
                <a:latin typeface="Times New Roman" panose="02020603050405020304" pitchFamily="18" charset="0"/>
                <a:ea typeface="Tahoma" pitchFamily="34" charset="0"/>
                <a:cs typeface="Times New Roman" panose="02020603050405020304" pitchFamily="18" charset="0"/>
              </a:rPr>
              <a:t>asks questions similar to those in </a:t>
            </a:r>
            <a:r>
              <a:rPr lang="en-US" i="1" dirty="0">
                <a:latin typeface="Times New Roman" panose="02020603050405020304" pitchFamily="18" charset="0"/>
                <a:ea typeface="Tahoma" pitchFamily="34" charset="0"/>
                <a:cs typeface="Times New Roman" panose="02020603050405020304" pitchFamily="18" charset="0"/>
              </a:rPr>
              <a:t>Are We Making Progress?</a:t>
            </a:r>
            <a:r>
              <a:rPr lang="en-US" dirty="0">
                <a:latin typeface="Times New Roman" panose="02020603050405020304" pitchFamily="18" charset="0"/>
                <a:ea typeface="Tahoma" pitchFamily="34" charset="0"/>
                <a:cs typeface="Times New Roman" panose="02020603050405020304" pitchFamily="18" charset="0"/>
              </a:rPr>
              <a:t> but its target audience is the organization’s leaders. </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You can modify the 40 questions in either questionnaire to address the specific needs or language of your organization. They can help you focus your improvement and communication efforts on areas needing the most attention.</a:t>
            </a:r>
          </a:p>
          <a:p>
            <a:pPr>
              <a:spcAft>
                <a:spcPts val="686"/>
              </a:spcAft>
            </a:pPr>
            <a:r>
              <a:rPr lang="en-US" dirty="0">
                <a:latin typeface="Times New Roman" panose="02020603050405020304" pitchFamily="18" charset="0"/>
                <a:ea typeface="Tahoma" pitchFamily="34" charset="0"/>
                <a:cs typeface="Times New Roman" panose="02020603050405020304" pitchFamily="18" charset="0"/>
              </a:rPr>
              <a:t>When you have completed the survey in your organization, you can compare your results with those of other organizations by visiting the Baldrige Program’s website.</a:t>
            </a:r>
          </a:p>
          <a:p>
            <a:pPr>
              <a:spcAft>
                <a:spcPts val="686"/>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493593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054">
              <a:defRPr sz="2900">
                <a:solidFill>
                  <a:schemeClr val="tx1"/>
                </a:solidFill>
                <a:latin typeface="Times New Roman" pitchFamily="18" charset="0"/>
                <a:ea typeface="ＭＳ Ｐゴシック" pitchFamily="34" charset="-128"/>
              </a:defRPr>
            </a:lvl1pPr>
            <a:lvl2pPr marL="935154" indent="-359674" defTabSz="1047054">
              <a:defRPr sz="2900">
                <a:solidFill>
                  <a:schemeClr val="tx1"/>
                </a:solidFill>
                <a:latin typeface="Times New Roman" pitchFamily="18" charset="0"/>
                <a:ea typeface="ＭＳ Ｐゴシック" pitchFamily="34" charset="-128"/>
              </a:defRPr>
            </a:lvl2pPr>
            <a:lvl3pPr marL="1438700" indent="-287739" defTabSz="1047054">
              <a:defRPr sz="2900">
                <a:solidFill>
                  <a:schemeClr val="tx1"/>
                </a:solidFill>
                <a:latin typeface="Times New Roman" pitchFamily="18" charset="0"/>
                <a:ea typeface="ＭＳ Ｐゴシック" pitchFamily="34" charset="-128"/>
              </a:defRPr>
            </a:lvl3pPr>
            <a:lvl4pPr marL="2014180" indent="-287739" defTabSz="1047054">
              <a:defRPr sz="2900">
                <a:solidFill>
                  <a:schemeClr val="tx1"/>
                </a:solidFill>
                <a:latin typeface="Times New Roman" pitchFamily="18" charset="0"/>
                <a:ea typeface="ＭＳ Ｐゴシック" pitchFamily="34" charset="-128"/>
              </a:defRPr>
            </a:lvl4pPr>
            <a:lvl5pPr marL="2589660" indent="-287739" defTabSz="1047054">
              <a:defRPr sz="2900">
                <a:solidFill>
                  <a:schemeClr val="tx1"/>
                </a:solidFill>
                <a:latin typeface="Times New Roman" pitchFamily="18" charset="0"/>
                <a:ea typeface="ＭＳ Ｐゴシック" pitchFamily="34" charset="-128"/>
              </a:defRPr>
            </a:lvl5pPr>
            <a:lvl6pPr marL="316514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7054"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1C692EFB-F9F4-46AA-90BB-FD29A4E98B80}" type="slidenum">
              <a:rPr lang="en-US" sz="1300"/>
              <a:pPr/>
              <a:t>9</a:t>
            </a:fld>
            <a:endParaRPr lang="en-US" sz="1300" dirty="0"/>
          </a:p>
        </p:txBody>
      </p:sp>
      <p:sp>
        <p:nvSpPr>
          <p:cNvPr id="35843" name="Rectangle 2"/>
          <p:cNvSpPr>
            <a:spLocks noGrp="1" noRot="1" noChangeAspect="1" noChangeArrowheads="1" noTextEdit="1"/>
          </p:cNvSpPr>
          <p:nvPr>
            <p:ph type="sldImg"/>
          </p:nvPr>
        </p:nvSpPr>
        <p:spPr>
          <a:xfrm>
            <a:off x="835025" y="827088"/>
            <a:ext cx="5457825" cy="4217987"/>
          </a:xfrm>
          <a:ln/>
        </p:spPr>
      </p:sp>
      <p:sp>
        <p:nvSpPr>
          <p:cNvPr id="35844" name="Rectangle 3"/>
          <p:cNvSpPr>
            <a:spLocks noGrp="1" noChangeArrowheads="1"/>
          </p:cNvSpPr>
          <p:nvPr>
            <p:ph type="body" idx="1"/>
          </p:nvPr>
        </p:nvSpPr>
        <p:spPr>
          <a:xfrm>
            <a:off x="993357" y="5389918"/>
            <a:ext cx="5140743" cy="4184147"/>
          </a:xfrm>
          <a:ln/>
        </p:spPr>
        <p:txBody>
          <a:bodyPr/>
          <a:lstStyle/>
          <a:p>
            <a:pPr>
              <a:spcAft>
                <a:spcPts val="686"/>
              </a:spcAft>
            </a:pPr>
            <a:r>
              <a:rPr lang="en-US" dirty="0">
                <a:latin typeface="Times New Roman" panose="02020603050405020304" pitchFamily="18" charset="0"/>
                <a:ea typeface="Tahoma" pitchFamily="34" charset="0"/>
                <a:cs typeface="Times New Roman" panose="02020603050405020304" pitchFamily="18" charset="0"/>
              </a:rPr>
              <a:t>Identify gaps in your understanding of your organization and compare your organization with others with </a:t>
            </a:r>
            <a:r>
              <a:rPr lang="en-US" i="1" dirty="0">
                <a:latin typeface="Times New Roman" panose="02020603050405020304" pitchFamily="18" charset="0"/>
                <a:ea typeface="Tahoma" pitchFamily="34" charset="0"/>
                <a:cs typeface="Times New Roman" panose="02020603050405020304" pitchFamily="18" charset="0"/>
              </a:rPr>
              <a:t>easyInsight: Take a First Step toward a Baldrige Self-Assessment,</a:t>
            </a:r>
            <a:r>
              <a:rPr lang="en-US" dirty="0">
                <a:latin typeface="Times New Roman" panose="02020603050405020304" pitchFamily="18" charset="0"/>
                <a:ea typeface="Tahoma" pitchFamily="34" charset="0"/>
                <a:cs typeface="Times New Roman" panose="02020603050405020304" pitchFamily="18" charset="0"/>
              </a:rPr>
              <a:t> an online self-assessment tool based on the Organizational Profile. You can complete </a:t>
            </a:r>
            <a:r>
              <a:rPr lang="en-US" i="1" dirty="0">
                <a:latin typeface="Times New Roman" panose="02020603050405020304" pitchFamily="18" charset="0"/>
                <a:ea typeface="Tahoma" pitchFamily="34" charset="0"/>
                <a:cs typeface="Times New Roman" panose="02020603050405020304" pitchFamily="18" charset="0"/>
              </a:rPr>
              <a:t>easyInsight </a:t>
            </a:r>
            <a:r>
              <a:rPr lang="en-US" dirty="0">
                <a:latin typeface="Times New Roman" panose="02020603050405020304" pitchFamily="18" charset="0"/>
                <a:ea typeface="Tahoma" pitchFamily="34" charset="0"/>
                <a:cs typeface="Times New Roman" panose="02020603050405020304" pitchFamily="18" charset="0"/>
              </a:rPr>
              <a:t>free on the Baldrige website.</a:t>
            </a:r>
          </a:p>
          <a:p>
            <a:pPr>
              <a:defRPr/>
            </a:pPr>
            <a:r>
              <a:rPr lang="en-US" dirty="0">
                <a:latin typeface="Times New Roman" panose="02020603050405020304" pitchFamily="18" charset="0"/>
                <a:ea typeface="Tahoma" pitchFamily="34" charset="0"/>
                <a:cs typeface="Times New Roman" panose="02020603050405020304" pitchFamily="18" charset="0"/>
              </a:rPr>
              <a:t>Completing </a:t>
            </a:r>
            <a:r>
              <a:rPr lang="en-US" i="1" dirty="0">
                <a:latin typeface="Times New Roman" panose="02020603050405020304" pitchFamily="18" charset="0"/>
                <a:ea typeface="Tahoma" pitchFamily="34" charset="0"/>
                <a:cs typeface="Times New Roman" panose="02020603050405020304" pitchFamily="18" charset="0"/>
              </a:rPr>
              <a:t>easyInsight </a:t>
            </a:r>
            <a:r>
              <a:rPr lang="en-US" dirty="0">
                <a:latin typeface="Times New Roman" panose="02020603050405020304" pitchFamily="18" charset="0"/>
                <a:ea typeface="Tahoma" pitchFamily="34" charset="0"/>
                <a:cs typeface="Times New Roman" panose="02020603050405020304" pitchFamily="18" charset="0"/>
              </a:rPr>
              <a:t>can </a:t>
            </a:r>
          </a:p>
          <a:p>
            <a:pPr lvl="1" indent="-215805">
              <a:buFont typeface="Arial" pitchFamily="34" charset="0"/>
              <a:buChar char="•"/>
              <a:defRPr/>
            </a:pPr>
            <a:r>
              <a:rPr lang="en-US" dirty="0">
                <a:latin typeface="Times New Roman" panose="02020603050405020304" pitchFamily="18" charset="0"/>
                <a:ea typeface="Tahoma" pitchFamily="34" charset="0"/>
                <a:cs typeface="Times New Roman" panose="02020603050405020304" pitchFamily="18" charset="0"/>
              </a:rPr>
              <a:t>help you determine your organization’s readiness for a more thorough self-assessment</a:t>
            </a:r>
          </a:p>
          <a:p>
            <a:pPr lvl="1" indent="-215805">
              <a:buFont typeface="Arial" pitchFamily="34" charset="0"/>
              <a:buChar char="•"/>
              <a:defRPr/>
            </a:pPr>
            <a:r>
              <a:rPr lang="en-US" dirty="0">
                <a:latin typeface="Times New Roman" panose="02020603050405020304" pitchFamily="18" charset="0"/>
                <a:ea typeface="Tahoma" pitchFamily="34" charset="0"/>
                <a:cs typeface="Times New Roman" panose="02020603050405020304" pitchFamily="18" charset="0"/>
              </a:rPr>
              <a:t>reveal gaps in information and opportunities for improvement</a:t>
            </a:r>
          </a:p>
          <a:p>
            <a:pPr lvl="1" indent="-215805">
              <a:buFont typeface="Arial" pitchFamily="34" charset="0"/>
              <a:buChar char="•"/>
              <a:defRPr/>
            </a:pPr>
            <a:r>
              <a:rPr lang="en-US" dirty="0">
                <a:latin typeface="Times New Roman" panose="02020603050405020304" pitchFamily="18" charset="0"/>
                <a:ea typeface="Tahoma" pitchFamily="34" charset="0"/>
                <a:cs typeface="Times New Roman" panose="02020603050405020304" pitchFamily="18" charset="0"/>
              </a:rPr>
              <a:t>allow you to compare your organization to others who already have completed the </a:t>
            </a:r>
            <a:r>
              <a:rPr lang="en-US" i="1" dirty="0">
                <a:latin typeface="Times New Roman" panose="02020603050405020304" pitchFamily="18" charset="0"/>
                <a:ea typeface="Tahoma" pitchFamily="34" charset="0"/>
                <a:cs typeface="Times New Roman" panose="02020603050405020304" pitchFamily="18" charset="0"/>
              </a:rPr>
              <a:t>easyInsight </a:t>
            </a:r>
            <a:r>
              <a:rPr lang="en-US" dirty="0">
                <a:latin typeface="Times New Roman" panose="02020603050405020304" pitchFamily="18" charset="0"/>
                <a:ea typeface="Tahoma" pitchFamily="34" charset="0"/>
                <a:cs typeface="Times New Roman" panose="02020603050405020304" pitchFamily="18" charset="0"/>
              </a:rPr>
              <a:t>self-assessment</a:t>
            </a:r>
          </a:p>
          <a:p>
            <a:pPr lvl="1" indent="-215805">
              <a:buFont typeface="Arial" pitchFamily="34" charset="0"/>
              <a:buChar char="•"/>
              <a:defRPr/>
            </a:pPr>
            <a:r>
              <a:rPr lang="en-US" dirty="0">
                <a:latin typeface="Times New Roman" panose="02020603050405020304" pitchFamily="18" charset="0"/>
                <a:ea typeface="Tahoma" pitchFamily="34" charset="0"/>
                <a:cs typeface="Times New Roman" panose="02020603050405020304" pitchFamily="18" charset="0"/>
              </a:rPr>
              <a:t>help you develop an action plan for improvement or prepare for a more complete self-assessment</a:t>
            </a:r>
          </a:p>
          <a:p>
            <a:pPr lvl="1">
              <a:defRPr/>
            </a:pPr>
            <a:endParaRPr lang="en-US" dirty="0">
              <a:latin typeface="Times New Roman" panose="02020603050405020304" pitchFamily="18" charset="0"/>
              <a:ea typeface="Tahoma" pitchFamily="34" charset="0"/>
              <a:cs typeface="Times New Roman" panose="02020603050405020304" pitchFamily="18" charset="0"/>
            </a:endParaRPr>
          </a:p>
          <a:p>
            <a:pPr lvl="1">
              <a:defRPr/>
            </a:pPr>
            <a:endParaRPr lang="en-US" b="1" dirty="0">
              <a:latin typeface="Times New Roman" panose="02020603050405020304" pitchFamily="18" charset="0"/>
              <a:ea typeface="Tahoma" pitchFamily="34" charset="0"/>
              <a:cs typeface="Times New Roman" panose="02020603050405020304" pitchFamily="18" charset="0"/>
            </a:endParaRPr>
          </a:p>
          <a:p>
            <a:pPr lvl="1">
              <a:defRPr/>
            </a:pPr>
            <a:endParaRPr lang="en-US" b="1" dirty="0">
              <a:latin typeface="Times New Roman" panose="02020603050405020304" pitchFamily="18" charset="0"/>
              <a:ea typeface="Tahoma" pitchFamily="34" charset="0"/>
              <a:cs typeface="Times New Roman" panose="02020603050405020304" pitchFamily="18" charset="0"/>
            </a:endParaRPr>
          </a:p>
          <a:p>
            <a:pPr lvl="1">
              <a:defRPr/>
            </a:pPr>
            <a:endParaRPr lang="en-US" b="1" dirty="0">
              <a:latin typeface="Times New Roman" panose="02020603050405020304" pitchFamily="18" charset="0"/>
              <a:ea typeface="Tahoma" pitchFamily="34" charset="0"/>
              <a:cs typeface="Times New Roman" panose="02020603050405020304" pitchFamily="18" charset="0"/>
            </a:endParaRPr>
          </a:p>
          <a:p>
            <a:pPr lvl="1">
              <a:defRPr/>
            </a:pPr>
            <a:endParaRPr lang="en-US" b="1"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614668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0"/>
            <a:ext cx="10061071" cy="7816536"/>
            <a:chOff x="-3876" y="-8640"/>
            <a:chExt cx="10061403" cy="7817902"/>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76" y="5371322"/>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2016</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854020"/>
            <a:chOff x="-3876" y="-8640"/>
            <a:chExt cx="10058400" cy="7855394"/>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408814"/>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516088"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2016</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6387" name="Rectangle 3"/>
          <p:cNvSpPr>
            <a:spLocks noGrp="1" noChangeArrowheads="1"/>
          </p:cNvSpPr>
          <p:nvPr>
            <p:ph type="subTitle" idx="1"/>
          </p:nvPr>
        </p:nvSpPr>
        <p:spPr>
          <a:xfrm>
            <a:off x="787400" y="2042910"/>
            <a:ext cx="8845331" cy="2109952"/>
          </a:xfrm>
          <a:noFill/>
        </p:spPr>
        <p:txBody>
          <a:bodyPr/>
          <a:lstStyle/>
          <a:p>
            <a:pPr algn="l" defTabSz="1006069">
              <a:lnSpc>
                <a:spcPct val="100000"/>
              </a:lnSpc>
              <a:spcAft>
                <a:spcPts val="0"/>
              </a:spcAft>
              <a:defRPr/>
            </a:pPr>
            <a:r>
              <a:rPr lang="en-US" sz="4400" b="1" dirty="0">
                <a:latin typeface="Arial" pitchFamily="34" charset="0"/>
                <a:cs typeface="Arial" pitchFamily="34" charset="0"/>
              </a:rPr>
              <a:t>Self-Assessing </a:t>
            </a:r>
            <a:r>
              <a:rPr lang="en-US" sz="4400" b="1" dirty="0" smtClean="0">
                <a:latin typeface="Arial" pitchFamily="34" charset="0"/>
                <a:cs typeface="Arial" pitchFamily="34" charset="0"/>
              </a:rPr>
              <a:t>Your Organization with </a:t>
            </a:r>
            <a:r>
              <a:rPr lang="en-US" sz="4400" b="1" dirty="0">
                <a:latin typeface="Arial" pitchFamily="34" charset="0"/>
                <a:cs typeface="Arial" pitchFamily="34" charset="0"/>
              </a:rPr>
              <a:t>the </a:t>
            </a:r>
            <a:r>
              <a:rPr lang="en-US" sz="4400" b="1" dirty="0" smtClean="0">
                <a:latin typeface="Arial" pitchFamily="34" charset="0"/>
                <a:cs typeface="Arial" pitchFamily="34" charset="0"/>
              </a:rPr>
              <a:t/>
            </a:r>
            <a:br>
              <a:rPr lang="en-US" sz="4400" b="1" dirty="0" smtClean="0">
                <a:latin typeface="Arial" pitchFamily="34" charset="0"/>
                <a:cs typeface="Arial" pitchFamily="34" charset="0"/>
              </a:rPr>
            </a:br>
            <a:r>
              <a:rPr lang="en-US" sz="4400" b="1" dirty="0" smtClean="0">
                <a:latin typeface="Arial" pitchFamily="34" charset="0"/>
                <a:cs typeface="Arial" pitchFamily="34" charset="0"/>
              </a:rPr>
              <a:t>Baldrige Excellence Framework</a:t>
            </a:r>
            <a:endParaRPr lang="en-US" sz="4400" b="1" dirty="0">
              <a:latin typeface="Arial" pitchFamily="34" charset="0"/>
              <a:cs typeface="Arial" pitchFamily="34" charset="0"/>
            </a:endParaRPr>
          </a:p>
          <a:p>
            <a:pPr algn="l">
              <a:lnSpc>
                <a:spcPct val="100000"/>
              </a:lnSpc>
              <a:spcAft>
                <a:spcPts val="0"/>
              </a:spcAft>
            </a:pPr>
            <a:endParaRPr lang="en-US" sz="4000" b="1"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699761" y="5562600"/>
            <a:ext cx="3908787" cy="1709928"/>
          </a:xfrm>
          <a:prstGeom prst="rect">
            <a:avLst/>
          </a:prstGeom>
          <a:ln w="3175">
            <a:noFill/>
          </a:ln>
        </p:spPr>
      </p:pic>
      <p:pic>
        <p:nvPicPr>
          <p:cNvPr id="4" name="Picture 3"/>
          <p:cNvPicPr>
            <a:picLocks noChangeAspect="1"/>
          </p:cNvPicPr>
          <p:nvPr/>
        </p:nvPicPr>
        <p:blipFill>
          <a:blip r:embed="rId4"/>
          <a:stretch>
            <a:fillRect/>
          </a:stretch>
        </p:blipFill>
        <p:spPr>
          <a:xfrm>
            <a:off x="245717" y="1042035"/>
            <a:ext cx="9712099" cy="2468880"/>
          </a:xfrm>
          <a:prstGeom prst="rect">
            <a:avLst/>
          </a:prstGeom>
          <a:ln>
            <a:solidFill>
              <a:schemeClr val="tx1"/>
            </a:solidFill>
          </a:ln>
          <a:effectLst>
            <a:outerShdw blurRad="50800" dist="38100" dir="2700000" algn="tl" rotWithShape="0">
              <a:prstClr val="black">
                <a:alpha val="40000"/>
              </a:prstClr>
            </a:outerShdw>
          </a:effectLst>
        </p:spPr>
      </p:pic>
      <p:pic>
        <p:nvPicPr>
          <p:cNvPr id="5" name="Picture 4"/>
          <p:cNvPicPr>
            <a:picLocks noChangeAspect="1"/>
          </p:cNvPicPr>
          <p:nvPr/>
        </p:nvPicPr>
        <p:blipFill>
          <a:blip r:embed="rId5"/>
          <a:stretch>
            <a:fillRect/>
          </a:stretch>
        </p:blipFill>
        <p:spPr>
          <a:xfrm>
            <a:off x="245717" y="3942397"/>
            <a:ext cx="9424530" cy="118872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18509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35281" y="1623060"/>
            <a:ext cx="8896350" cy="910619"/>
          </a:xfrm>
        </p:spPr>
        <p:txBody>
          <a:bodyPr/>
          <a:lstStyle/>
          <a:p>
            <a:r>
              <a:rPr lang="en-US" sz="4840" dirty="0">
                <a:solidFill>
                  <a:schemeClr val="tx1"/>
                </a:solidFill>
                <a:latin typeface="Arial Narrow" pitchFamily="34" charset="0"/>
                <a:ea typeface="ＭＳ Ｐゴシック" pitchFamily="34" charset="-128"/>
                <a:cs typeface="Arial Narrow" pitchFamily="34" charset="0"/>
              </a:rPr>
              <a:t>Organizational Profile</a:t>
            </a:r>
          </a:p>
        </p:txBody>
      </p:sp>
      <p:sp>
        <p:nvSpPr>
          <p:cNvPr id="13315" name="Rectangle 3"/>
          <p:cNvSpPr>
            <a:spLocks noGrp="1" noChangeArrowheads="1"/>
          </p:cNvSpPr>
          <p:nvPr>
            <p:ph idx="1"/>
          </p:nvPr>
        </p:nvSpPr>
        <p:spPr>
          <a:xfrm>
            <a:off x="419100" y="2461261"/>
            <a:ext cx="9387840" cy="2933699"/>
          </a:xfrm>
        </p:spPr>
        <p:txBody>
          <a:bodyPr/>
          <a:lstStyle/>
          <a:p>
            <a:pPr marL="1125674" lvl="1" indent="-502920">
              <a:lnSpc>
                <a:spcPct val="100000"/>
              </a:lnSpc>
              <a:spcBef>
                <a:spcPts val="0"/>
              </a:spcBef>
              <a:spcAft>
                <a:spcPts val="660"/>
              </a:spcAft>
              <a:buFont typeface="Arial" pitchFamily="34" charset="0"/>
              <a:buChar char="•"/>
            </a:pPr>
            <a:r>
              <a:rPr lang="en-US" dirty="0" smtClean="0">
                <a:ea typeface="ＭＳ Ｐゴシック" pitchFamily="34" charset="-128"/>
                <a:cs typeface="ＭＳ Ｐゴシック" pitchFamily="34" charset="-128"/>
              </a:rPr>
              <a:t>What are my organization’s key characteristics?</a:t>
            </a:r>
          </a:p>
          <a:p>
            <a:pPr marL="1125674" lvl="1" indent="-502920">
              <a:lnSpc>
                <a:spcPct val="100000"/>
              </a:lnSpc>
              <a:spcBef>
                <a:spcPts val="0"/>
              </a:spcBef>
              <a:spcAft>
                <a:spcPts val="660"/>
              </a:spcAft>
              <a:buFont typeface="Arial" pitchFamily="34" charset="0"/>
              <a:buChar char="•"/>
            </a:pPr>
            <a:r>
              <a:rPr lang="en-US" dirty="0" smtClean="0">
                <a:ea typeface="ＭＳ Ｐゴシック" pitchFamily="34" charset="-128"/>
                <a:cs typeface="ＭＳ Ｐゴシック" pitchFamily="34" charset="-128"/>
              </a:rPr>
              <a:t>What are the key influences on my organization?</a:t>
            </a:r>
          </a:p>
          <a:p>
            <a:pPr marL="1125674" lvl="1" indent="-502920">
              <a:lnSpc>
                <a:spcPct val="100000"/>
              </a:lnSpc>
              <a:spcBef>
                <a:spcPts val="0"/>
              </a:spcBef>
              <a:spcAft>
                <a:spcPts val="660"/>
              </a:spcAft>
              <a:buFont typeface="Arial" pitchFamily="34" charset="0"/>
              <a:buChar char="•"/>
            </a:pPr>
            <a:r>
              <a:rPr lang="en-US" dirty="0" smtClean="0">
                <a:ea typeface="ＭＳ Ｐゴシック" pitchFamily="34" charset="-128"/>
                <a:cs typeface="ＭＳ Ｐゴシック" pitchFamily="34" charset="-128"/>
              </a:rPr>
              <a:t>What key challenges does my organization face?</a:t>
            </a:r>
          </a:p>
        </p:txBody>
      </p:sp>
    </p:spTree>
    <p:extLst>
      <p:ext uri="{BB962C8B-B14F-4D97-AF65-F5344CB8AC3E}">
        <p14:creationId xmlns:p14="http://schemas.microsoft.com/office/powerpoint/2010/main" val="246061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1460" y="1641550"/>
            <a:ext cx="9180512" cy="788894"/>
          </a:xfrm>
        </p:spPr>
        <p:txBody>
          <a:bodyPr vert="horz" wrap="square" lIns="90253" tIns="45128" rIns="90253" bIns="45128" numCol="1" anchor="t" anchorCtr="0" compatLnSpc="1">
            <a:prstTxWarp prst="textNoShape">
              <a:avLst/>
            </a:prstTxWarp>
          </a:bodyPr>
          <a:lstStyle/>
          <a:p>
            <a:r>
              <a:rPr lang="en-US" sz="4840" dirty="0">
                <a:latin typeface="Arial Narrow" pitchFamily="34" charset="0"/>
                <a:ea typeface="ＭＳ Ｐゴシック" pitchFamily="34" charset="-128"/>
                <a:cs typeface="Arial Narrow" pitchFamily="34" charset="0"/>
              </a:rPr>
              <a:t>Complete the Organizational Profile</a:t>
            </a:r>
          </a:p>
        </p:txBody>
      </p:sp>
      <p:sp>
        <p:nvSpPr>
          <p:cNvPr id="16387" name="Rectangle 3"/>
          <p:cNvSpPr>
            <a:spLocks noGrp="1" noChangeArrowheads="1"/>
          </p:cNvSpPr>
          <p:nvPr>
            <p:ph idx="1"/>
          </p:nvPr>
        </p:nvSpPr>
        <p:spPr>
          <a:xfrm>
            <a:off x="1005840" y="2563571"/>
            <a:ext cx="8648701" cy="2915210"/>
          </a:xfrm>
        </p:spPr>
        <p:txBody>
          <a:bodyPr vert="horz" wrap="square" lIns="90253" tIns="45128" rIns="90253" bIns="45128" numCol="1" anchor="t" anchorCtr="0" compatLnSpc="1">
            <a:prstTxWarp prst="textNoShape">
              <a:avLst/>
            </a:prstTxWarp>
          </a:bodyPr>
          <a:lstStyle/>
          <a:p>
            <a:pPr>
              <a:lnSpc>
                <a:spcPct val="100000"/>
              </a:lnSpc>
            </a:pPr>
            <a:r>
              <a:rPr lang="en-US" dirty="0" smtClean="0">
                <a:ea typeface="ＭＳ Ｐゴシック" pitchFamily="34" charset="-128"/>
                <a:cs typeface="ＭＳ Ｐゴシック" pitchFamily="34" charset="-128"/>
              </a:rPr>
              <a:t>Describe what is relevant and important</a:t>
            </a:r>
          </a:p>
          <a:p>
            <a:pPr>
              <a:lnSpc>
                <a:spcPct val="100000"/>
              </a:lnSpc>
            </a:pPr>
            <a:r>
              <a:rPr lang="en-US" dirty="0" smtClean="0">
                <a:ea typeface="ＭＳ Ｐゴシック" pitchFamily="34" charset="-128"/>
                <a:cs typeface="ＭＳ Ｐゴシック" pitchFamily="34" charset="-128"/>
              </a:rPr>
              <a:t>Ensure common understanding </a:t>
            </a:r>
          </a:p>
          <a:p>
            <a:pPr>
              <a:lnSpc>
                <a:spcPct val="100000"/>
              </a:lnSpc>
            </a:pPr>
            <a:r>
              <a:rPr lang="en-US" dirty="0" smtClean="0">
                <a:ea typeface="ＭＳ Ｐゴシック" pitchFamily="34" charset="-128"/>
                <a:cs typeface="ＭＳ Ｐゴシック" pitchFamily="34" charset="-128"/>
              </a:rPr>
              <a:t>Guide selection of information/data</a:t>
            </a:r>
          </a:p>
          <a:p>
            <a:pPr>
              <a:lnSpc>
                <a:spcPct val="100000"/>
              </a:lnSpc>
            </a:pPr>
            <a:r>
              <a:rPr lang="en-US" dirty="0" smtClean="0">
                <a:ea typeface="ＭＳ Ｐゴシック" pitchFamily="34" charset="-128"/>
                <a:cs typeface="ＭＳ Ｐゴシック" pitchFamily="34" charset="-128"/>
              </a:rPr>
              <a:t>Identify gaps/lack of deployment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1169" b="14671"/>
          <a:stretch/>
        </p:blipFill>
        <p:spPr>
          <a:xfrm>
            <a:off x="30689" y="78828"/>
            <a:ext cx="5585251" cy="725214"/>
          </a:xfrm>
          <a:prstGeom prst="rect">
            <a:avLst/>
          </a:prstGeom>
        </p:spPr>
      </p:pic>
      <p:pic>
        <p:nvPicPr>
          <p:cNvPr id="9" name="Picture 8"/>
          <p:cNvPicPr>
            <a:picLocks noChangeAspect="1"/>
          </p:cNvPicPr>
          <p:nvPr/>
        </p:nvPicPr>
        <p:blipFill rotWithShape="1">
          <a:blip r:embed="rId4"/>
          <a:srcRect l="1024" r="984" b="46648"/>
          <a:stretch/>
        </p:blipFill>
        <p:spPr>
          <a:xfrm>
            <a:off x="287198" y="801405"/>
            <a:ext cx="9597147" cy="3723290"/>
          </a:xfrm>
          <a:prstGeom prst="rect">
            <a:avLst/>
          </a:prstGeom>
          <a:ln>
            <a:solidFill>
              <a:schemeClr val="tx1"/>
            </a:solidFill>
          </a:ln>
          <a:effectLst>
            <a:outerShdw blurRad="50800" dist="38100" dir="2700000" algn="tl" rotWithShape="0">
              <a:prstClr val="black">
                <a:alpha val="40000"/>
              </a:prstClr>
            </a:outerShdw>
          </a:effectLst>
        </p:spPr>
      </p:pic>
      <p:grpSp>
        <p:nvGrpSpPr>
          <p:cNvPr id="7" name="Group 6"/>
          <p:cNvGrpSpPr/>
          <p:nvPr/>
        </p:nvGrpSpPr>
        <p:grpSpPr>
          <a:xfrm>
            <a:off x="394136" y="3865573"/>
            <a:ext cx="9758860" cy="2614052"/>
            <a:chOff x="394130" y="3534498"/>
            <a:chExt cx="9758860" cy="2614052"/>
          </a:xfrm>
        </p:grpSpPr>
        <p:pic>
          <p:nvPicPr>
            <p:cNvPr id="5" name="Picture 4"/>
            <p:cNvPicPr>
              <a:picLocks noChangeAspect="1"/>
            </p:cNvPicPr>
            <p:nvPr/>
          </p:nvPicPr>
          <p:blipFill rotWithShape="1">
            <a:blip r:embed="rId4"/>
            <a:srcRect l="1024" t="69376" r="984" b="5376"/>
            <a:stretch/>
          </p:blipFill>
          <p:spPr>
            <a:xfrm>
              <a:off x="394130" y="3534498"/>
              <a:ext cx="9601200" cy="1762712"/>
            </a:xfrm>
            <a:prstGeom prst="rect">
              <a:avLst/>
            </a:prstGeom>
            <a:ln>
              <a:solidFill>
                <a:schemeClr val="tx1"/>
              </a:solidFill>
            </a:ln>
            <a:effectLst>
              <a:outerShdw blurRad="50800" dist="38100" dir="2700000" algn="tl" rotWithShape="0">
                <a:prstClr val="black">
                  <a:alpha val="40000"/>
                </a:prstClr>
              </a:outerShdw>
            </a:effectLst>
          </p:spPr>
        </p:pic>
        <p:pic>
          <p:nvPicPr>
            <p:cNvPr id="6" name="Picture 5"/>
            <p:cNvPicPr>
              <a:picLocks noChangeAspect="1"/>
            </p:cNvPicPr>
            <p:nvPr/>
          </p:nvPicPr>
          <p:blipFill rotWithShape="1">
            <a:blip r:embed="rId5"/>
            <a:srcRect l="488" t="8080" r="2286" b="57368"/>
            <a:stretch/>
          </p:blipFill>
          <p:spPr>
            <a:xfrm>
              <a:off x="551790" y="5321468"/>
              <a:ext cx="9601200" cy="827082"/>
            </a:xfrm>
            <a:prstGeom prst="rect">
              <a:avLst/>
            </a:prstGeom>
            <a:ln>
              <a:solidFill>
                <a:schemeClr val="tx1"/>
              </a:solidFill>
            </a:ln>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1378446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972644"/>
            <a:ext cx="9867293" cy="4663440"/>
          </a:xfrm>
          <a:prstGeom prst="rect">
            <a:avLst/>
          </a:prstGeom>
        </p:spPr>
      </p:pic>
    </p:spTree>
    <p:extLst>
      <p:ext uri="{BB962C8B-B14F-4D97-AF65-F5344CB8AC3E}">
        <p14:creationId xmlns:p14="http://schemas.microsoft.com/office/powerpoint/2010/main" val="3446357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5452" b="13110"/>
          <a:stretch/>
        </p:blipFill>
        <p:spPr>
          <a:xfrm>
            <a:off x="754381" y="1481959"/>
            <a:ext cx="3706576" cy="961696"/>
          </a:xfrm>
          <a:prstGeom prst="rect">
            <a:avLst/>
          </a:prstGeom>
          <a:ln>
            <a:solidFill>
              <a:schemeClr val="tx1"/>
            </a:solidFill>
          </a:ln>
          <a:effectLst>
            <a:outerShdw blurRad="50800" dist="38100" dir="2700000" algn="tl" rotWithShape="0">
              <a:prstClr val="black">
                <a:alpha val="40000"/>
              </a:prstClr>
            </a:outerShdw>
          </a:effectLst>
        </p:spPr>
      </p:pic>
      <p:pic>
        <p:nvPicPr>
          <p:cNvPr id="3" name="Picture 2"/>
          <p:cNvPicPr>
            <a:picLocks noChangeAspect="1"/>
          </p:cNvPicPr>
          <p:nvPr/>
        </p:nvPicPr>
        <p:blipFill>
          <a:blip r:embed="rId4"/>
          <a:stretch>
            <a:fillRect/>
          </a:stretch>
        </p:blipFill>
        <p:spPr>
          <a:xfrm>
            <a:off x="754381" y="2981435"/>
            <a:ext cx="9039797" cy="73152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50000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2921" y="449580"/>
            <a:ext cx="8077200" cy="1257300"/>
          </a:xfrm>
        </p:spPr>
        <p:txBody>
          <a:bodyPr/>
          <a:lstStyle/>
          <a:p>
            <a:pPr>
              <a:spcBef>
                <a:spcPts val="987"/>
              </a:spcBef>
            </a:pPr>
            <a:r>
              <a:rPr lang="en-US" sz="4840" dirty="0" smtClean="0">
                <a:solidFill>
                  <a:schemeClr val="tx1"/>
                </a:solidFill>
                <a:latin typeface="Arial Narrow" pitchFamily="34" charset="0"/>
                <a:ea typeface="ＭＳ Ｐゴシック" pitchFamily="34" charset="-128"/>
                <a:cs typeface="Arial Narrow" pitchFamily="34" charset="0"/>
              </a:rPr>
              <a:t>Intermediate Self-Assessment</a:t>
            </a:r>
            <a:endParaRPr lang="en-US" sz="4840" dirty="0">
              <a:solidFill>
                <a:schemeClr val="tx1"/>
              </a:solidFill>
              <a:latin typeface="Arial Narrow" pitchFamily="34" charset="0"/>
              <a:ea typeface="ＭＳ Ｐゴシック" pitchFamily="34" charset="-128"/>
              <a:cs typeface="Arial Narrow" pitchFamily="34" charset="0"/>
            </a:endParaRPr>
          </a:p>
        </p:txBody>
      </p:sp>
      <p:sp>
        <p:nvSpPr>
          <p:cNvPr id="18435" name="Rectangle 3"/>
          <p:cNvSpPr>
            <a:spLocks noGrp="1" noChangeArrowheads="1"/>
          </p:cNvSpPr>
          <p:nvPr>
            <p:ph idx="1"/>
          </p:nvPr>
        </p:nvSpPr>
        <p:spPr>
          <a:xfrm>
            <a:off x="283779" y="2064188"/>
            <a:ext cx="5265683" cy="2381689"/>
          </a:xfrm>
        </p:spPr>
        <p:txBody>
          <a:bodyPr/>
          <a:lstStyle/>
          <a:p>
            <a:pPr marL="0" indent="0">
              <a:lnSpc>
                <a:spcPct val="100000"/>
              </a:lnSpc>
              <a:buNone/>
            </a:pPr>
            <a:r>
              <a:rPr lang="en-US" b="1" dirty="0" smtClean="0">
                <a:ea typeface="ＭＳ Ｐゴシック" pitchFamily="34" charset="-128"/>
                <a:cs typeface="ＭＳ Ｐゴシック" pitchFamily="34" charset="-128"/>
              </a:rPr>
              <a:t>Baldrige Excellence Builder: </a:t>
            </a:r>
            <a:r>
              <a:rPr lang="en-US" dirty="0" smtClean="0">
                <a:ea typeface="ＭＳ Ｐゴシック" pitchFamily="34" charset="-128"/>
                <a:cs typeface="ＭＳ Ｐゴシック" pitchFamily="34" charset="-128"/>
              </a:rPr>
              <a:t/>
            </a:r>
            <a:br>
              <a:rPr lang="en-US" dirty="0" smtClean="0">
                <a:ea typeface="ＭＳ Ｐゴシック" pitchFamily="34" charset="-128"/>
                <a:cs typeface="ＭＳ Ｐゴシック" pitchFamily="34" charset="-128"/>
              </a:rPr>
            </a:br>
            <a:r>
              <a:rPr lang="en-US" dirty="0" smtClean="0">
                <a:ea typeface="ＭＳ Ｐゴシック" pitchFamily="34" charset="-128"/>
                <a:cs typeface="ＭＳ Ｐゴシック" pitchFamily="34" charset="-128"/>
              </a:rPr>
              <a:t>Key questions for improving your organization’s performance</a:t>
            </a:r>
          </a:p>
        </p:txBody>
      </p:sp>
      <p:pic>
        <p:nvPicPr>
          <p:cNvPr id="2" name="Picture 1"/>
          <p:cNvPicPr>
            <a:picLocks noChangeAspect="1"/>
          </p:cNvPicPr>
          <p:nvPr/>
        </p:nvPicPr>
        <p:blipFill>
          <a:blip r:embed="rId3"/>
          <a:stretch>
            <a:fillRect/>
          </a:stretch>
        </p:blipFill>
        <p:spPr>
          <a:xfrm>
            <a:off x="5719730" y="1706880"/>
            <a:ext cx="4053840" cy="5212080"/>
          </a:xfrm>
          <a:prstGeom prst="rect">
            <a:avLst/>
          </a:prstGeom>
        </p:spPr>
      </p:pic>
    </p:spTree>
    <p:extLst>
      <p:ext uri="{BB962C8B-B14F-4D97-AF65-F5344CB8AC3E}">
        <p14:creationId xmlns:p14="http://schemas.microsoft.com/office/powerpoint/2010/main" val="3449904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236433" y="567560"/>
            <a:ext cx="7902752" cy="5760720"/>
          </a:xfrm>
          <a:prstGeom prst="rect">
            <a:avLst/>
          </a:prstGeom>
        </p:spPr>
      </p:pic>
    </p:spTree>
    <p:extLst>
      <p:ext uri="{BB962C8B-B14F-4D97-AF65-F5344CB8AC3E}">
        <p14:creationId xmlns:p14="http://schemas.microsoft.com/office/powerpoint/2010/main" val="2515085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02921" y="533400"/>
            <a:ext cx="8077200" cy="1257300"/>
          </a:xfrm>
        </p:spPr>
        <p:txBody>
          <a:bodyPr/>
          <a:lstStyle/>
          <a:p>
            <a:pPr>
              <a:spcBef>
                <a:spcPts val="987"/>
              </a:spcBef>
            </a:pPr>
            <a:r>
              <a:rPr lang="en-US" sz="4840" dirty="0">
                <a:solidFill>
                  <a:schemeClr val="tx1"/>
                </a:solidFill>
                <a:latin typeface="Arial Narrow" pitchFamily="34" charset="0"/>
                <a:ea typeface="ＭＳ Ｐゴシック" pitchFamily="34" charset="-128"/>
                <a:cs typeface="Arial Narrow" pitchFamily="34" charset="0"/>
              </a:rPr>
              <a:t>Full Self-Assessment: Six Steps</a:t>
            </a:r>
          </a:p>
        </p:txBody>
      </p:sp>
      <p:sp>
        <p:nvSpPr>
          <p:cNvPr id="18435" name="Rectangle 3"/>
          <p:cNvSpPr>
            <a:spLocks noGrp="1" noChangeArrowheads="1"/>
          </p:cNvSpPr>
          <p:nvPr>
            <p:ph idx="1"/>
          </p:nvPr>
        </p:nvSpPr>
        <p:spPr>
          <a:xfrm>
            <a:off x="1341120" y="1706880"/>
            <a:ext cx="8113712" cy="4073898"/>
          </a:xfrm>
        </p:spPr>
        <p:txBody>
          <a:bodyPr/>
          <a:lstStyle/>
          <a:p>
            <a:pPr marL="565785" indent="-565785">
              <a:lnSpc>
                <a:spcPct val="100000"/>
              </a:lnSpc>
              <a:buAutoNum type="arabicPeriod"/>
            </a:pPr>
            <a:r>
              <a:rPr lang="en-US" dirty="0" smtClean="0">
                <a:ea typeface="ＭＳ Ｐゴシック" pitchFamily="34" charset="-128"/>
                <a:cs typeface="ＭＳ Ｐゴシック" pitchFamily="34" charset="-128"/>
              </a:rPr>
              <a:t>Identify the scope.</a:t>
            </a:r>
          </a:p>
          <a:p>
            <a:pPr marL="565785" indent="-565785">
              <a:lnSpc>
                <a:spcPct val="100000"/>
              </a:lnSpc>
              <a:buFont typeface="Monotype Sorts"/>
              <a:buAutoNum type="arabicPeriod" startAt="2"/>
            </a:pPr>
            <a:r>
              <a:rPr lang="en-US" dirty="0" smtClean="0">
                <a:ea typeface="ＭＳ Ｐゴシック" pitchFamily="34" charset="-128"/>
                <a:cs typeface="ＭＳ Ｐゴシック" pitchFamily="34" charset="-128"/>
              </a:rPr>
              <a:t>Select champions.</a:t>
            </a:r>
          </a:p>
          <a:p>
            <a:pPr marL="565785" indent="-565785">
              <a:lnSpc>
                <a:spcPct val="100000"/>
              </a:lnSpc>
              <a:buFont typeface="Monotype Sorts"/>
              <a:buAutoNum type="arabicPeriod" startAt="2"/>
            </a:pPr>
            <a:r>
              <a:rPr lang="en-US" dirty="0" smtClean="0">
                <a:ea typeface="ＭＳ Ｐゴシック" pitchFamily="34" charset="-128"/>
                <a:cs typeface="ＭＳ Ｐゴシック" pitchFamily="34" charset="-128"/>
              </a:rPr>
              <a:t>Select category teams/collect data and information.</a:t>
            </a:r>
          </a:p>
          <a:p>
            <a:pPr marL="565785" indent="-565785">
              <a:lnSpc>
                <a:spcPct val="100000"/>
              </a:lnSpc>
              <a:buFont typeface="Monotype Sorts"/>
              <a:buAutoNum type="arabicPeriod" startAt="2"/>
            </a:pPr>
            <a:r>
              <a:rPr lang="en-US" dirty="0" smtClean="0">
                <a:ea typeface="ＭＳ Ｐゴシック" pitchFamily="34" charset="-128"/>
                <a:cs typeface="ＭＳ Ｐゴシック" pitchFamily="34" charset="-128"/>
              </a:rPr>
              <a:t>Share answers.</a:t>
            </a:r>
          </a:p>
          <a:p>
            <a:pPr marL="565785" indent="-565785">
              <a:lnSpc>
                <a:spcPct val="100000"/>
              </a:lnSpc>
              <a:buFont typeface="Monotype Sorts"/>
              <a:buAutoNum type="arabicPeriod" startAt="2"/>
            </a:pPr>
            <a:r>
              <a:rPr lang="en-US" dirty="0" smtClean="0">
                <a:ea typeface="ＭＳ Ｐゴシック" pitchFamily="34" charset="-128"/>
                <a:cs typeface="ＭＳ Ｐゴシック" pitchFamily="34" charset="-128"/>
              </a:rPr>
              <a:t>Create </a:t>
            </a:r>
            <a:r>
              <a:rPr lang="en-US" dirty="0">
                <a:ea typeface="ＭＳ Ｐゴシック" pitchFamily="34" charset="-128"/>
                <a:cs typeface="ＭＳ Ｐゴシック" pitchFamily="34" charset="-128"/>
              </a:rPr>
              <a:t>and communicate an action </a:t>
            </a:r>
            <a:r>
              <a:rPr lang="en-US" dirty="0" smtClean="0">
                <a:ea typeface="ＭＳ Ｐゴシック" pitchFamily="34" charset="-128"/>
                <a:cs typeface="ＭＳ Ｐゴシック" pitchFamily="34" charset="-128"/>
              </a:rPr>
              <a:t>plan.</a:t>
            </a:r>
          </a:p>
          <a:p>
            <a:pPr marL="565785" indent="-565785">
              <a:lnSpc>
                <a:spcPct val="100000"/>
              </a:lnSpc>
              <a:buFont typeface="Monotype Sorts"/>
              <a:buAutoNum type="arabicPeriod" startAt="2"/>
            </a:pPr>
            <a:r>
              <a:rPr lang="en-US" dirty="0" smtClean="0">
                <a:ea typeface="ＭＳ Ｐゴシック" pitchFamily="34" charset="-128"/>
                <a:cs typeface="ＭＳ Ｐゴシック" pitchFamily="34" charset="-128"/>
              </a:rPr>
              <a:t>Evaluate.	</a:t>
            </a:r>
          </a:p>
        </p:txBody>
      </p:sp>
    </p:spTree>
    <p:extLst>
      <p:ext uri="{BB962C8B-B14F-4D97-AF65-F5344CB8AC3E}">
        <p14:creationId xmlns:p14="http://schemas.microsoft.com/office/powerpoint/2010/main" val="936847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21647" y="1690326"/>
            <a:ext cx="8717280" cy="3017520"/>
          </a:xfrm>
        </p:spPr>
        <p:txBody>
          <a:bodyPr/>
          <a:lstStyle/>
          <a:p>
            <a:pPr>
              <a:lnSpc>
                <a:spcPct val="100000"/>
              </a:lnSpc>
              <a:spcBef>
                <a:spcPts val="0"/>
              </a:spcBef>
              <a:spcAft>
                <a:spcPts val="1200"/>
              </a:spcAft>
              <a:buNone/>
            </a:pPr>
            <a:r>
              <a:rPr lang="en-US" dirty="0" smtClean="0">
                <a:ea typeface="ＭＳ Ｐゴシック" pitchFamily="34" charset="-128"/>
                <a:cs typeface="ＭＳ Ｐゴシック" pitchFamily="34" charset="-128"/>
              </a:rPr>
              <a:t>1.	</a:t>
            </a:r>
            <a:r>
              <a:rPr lang="en-US" b="1" dirty="0" smtClean="0">
                <a:ea typeface="ＭＳ Ｐゴシック" pitchFamily="34" charset="-128"/>
                <a:cs typeface="ＭＳ Ｐゴシック" pitchFamily="34" charset="-128"/>
              </a:rPr>
              <a:t>Scope:</a:t>
            </a:r>
            <a:r>
              <a:rPr lang="en-US" dirty="0" smtClean="0">
                <a:ea typeface="ＭＳ Ｐゴシック" pitchFamily="34" charset="-128"/>
                <a:cs typeface="ＭＳ Ｐゴシック" pitchFamily="34" charset="-128"/>
              </a:rPr>
              <a:t> the whole organization, or one part?</a:t>
            </a:r>
          </a:p>
          <a:p>
            <a:pPr>
              <a:lnSpc>
                <a:spcPct val="100000"/>
              </a:lnSpc>
              <a:spcBef>
                <a:spcPts val="0"/>
              </a:spcBef>
              <a:spcAft>
                <a:spcPts val="1200"/>
              </a:spcAft>
              <a:buNone/>
            </a:pPr>
            <a:r>
              <a:rPr lang="en-US" dirty="0" smtClean="0">
                <a:ea typeface="ＭＳ Ｐゴシック" pitchFamily="34" charset="-128"/>
                <a:cs typeface="ＭＳ Ｐゴシック" pitchFamily="34" charset="-128"/>
              </a:rPr>
              <a:t>2.	</a:t>
            </a:r>
            <a:r>
              <a:rPr lang="en-US" b="1" dirty="0" smtClean="0">
                <a:ea typeface="ＭＳ Ｐゴシック" pitchFamily="34" charset="-128"/>
                <a:cs typeface="ＭＳ Ｐゴシック" pitchFamily="34" charset="-128"/>
              </a:rPr>
              <a:t>Champions:</a:t>
            </a:r>
            <a:r>
              <a:rPr lang="en-US" dirty="0" smtClean="0">
                <a:ea typeface="ＭＳ Ｐゴシック" pitchFamily="34" charset="-128"/>
                <a:cs typeface="ＭＳ Ｐゴシック" pitchFamily="34" charset="-128"/>
              </a:rPr>
              <a:t> one for each Criteria or Excellence Builder category</a:t>
            </a:r>
          </a:p>
          <a:p>
            <a:pPr>
              <a:lnSpc>
                <a:spcPct val="100000"/>
              </a:lnSpc>
              <a:spcBef>
                <a:spcPts val="0"/>
              </a:spcBef>
              <a:spcAft>
                <a:spcPts val="1200"/>
              </a:spcAft>
              <a:buFont typeface="Monotype Sorts"/>
              <a:buAutoNum type="arabicPeriod" startAt="3"/>
            </a:pPr>
            <a:r>
              <a:rPr lang="en-US" dirty="0" smtClean="0">
                <a:ea typeface="ＭＳ Ｐゴシック" pitchFamily="34" charset="-128"/>
                <a:cs typeface="ＭＳ Ｐゴシック" pitchFamily="34" charset="-128"/>
              </a:rPr>
              <a:t>Select category teams; </a:t>
            </a:r>
            <a:r>
              <a:rPr lang="en-US" b="1" dirty="0" smtClean="0">
                <a:ea typeface="ＭＳ Ｐゴシック" pitchFamily="34" charset="-128"/>
                <a:cs typeface="ＭＳ Ｐゴシック" pitchFamily="34" charset="-128"/>
              </a:rPr>
              <a:t>answer the Criteria or Excellence Builder questions</a:t>
            </a:r>
            <a:r>
              <a:rPr lang="en-US" dirty="0" smtClean="0">
                <a:ea typeface="ＭＳ Ｐゴシック" pitchFamily="34" charset="-128"/>
                <a:cs typeface="ＭＳ Ｐゴシック" pitchFamily="34" charset="-128"/>
              </a:rPr>
              <a:t>	</a:t>
            </a:r>
          </a:p>
        </p:txBody>
      </p:sp>
    </p:spTree>
    <p:extLst>
      <p:ext uri="{BB962C8B-B14F-4D97-AF65-F5344CB8AC3E}">
        <p14:creationId xmlns:p14="http://schemas.microsoft.com/office/powerpoint/2010/main" val="2109151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2920" y="1455420"/>
            <a:ext cx="9136380" cy="1257300"/>
          </a:xfrm>
        </p:spPr>
        <p:txBody>
          <a:bodyPr/>
          <a:lstStyle/>
          <a:p>
            <a:r>
              <a:rPr lang="en-US" sz="4840" dirty="0">
                <a:latin typeface="Arial Narrow" pitchFamily="34" charset="0"/>
                <a:ea typeface="ＭＳ Ｐゴシック" pitchFamily="34" charset="-128"/>
                <a:cs typeface="Arial Narrow" pitchFamily="34" charset="0"/>
              </a:rPr>
              <a:t>What Is a Baldrige Self-Assessment?</a:t>
            </a:r>
          </a:p>
        </p:txBody>
      </p:sp>
      <p:sp>
        <p:nvSpPr>
          <p:cNvPr id="6147" name="Rectangle 3"/>
          <p:cNvSpPr>
            <a:spLocks noGrp="1" noChangeArrowheads="1"/>
          </p:cNvSpPr>
          <p:nvPr>
            <p:ph idx="1"/>
          </p:nvPr>
        </p:nvSpPr>
        <p:spPr>
          <a:xfrm>
            <a:off x="838200" y="2712720"/>
            <a:ext cx="8534400" cy="2766060"/>
          </a:xfrm>
        </p:spPr>
        <p:txBody>
          <a:bodyPr/>
          <a:lstStyle/>
          <a:p>
            <a:pPr>
              <a:lnSpc>
                <a:spcPct val="100000"/>
              </a:lnSpc>
            </a:pPr>
            <a:r>
              <a:rPr lang="en-US" dirty="0" smtClean="0">
                <a:ea typeface="ＭＳ Ｐゴシック" pitchFamily="34" charset="-128"/>
                <a:cs typeface="ＭＳ Ｐゴシック" pitchFamily="34" charset="-128"/>
              </a:rPr>
              <a:t>The first step toward organizational </a:t>
            </a:r>
            <a:br>
              <a:rPr lang="en-US" dirty="0" smtClean="0">
                <a:ea typeface="ＭＳ Ｐゴシック" pitchFamily="34" charset="-128"/>
                <a:cs typeface="ＭＳ Ｐゴシック" pitchFamily="34" charset="-128"/>
              </a:rPr>
            </a:br>
            <a:r>
              <a:rPr lang="en-US" dirty="0" smtClean="0">
                <a:ea typeface="ＭＳ Ｐゴシック" pitchFamily="34" charset="-128"/>
                <a:cs typeface="ＭＳ Ｐゴシック" pitchFamily="34" charset="-128"/>
              </a:rPr>
              <a:t>improvement and performance excellence</a:t>
            </a:r>
          </a:p>
          <a:p>
            <a:pPr>
              <a:lnSpc>
                <a:spcPct val="100000"/>
              </a:lnSpc>
            </a:pPr>
            <a:r>
              <a:rPr lang="en-US" dirty="0" smtClean="0">
                <a:ea typeface="ＭＳ Ｐゴシック" pitchFamily="34" charset="-128"/>
                <a:cs typeface="ＭＳ Ｐゴシック" pitchFamily="34" charset="-128"/>
              </a:rPr>
              <a:t>A “results-oriented” review</a:t>
            </a:r>
          </a:p>
          <a:p>
            <a:pPr>
              <a:lnSpc>
                <a:spcPct val="100000"/>
              </a:lnSpc>
            </a:pPr>
            <a:r>
              <a:rPr lang="en-US" dirty="0" smtClean="0">
                <a:ea typeface="ＭＳ Ｐゴシック" pitchFamily="34" charset="-128"/>
                <a:cs typeface="ＭＳ Ｐゴシック" pitchFamily="34" charset="-128"/>
              </a:rPr>
              <a:t>Adaptable to the needs of your organization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502920" y="349206"/>
            <a:ext cx="8151812" cy="2263140"/>
          </a:xfrm>
        </p:spPr>
        <p:txBody>
          <a:bodyPr/>
          <a:lstStyle/>
          <a:p>
            <a:pPr marL="676981" indent="-676981">
              <a:lnSpc>
                <a:spcPct val="100000"/>
              </a:lnSpc>
              <a:buNone/>
            </a:pPr>
            <a:r>
              <a:rPr lang="en-US" dirty="0" smtClean="0">
                <a:ea typeface="ＭＳ Ｐゴシック" pitchFamily="34" charset="-128"/>
                <a:cs typeface="ＭＳ Ｐゴシック" pitchFamily="34" charset="-128"/>
              </a:rPr>
              <a:t>4.	</a:t>
            </a:r>
            <a:r>
              <a:rPr lang="en-US" b="1" dirty="0" smtClean="0">
                <a:ea typeface="ＭＳ Ｐゴシック" pitchFamily="34" charset="-128"/>
                <a:cs typeface="ＭＳ Ｐゴシック" pitchFamily="34" charset="-128"/>
              </a:rPr>
              <a:t>Share</a:t>
            </a:r>
            <a:r>
              <a:rPr lang="en-US" dirty="0" smtClean="0">
                <a:ea typeface="ＭＳ Ｐゴシック" pitchFamily="34" charset="-128"/>
                <a:cs typeface="ＭＳ Ｐゴシック" pitchFamily="34" charset="-128"/>
              </a:rPr>
              <a:t> answers to the questions </a:t>
            </a:r>
            <a:br>
              <a:rPr lang="en-US" dirty="0" smtClean="0">
                <a:ea typeface="ＭＳ Ｐゴシック" pitchFamily="34" charset="-128"/>
                <a:cs typeface="ＭＳ Ｐゴシック" pitchFamily="34" charset="-128"/>
              </a:rPr>
            </a:br>
            <a:r>
              <a:rPr lang="en-US" dirty="0" smtClean="0">
                <a:ea typeface="ＭＳ Ｐゴシック" pitchFamily="34" charset="-128"/>
                <a:cs typeface="ＭＳ Ｐゴシック" pitchFamily="34" charset="-128"/>
              </a:rPr>
              <a:t>among category teams.</a:t>
            </a:r>
          </a:p>
          <a:p>
            <a:pPr marL="676981" indent="-676981">
              <a:lnSpc>
                <a:spcPct val="100000"/>
              </a:lnSpc>
              <a:buNone/>
            </a:pPr>
            <a:r>
              <a:rPr lang="en-US" dirty="0" smtClean="0">
                <a:ea typeface="ＭＳ Ｐゴシック" pitchFamily="34" charset="-128"/>
                <a:cs typeface="ＭＳ Ｐゴシック" pitchFamily="34" charset="-128"/>
              </a:rPr>
              <a:t>5.	Create and communicate an </a:t>
            </a:r>
            <a:r>
              <a:rPr lang="en-US" b="1" dirty="0" smtClean="0">
                <a:ea typeface="ＭＳ Ｐゴシック" pitchFamily="34" charset="-128"/>
                <a:cs typeface="ＭＳ Ｐゴシック" pitchFamily="34" charset="-128"/>
              </a:rPr>
              <a:t>action plan </a:t>
            </a:r>
            <a:r>
              <a:rPr lang="en-US" dirty="0" smtClean="0">
                <a:ea typeface="ＭＳ Ｐゴシック" pitchFamily="34" charset="-128"/>
                <a:cs typeface="ＭＳ Ｐゴシック" pitchFamily="34" charset="-128"/>
              </a:rPr>
              <a:t/>
            </a:r>
            <a:br>
              <a:rPr lang="en-US" dirty="0" smtClean="0">
                <a:ea typeface="ＭＳ Ｐゴシック" pitchFamily="34" charset="-128"/>
                <a:cs typeface="ＭＳ Ｐゴシック" pitchFamily="34" charset="-128"/>
              </a:rPr>
            </a:br>
            <a:r>
              <a:rPr lang="en-US" dirty="0" smtClean="0">
                <a:ea typeface="ＭＳ Ｐゴシック" pitchFamily="34" charset="-128"/>
                <a:cs typeface="ＭＳ Ｐゴシック" pitchFamily="34" charset="-128"/>
              </a:rPr>
              <a:t>for improvement.	</a:t>
            </a:r>
          </a:p>
        </p:txBody>
      </p:sp>
      <p:graphicFrame>
        <p:nvGraphicFramePr>
          <p:cNvPr id="2" name="Table 1"/>
          <p:cNvGraphicFramePr>
            <a:graphicFrameLocks noGrp="1"/>
          </p:cNvGraphicFramePr>
          <p:nvPr>
            <p:extLst>
              <p:ext uri="{D42A27DB-BD31-4B8C-83A1-F6EECF244321}">
                <p14:modId xmlns:p14="http://schemas.microsoft.com/office/powerpoint/2010/main" val="1391555809"/>
              </p:ext>
            </p:extLst>
          </p:nvPr>
        </p:nvGraphicFramePr>
        <p:xfrm>
          <a:off x="1257301" y="2853818"/>
          <a:ext cx="8549639" cy="3352800"/>
        </p:xfrm>
        <a:graphic>
          <a:graphicData uri="http://schemas.openxmlformats.org/drawingml/2006/table">
            <a:tbl>
              <a:tblPr firstRow="1" firstCol="1">
                <a:tableStyleId>{5940675A-B579-460E-94D1-54222C63F5DA}</a:tableStyleId>
              </a:tblPr>
              <a:tblGrid>
                <a:gridCol w="1047100">
                  <a:extLst>
                    <a:ext uri="{9D8B030D-6E8A-4147-A177-3AD203B41FA5}">
                      <a16:colId xmlns:a16="http://schemas.microsoft.com/office/drawing/2014/main" xmlns="" val="20000"/>
                    </a:ext>
                  </a:extLst>
                </a:gridCol>
                <a:gridCol w="1369284">
                  <a:extLst>
                    <a:ext uri="{9D8B030D-6E8A-4147-A177-3AD203B41FA5}">
                      <a16:colId xmlns:a16="http://schemas.microsoft.com/office/drawing/2014/main" xmlns="" val="20001"/>
                    </a:ext>
                  </a:extLst>
                </a:gridCol>
                <a:gridCol w="1933108">
                  <a:extLst>
                    <a:ext uri="{9D8B030D-6E8A-4147-A177-3AD203B41FA5}">
                      <a16:colId xmlns:a16="http://schemas.microsoft.com/office/drawing/2014/main" xmlns="" val="20002"/>
                    </a:ext>
                  </a:extLst>
                </a:gridCol>
                <a:gridCol w="1772015">
                  <a:extLst>
                    <a:ext uri="{9D8B030D-6E8A-4147-A177-3AD203B41FA5}">
                      <a16:colId xmlns:a16="http://schemas.microsoft.com/office/drawing/2014/main" xmlns="" val="20003"/>
                    </a:ext>
                  </a:extLst>
                </a:gridCol>
                <a:gridCol w="966555">
                  <a:extLst>
                    <a:ext uri="{9D8B030D-6E8A-4147-A177-3AD203B41FA5}">
                      <a16:colId xmlns:a16="http://schemas.microsoft.com/office/drawing/2014/main" xmlns="" val="20004"/>
                    </a:ext>
                  </a:extLst>
                </a:gridCol>
                <a:gridCol w="1461577">
                  <a:extLst>
                    <a:ext uri="{9D8B030D-6E8A-4147-A177-3AD203B41FA5}">
                      <a16:colId xmlns:a16="http://schemas.microsoft.com/office/drawing/2014/main" xmlns="" val="20005"/>
                    </a:ext>
                  </a:extLst>
                </a:gridCol>
              </a:tblGrid>
              <a:tr h="301752">
                <a:tc rowSpan="2">
                  <a:txBody>
                    <a:bodyPr/>
                    <a:lstStyle/>
                    <a:p>
                      <a:pPr marL="0" marR="0" algn="ctr">
                        <a:lnSpc>
                          <a:spcPct val="100000"/>
                        </a:lnSpc>
                        <a:spcBef>
                          <a:spcPts val="0"/>
                        </a:spcBef>
                        <a:spcAft>
                          <a:spcPts val="0"/>
                        </a:spcAft>
                      </a:pPr>
                      <a:r>
                        <a:rPr lang="en-US" sz="2000" b="1" dirty="0">
                          <a:effectLst/>
                        </a:rPr>
                        <a:t>Criteria category</a:t>
                      </a:r>
                      <a:endParaRPr lang="en-US" sz="2000" b="1" dirty="0">
                        <a:effectLst/>
                        <a:latin typeface="Arial Narrow"/>
                        <a:ea typeface="Times New Roman"/>
                        <a:cs typeface="Times New Roman"/>
                      </a:endParaRPr>
                    </a:p>
                  </a:txBody>
                  <a:tcPr marL="53651" marR="53651" marT="0" marB="0" anchor="ctr">
                    <a:solidFill>
                      <a:schemeClr val="bg1">
                        <a:lumMod val="85000"/>
                      </a:schemeClr>
                    </a:solidFill>
                  </a:tcPr>
                </a:tc>
                <a:tc rowSpan="2">
                  <a:txBody>
                    <a:bodyPr/>
                    <a:lstStyle/>
                    <a:p>
                      <a:pPr marL="0" marR="0" algn="ctr">
                        <a:lnSpc>
                          <a:spcPct val="100000"/>
                        </a:lnSpc>
                        <a:spcBef>
                          <a:spcPts val="0"/>
                        </a:spcBef>
                        <a:spcAft>
                          <a:spcPts val="0"/>
                        </a:spcAft>
                      </a:pPr>
                      <a:r>
                        <a:rPr lang="en-US" sz="2000" b="1" dirty="0" smtClean="0">
                          <a:effectLst/>
                        </a:rPr>
                        <a:t>Importance:</a:t>
                      </a:r>
                      <a:r>
                        <a:rPr lang="en-US" sz="2000" b="1" dirty="0">
                          <a:effectLst/>
                        </a:rPr>
                        <a:t/>
                      </a:r>
                      <a:br>
                        <a:rPr lang="en-US" sz="2000" b="1" dirty="0">
                          <a:effectLst/>
                        </a:rPr>
                      </a:br>
                      <a:r>
                        <a:rPr lang="en-US" sz="2000" b="1" dirty="0">
                          <a:effectLst/>
                        </a:rPr>
                        <a:t>High, </a:t>
                      </a:r>
                      <a:r>
                        <a:rPr lang="en-US" sz="2000" b="1" dirty="0" smtClean="0">
                          <a:effectLst/>
                        </a:rPr>
                        <a:t>medium, low</a:t>
                      </a:r>
                      <a:endParaRPr lang="en-US" sz="2000" b="1" dirty="0">
                        <a:effectLst/>
                        <a:latin typeface="Arial Narrow"/>
                        <a:ea typeface="Times New Roman"/>
                        <a:cs typeface="Times New Roman"/>
                      </a:endParaRPr>
                    </a:p>
                  </a:txBody>
                  <a:tcPr marL="53651" marR="53651" marT="0" marB="0" anchor="ctr">
                    <a:solidFill>
                      <a:schemeClr val="bg1">
                        <a:lumMod val="85000"/>
                      </a:schemeClr>
                    </a:solidFill>
                  </a:tcPr>
                </a:tc>
                <a:tc gridSpan="4">
                  <a:txBody>
                    <a:bodyPr/>
                    <a:lstStyle/>
                    <a:p>
                      <a:pPr marL="0" marR="0" algn="ctr">
                        <a:lnSpc>
                          <a:spcPct val="100000"/>
                        </a:lnSpc>
                        <a:spcBef>
                          <a:spcPts val="0"/>
                        </a:spcBef>
                        <a:spcAft>
                          <a:spcPts val="0"/>
                        </a:spcAft>
                      </a:pPr>
                      <a:r>
                        <a:rPr lang="en-US" sz="2000" b="1" dirty="0">
                          <a:effectLst/>
                        </a:rPr>
                        <a:t>For High-Importance Areas</a:t>
                      </a:r>
                      <a:endParaRPr lang="en-US" sz="2000" b="1" dirty="0">
                        <a:effectLst/>
                        <a:latin typeface="Arial Narrow"/>
                        <a:ea typeface="Times New Roman"/>
                        <a:cs typeface="Times New Roman"/>
                      </a:endParaRPr>
                    </a:p>
                  </a:txBody>
                  <a:tcPr marL="53651" marR="53651"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905256">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2000" b="1" dirty="0">
                          <a:effectLst/>
                        </a:rPr>
                        <a:t>Stretch (strength) or improvement (OFI) goal</a:t>
                      </a:r>
                      <a:endParaRPr lang="en-US" sz="2000" b="1" dirty="0">
                        <a:solidFill>
                          <a:schemeClr val="bg1"/>
                        </a:solidFill>
                        <a:effectLst/>
                        <a:latin typeface="Arial Narrow"/>
                        <a:ea typeface="Times New Roman"/>
                        <a:cs typeface="Times New Roman"/>
                      </a:endParaRPr>
                    </a:p>
                  </a:txBody>
                  <a:tcPr marL="53651" marR="53651" marT="0" marB="0" anchor="ctr">
                    <a:solidFill>
                      <a:schemeClr val="bg1">
                        <a:lumMod val="85000"/>
                      </a:schemeClr>
                    </a:solidFill>
                  </a:tcPr>
                </a:tc>
                <a:tc>
                  <a:txBody>
                    <a:bodyPr/>
                    <a:lstStyle/>
                    <a:p>
                      <a:pPr marL="0" marR="0" algn="ctr">
                        <a:lnSpc>
                          <a:spcPct val="100000"/>
                        </a:lnSpc>
                        <a:spcBef>
                          <a:spcPts val="0"/>
                        </a:spcBef>
                        <a:spcAft>
                          <a:spcPts val="0"/>
                        </a:spcAft>
                      </a:pPr>
                      <a:r>
                        <a:rPr lang="en-US" sz="2000" b="1" dirty="0">
                          <a:effectLst/>
                        </a:rPr>
                        <a:t>What action is planned?</a:t>
                      </a:r>
                      <a:endParaRPr lang="en-US" sz="2000" b="1" dirty="0">
                        <a:solidFill>
                          <a:schemeClr val="bg1"/>
                        </a:solidFill>
                        <a:effectLst/>
                        <a:latin typeface="Arial Narrow"/>
                        <a:ea typeface="Times New Roman"/>
                        <a:cs typeface="Times New Roman"/>
                      </a:endParaRPr>
                    </a:p>
                  </a:txBody>
                  <a:tcPr marL="53651" marR="53651" marT="0" marB="0" anchor="ctr">
                    <a:solidFill>
                      <a:schemeClr val="bg1">
                        <a:lumMod val="85000"/>
                      </a:schemeClr>
                    </a:solidFill>
                  </a:tcPr>
                </a:tc>
                <a:tc>
                  <a:txBody>
                    <a:bodyPr/>
                    <a:lstStyle/>
                    <a:p>
                      <a:pPr marL="0" marR="0" algn="ctr">
                        <a:lnSpc>
                          <a:spcPct val="100000"/>
                        </a:lnSpc>
                        <a:spcBef>
                          <a:spcPts val="0"/>
                        </a:spcBef>
                        <a:spcAft>
                          <a:spcPts val="0"/>
                        </a:spcAft>
                      </a:pPr>
                      <a:r>
                        <a:rPr lang="en-US" sz="2000" b="1" dirty="0">
                          <a:effectLst/>
                        </a:rPr>
                        <a:t>By when?</a:t>
                      </a:r>
                      <a:endParaRPr lang="en-US" sz="2000" b="1" dirty="0">
                        <a:solidFill>
                          <a:schemeClr val="bg1"/>
                        </a:solidFill>
                        <a:effectLst/>
                        <a:latin typeface="Arial Narrow"/>
                        <a:ea typeface="Times New Roman"/>
                        <a:cs typeface="Times New Roman"/>
                      </a:endParaRPr>
                    </a:p>
                  </a:txBody>
                  <a:tcPr marL="53651" marR="53651" marT="0" marB="0" anchor="ctr">
                    <a:solidFill>
                      <a:schemeClr val="bg1">
                        <a:lumMod val="85000"/>
                      </a:schemeClr>
                    </a:solidFill>
                  </a:tcPr>
                </a:tc>
                <a:tc>
                  <a:txBody>
                    <a:bodyPr/>
                    <a:lstStyle/>
                    <a:p>
                      <a:pPr marL="0" marR="0" algn="ctr">
                        <a:lnSpc>
                          <a:spcPct val="100000"/>
                        </a:lnSpc>
                        <a:spcBef>
                          <a:spcPts val="0"/>
                        </a:spcBef>
                        <a:spcAft>
                          <a:spcPts val="0"/>
                        </a:spcAft>
                      </a:pPr>
                      <a:r>
                        <a:rPr lang="en-US" sz="2000" b="1" dirty="0">
                          <a:effectLst/>
                        </a:rPr>
                        <a:t>Who is responsible?</a:t>
                      </a:r>
                      <a:endParaRPr lang="en-US" sz="2000" b="1" dirty="0">
                        <a:solidFill>
                          <a:schemeClr val="bg1"/>
                        </a:solidFill>
                        <a:effectLst/>
                        <a:latin typeface="Arial Narrow"/>
                        <a:ea typeface="Times New Roman"/>
                        <a:cs typeface="Times New Roman"/>
                      </a:endParaRPr>
                    </a:p>
                  </a:txBody>
                  <a:tcPr marL="53651" marR="53651" marT="0" marB="0" anchor="ctr">
                    <a:solidFill>
                      <a:schemeClr val="bg1">
                        <a:lumMod val="85000"/>
                      </a:schemeClr>
                    </a:solidFill>
                  </a:tcPr>
                </a:tc>
                <a:extLst>
                  <a:ext uri="{0D108BD9-81ED-4DB2-BD59-A6C34878D82A}">
                    <a16:rowId xmlns:a16="http://schemas.microsoft.com/office/drawing/2014/main" xmlns="" val="10001"/>
                  </a:ext>
                </a:extLst>
              </a:tr>
              <a:tr h="301752">
                <a:tc gridSpan="6">
                  <a:txBody>
                    <a:bodyPr/>
                    <a:lstStyle/>
                    <a:p>
                      <a:pPr marL="0" marR="0">
                        <a:lnSpc>
                          <a:spcPct val="100000"/>
                        </a:lnSpc>
                        <a:spcBef>
                          <a:spcPts val="0"/>
                        </a:spcBef>
                        <a:spcAft>
                          <a:spcPts val="0"/>
                        </a:spcAft>
                      </a:pPr>
                      <a:r>
                        <a:rPr lang="en-US" sz="2000" b="1" dirty="0">
                          <a:effectLst/>
                        </a:rPr>
                        <a:t>1  Leadership</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01752">
                <a:tc>
                  <a:txBody>
                    <a:bodyPr/>
                    <a:lstStyle/>
                    <a:p>
                      <a:pPr marL="0" marR="0">
                        <a:lnSpc>
                          <a:spcPct val="100000"/>
                        </a:lnSpc>
                        <a:spcBef>
                          <a:spcPts val="0"/>
                        </a:spcBef>
                        <a:spcAft>
                          <a:spcPts val="0"/>
                        </a:spcAft>
                      </a:pPr>
                      <a:r>
                        <a:rPr lang="en-US" sz="2000" b="1" dirty="0">
                          <a:effectLst/>
                        </a:rPr>
                        <a:t>Strength</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extLst>
                  <a:ext uri="{0D108BD9-81ED-4DB2-BD59-A6C34878D82A}">
                    <a16:rowId xmlns:a16="http://schemas.microsoft.com/office/drawing/2014/main" xmlns="" val="10003"/>
                  </a:ext>
                </a:extLst>
              </a:tr>
              <a:tr h="301752">
                <a:tc>
                  <a:txBody>
                    <a:bodyPr/>
                    <a:lstStyle/>
                    <a:p>
                      <a:pPr marL="0" marR="0">
                        <a:lnSpc>
                          <a:spcPct val="100000"/>
                        </a:lnSpc>
                        <a:spcBef>
                          <a:spcPts val="0"/>
                        </a:spcBef>
                        <a:spcAft>
                          <a:spcPts val="0"/>
                        </a:spcAft>
                      </a:pPr>
                      <a:r>
                        <a:rPr lang="en-US" sz="2000" b="1" dirty="0">
                          <a:effectLst/>
                        </a:rPr>
                        <a:t>1.</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extLst>
                  <a:ext uri="{0D108BD9-81ED-4DB2-BD59-A6C34878D82A}">
                    <a16:rowId xmlns:a16="http://schemas.microsoft.com/office/drawing/2014/main" xmlns="" val="10004"/>
                  </a:ext>
                </a:extLst>
              </a:tr>
              <a:tr h="301752">
                <a:tc>
                  <a:txBody>
                    <a:bodyPr/>
                    <a:lstStyle/>
                    <a:p>
                      <a:pPr marL="0" marR="0">
                        <a:lnSpc>
                          <a:spcPct val="100000"/>
                        </a:lnSpc>
                        <a:spcBef>
                          <a:spcPts val="0"/>
                        </a:spcBef>
                        <a:spcAft>
                          <a:spcPts val="0"/>
                        </a:spcAft>
                      </a:pPr>
                      <a:r>
                        <a:rPr lang="en-US" sz="2000" b="1" dirty="0">
                          <a:effectLst/>
                        </a:rPr>
                        <a:t>2.</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extLst>
                  <a:ext uri="{0D108BD9-81ED-4DB2-BD59-A6C34878D82A}">
                    <a16:rowId xmlns:a16="http://schemas.microsoft.com/office/drawing/2014/main" xmlns="" val="10005"/>
                  </a:ext>
                </a:extLst>
              </a:tr>
              <a:tr h="301752">
                <a:tc>
                  <a:txBody>
                    <a:bodyPr/>
                    <a:lstStyle/>
                    <a:p>
                      <a:pPr marL="0" marR="0">
                        <a:lnSpc>
                          <a:spcPct val="100000"/>
                        </a:lnSpc>
                        <a:spcBef>
                          <a:spcPts val="0"/>
                        </a:spcBef>
                        <a:spcAft>
                          <a:spcPts val="0"/>
                        </a:spcAft>
                      </a:pPr>
                      <a:r>
                        <a:rPr lang="en-US" sz="2000" b="1" dirty="0">
                          <a:effectLst/>
                        </a:rPr>
                        <a:t>OFI</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extLst>
                  <a:ext uri="{0D108BD9-81ED-4DB2-BD59-A6C34878D82A}">
                    <a16:rowId xmlns:a16="http://schemas.microsoft.com/office/drawing/2014/main" xmlns="" val="10006"/>
                  </a:ext>
                </a:extLst>
              </a:tr>
              <a:tr h="301752">
                <a:tc>
                  <a:txBody>
                    <a:bodyPr/>
                    <a:lstStyle/>
                    <a:p>
                      <a:pPr marL="0" marR="0">
                        <a:lnSpc>
                          <a:spcPct val="100000"/>
                        </a:lnSpc>
                        <a:spcBef>
                          <a:spcPts val="0"/>
                        </a:spcBef>
                        <a:spcAft>
                          <a:spcPts val="0"/>
                        </a:spcAft>
                      </a:pPr>
                      <a:r>
                        <a:rPr lang="en-US" sz="2000" b="1" dirty="0">
                          <a:effectLst/>
                        </a:rPr>
                        <a:t>1.</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extLst>
                  <a:ext uri="{0D108BD9-81ED-4DB2-BD59-A6C34878D82A}">
                    <a16:rowId xmlns:a16="http://schemas.microsoft.com/office/drawing/2014/main" xmlns="" val="10007"/>
                  </a:ext>
                </a:extLst>
              </a:tr>
              <a:tr h="301752">
                <a:tc>
                  <a:txBody>
                    <a:bodyPr/>
                    <a:lstStyle/>
                    <a:p>
                      <a:pPr marL="0" marR="0">
                        <a:lnSpc>
                          <a:spcPct val="100000"/>
                        </a:lnSpc>
                        <a:spcBef>
                          <a:spcPts val="0"/>
                        </a:spcBef>
                        <a:spcAft>
                          <a:spcPts val="0"/>
                        </a:spcAft>
                      </a:pPr>
                      <a:r>
                        <a:rPr lang="en-US" sz="2000" b="1" dirty="0">
                          <a:effectLst/>
                        </a:rPr>
                        <a:t>2.</a:t>
                      </a:r>
                      <a:endParaRPr lang="en-US" sz="2000" b="1" dirty="0">
                        <a:effectLst/>
                        <a:latin typeface="Arial Narrow"/>
                        <a:ea typeface="Times New Roman"/>
                        <a:cs typeface="Times New Roman"/>
                      </a:endParaRPr>
                    </a:p>
                  </a:txBody>
                  <a:tcPr marL="53651" marR="53651" marT="0" marB="0">
                    <a:solidFill>
                      <a:schemeClr val="bg1">
                        <a:lumMod val="95000"/>
                      </a:schemeClr>
                    </a:solidFill>
                  </a:tcPr>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tc>
                  <a:txBody>
                    <a:bodyPr/>
                    <a:lstStyle/>
                    <a:p>
                      <a:pPr marL="0" marR="0">
                        <a:lnSpc>
                          <a:spcPts val="1000"/>
                        </a:lnSpc>
                        <a:spcBef>
                          <a:spcPts val="500"/>
                        </a:spcBef>
                        <a:spcAft>
                          <a:spcPts val="500"/>
                        </a:spcAft>
                      </a:pPr>
                      <a:r>
                        <a:rPr lang="en-US" sz="2000" dirty="0">
                          <a:effectLst/>
                        </a:rPr>
                        <a:t> </a:t>
                      </a:r>
                      <a:endParaRPr lang="en-US" sz="2000" dirty="0">
                        <a:effectLst/>
                        <a:latin typeface="Arial Narrow"/>
                        <a:ea typeface="Times New Roman"/>
                        <a:cs typeface="Times New Roman"/>
                      </a:endParaRPr>
                    </a:p>
                  </a:txBody>
                  <a:tcPr marL="53651" marR="53651"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53235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424940" y="2545080"/>
            <a:ext cx="8151812" cy="1508760"/>
          </a:xfrm>
        </p:spPr>
        <p:txBody>
          <a:bodyPr/>
          <a:lstStyle/>
          <a:p>
            <a:pPr marL="676981" indent="-676981">
              <a:lnSpc>
                <a:spcPct val="100000"/>
              </a:lnSpc>
              <a:buNone/>
            </a:pPr>
            <a:r>
              <a:rPr lang="en-US" dirty="0" smtClean="0">
                <a:ea typeface="ＭＳ Ｐゴシック" pitchFamily="34" charset="-128"/>
                <a:cs typeface="ＭＳ Ｐゴシック" pitchFamily="34" charset="-128"/>
              </a:rPr>
              <a:t>6.	</a:t>
            </a:r>
            <a:r>
              <a:rPr lang="en-US" b="1" dirty="0" smtClean="0">
                <a:ea typeface="ＭＳ Ｐゴシック" pitchFamily="34" charset="-128"/>
                <a:cs typeface="ＭＳ Ｐゴシック" pitchFamily="34" charset="-128"/>
              </a:rPr>
              <a:t>Evaluate</a:t>
            </a:r>
            <a:r>
              <a:rPr lang="en-US" dirty="0" smtClean="0">
                <a:ea typeface="ＭＳ Ｐゴシック" pitchFamily="34" charset="-128"/>
                <a:cs typeface="ＭＳ Ｐゴシック" pitchFamily="34" charset="-128"/>
              </a:rPr>
              <a:t> the self-assessment process </a:t>
            </a:r>
            <a:br>
              <a:rPr lang="en-US" dirty="0" smtClean="0">
                <a:ea typeface="ＭＳ Ｐゴシック" pitchFamily="34" charset="-128"/>
                <a:cs typeface="ＭＳ Ｐゴシック" pitchFamily="34" charset="-128"/>
              </a:rPr>
            </a:br>
            <a:r>
              <a:rPr lang="en-US" dirty="0" smtClean="0">
                <a:ea typeface="ＭＳ Ｐゴシック" pitchFamily="34" charset="-128"/>
                <a:cs typeface="ＭＳ Ｐゴシック" pitchFamily="34" charset="-128"/>
              </a:rPr>
              <a:t>for future improvements.	</a:t>
            </a:r>
          </a:p>
        </p:txBody>
      </p:sp>
    </p:spTree>
    <p:extLst>
      <p:ext uri="{BB962C8B-B14F-4D97-AF65-F5344CB8AC3E}">
        <p14:creationId xmlns:p14="http://schemas.microsoft.com/office/powerpoint/2010/main" val="141197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62" name="Group 16"/>
          <p:cNvGrpSpPr>
            <a:grpSpLocks/>
          </p:cNvGrpSpPr>
          <p:nvPr/>
        </p:nvGrpSpPr>
        <p:grpSpPr bwMode="auto">
          <a:xfrm>
            <a:off x="0" y="-7938"/>
            <a:ext cx="10058400" cy="7838254"/>
            <a:chOff x="-3876" y="-8640"/>
            <a:chExt cx="10058400" cy="783962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39304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976020" y="7277100"/>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3"/>
          <p:cNvSpPr txBox="1">
            <a:spLocks noChangeArrowheads="1"/>
          </p:cNvSpPr>
          <p:nvPr/>
        </p:nvSpPr>
        <p:spPr bwMode="auto">
          <a:xfrm>
            <a:off x="472090" y="850195"/>
            <a:ext cx="10058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pic>
        <p:nvPicPr>
          <p:cNvPr id="13" name="Baldrige_Program_Logo_2010.whitebkgd.eps"/>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Grp="1" noChangeArrowheads="1"/>
          </p:cNvSpPr>
          <p:nvPr>
            <p:ph idx="1"/>
          </p:nvPr>
        </p:nvSpPr>
        <p:spPr>
          <a:xfrm>
            <a:off x="1097764" y="1540759"/>
            <a:ext cx="8341511" cy="4091177"/>
          </a:xfrm>
        </p:spPr>
        <p:txBody>
          <a:bodyPr/>
          <a:lstStyle/>
          <a:p>
            <a:pPr>
              <a:lnSpc>
                <a:spcPct val="100000"/>
              </a:lnSpc>
              <a:spcBef>
                <a:spcPts val="0"/>
              </a:spcBef>
              <a:spcAft>
                <a:spcPts val="660"/>
              </a:spcAft>
            </a:pPr>
            <a:r>
              <a:rPr lang="en-US" sz="3080" i="1" dirty="0" smtClean="0">
                <a:ea typeface="ＭＳ Ｐゴシック" pitchFamily="34" charset="-128"/>
              </a:rPr>
              <a:t>Baldrige Excellence Framework </a:t>
            </a:r>
            <a:r>
              <a:rPr lang="en-US" sz="3080" dirty="0">
                <a:ea typeface="ＭＳ Ｐゴシック" pitchFamily="34" charset="-128"/>
              </a:rPr>
              <a:t>booklets</a:t>
            </a:r>
          </a:p>
          <a:p>
            <a:pPr>
              <a:lnSpc>
                <a:spcPct val="100000"/>
              </a:lnSpc>
              <a:spcBef>
                <a:spcPts val="0"/>
              </a:spcBef>
              <a:spcAft>
                <a:spcPts val="660"/>
              </a:spcAft>
            </a:pPr>
            <a:r>
              <a:rPr lang="en-US" sz="3080" dirty="0">
                <a:ea typeface="ＭＳ Ｐゴシック" pitchFamily="34" charset="-128"/>
              </a:rPr>
              <a:t>Self-assessment tools </a:t>
            </a:r>
          </a:p>
          <a:p>
            <a:pPr>
              <a:lnSpc>
                <a:spcPct val="100000"/>
              </a:lnSpc>
              <a:spcBef>
                <a:spcPts val="0"/>
              </a:spcBef>
              <a:spcAft>
                <a:spcPts val="660"/>
              </a:spcAft>
            </a:pPr>
            <a:r>
              <a:rPr lang="en-US" sz="3080" dirty="0">
                <a:ea typeface="ＭＳ Ｐゴシック" pitchFamily="34" charset="-128"/>
              </a:rPr>
              <a:t>Training, conferences, and executive education</a:t>
            </a:r>
          </a:p>
          <a:p>
            <a:pPr>
              <a:lnSpc>
                <a:spcPct val="100000"/>
              </a:lnSpc>
              <a:spcBef>
                <a:spcPts val="0"/>
              </a:spcBef>
              <a:spcAft>
                <a:spcPts val="660"/>
              </a:spcAft>
            </a:pPr>
            <a:r>
              <a:rPr lang="en-US" sz="3080" dirty="0">
                <a:ea typeface="ＭＳ Ｐゴシック" pitchFamily="34" charset="-128"/>
              </a:rPr>
              <a:t>Organizational assessments</a:t>
            </a:r>
          </a:p>
          <a:p>
            <a:pPr>
              <a:lnSpc>
                <a:spcPct val="100000"/>
              </a:lnSpc>
              <a:spcBef>
                <a:spcPts val="0"/>
              </a:spcBef>
              <a:spcAft>
                <a:spcPts val="660"/>
              </a:spcAft>
            </a:pPr>
            <a:r>
              <a:rPr lang="en-US" sz="3080" dirty="0">
                <a:ea typeface="ＭＳ Ｐゴシック" pitchFamily="34" charset="-128"/>
              </a:rPr>
              <a:t>Award recipient profiles</a:t>
            </a:r>
          </a:p>
          <a:p>
            <a:pPr>
              <a:lnSpc>
                <a:spcPct val="100000"/>
              </a:lnSpc>
              <a:spcBef>
                <a:spcPts val="0"/>
              </a:spcBef>
              <a:spcAft>
                <a:spcPts val="660"/>
              </a:spcAft>
            </a:pPr>
            <a:r>
              <a:rPr lang="en-US" sz="3080" dirty="0">
                <a:ea typeface="ＭＳ Ｐゴシック" pitchFamily="34" charset="-128"/>
              </a:rPr>
              <a:t>Case studies</a:t>
            </a:r>
          </a:p>
          <a:p>
            <a:pPr>
              <a:lnSpc>
                <a:spcPct val="100000"/>
              </a:lnSpc>
              <a:spcBef>
                <a:spcPts val="0"/>
              </a:spcBef>
              <a:spcAft>
                <a:spcPts val="660"/>
              </a:spcAft>
            </a:pPr>
            <a:r>
              <a:rPr lang="en-US" sz="3080" dirty="0">
                <a:ea typeface="ＭＳ Ｐゴシック" pitchFamily="34" charset="-128"/>
              </a:rPr>
              <a:t>Connections to the Baldrige community</a:t>
            </a:r>
          </a:p>
        </p:txBody>
      </p:sp>
      <p:sp>
        <p:nvSpPr>
          <p:cNvPr id="15" name="TextBox 14"/>
          <p:cNvSpPr txBox="1"/>
          <p:nvPr/>
        </p:nvSpPr>
        <p:spPr>
          <a:xfrm>
            <a:off x="6035040" y="5631937"/>
            <a:ext cx="3870959" cy="1513073"/>
          </a:xfrm>
          <a:prstGeom prst="rect">
            <a:avLst/>
          </a:prstGeom>
          <a:noFill/>
        </p:spPr>
        <p:txBody>
          <a:bodyPr wrap="square" lIns="90264" tIns="45132" rIns="90264" bIns="45132">
            <a:spAutoFit/>
          </a:bodyPr>
          <a:lstStyle/>
          <a:p>
            <a:pPr marL="510870" indent="-510870" algn="r" defTabSz="1006069">
              <a:buSzPct val="50000"/>
              <a:defRPr/>
            </a:pPr>
            <a:r>
              <a:rPr lang="en-US" sz="3080" b="1" kern="0" dirty="0">
                <a:solidFill>
                  <a:srgbClr val="000000"/>
                </a:solidFill>
                <a:latin typeface="Arial Narrow"/>
                <a:ea typeface="ＭＳ Ｐゴシック" pitchFamily="-107" charset="-128"/>
              </a:rPr>
              <a:t>www.nist.gov/baldrige </a:t>
            </a:r>
          </a:p>
          <a:p>
            <a:pPr marL="510870" indent="-510870" algn="r" defTabSz="1006069">
              <a:buSzPct val="50000"/>
              <a:defRPr/>
            </a:pPr>
            <a:r>
              <a:rPr lang="en-US" sz="3080" b="1" kern="0" dirty="0">
                <a:solidFill>
                  <a:srgbClr val="000000"/>
                </a:solidFill>
                <a:latin typeface="Arial Narrow"/>
                <a:ea typeface="ＭＳ Ｐゴシック" pitchFamily="-107" charset="-128"/>
              </a:rPr>
              <a:t>baldrige@nist.gov</a:t>
            </a:r>
          </a:p>
          <a:p>
            <a:pPr marL="510870" indent="-510870" algn="r" defTabSz="1006069">
              <a:buSzPct val="50000"/>
              <a:defRPr/>
            </a:pPr>
            <a:r>
              <a:rPr lang="en-US" sz="3080" b="1" kern="0" dirty="0">
                <a:solidFill>
                  <a:srgbClr val="000000"/>
                </a:solidFill>
                <a:latin typeface="Arial Narrow"/>
                <a:ea typeface="ＭＳ Ｐゴシック" pitchFamily="-107" charset="-128"/>
              </a:rPr>
              <a:t>(301) 975-2036</a:t>
            </a:r>
            <a:endParaRPr lang="en-US" sz="3080" dirty="0">
              <a:ea typeface="ＭＳ Ｐゴシック" pitchFamily="-109"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1460" y="1455420"/>
            <a:ext cx="9890760" cy="1005840"/>
          </a:xfrm>
        </p:spPr>
        <p:txBody>
          <a:bodyPr/>
          <a:lstStyle/>
          <a:p>
            <a:r>
              <a:rPr lang="en-US" sz="4840" dirty="0">
                <a:latin typeface="Arial Narrow" pitchFamily="34" charset="0"/>
                <a:ea typeface="ＭＳ Ｐゴシック" pitchFamily="34" charset="-128"/>
                <a:cs typeface="Arial Narrow" pitchFamily="34" charset="0"/>
              </a:rPr>
              <a:t>Why Conduct a Self-Assessment?</a:t>
            </a:r>
          </a:p>
        </p:txBody>
      </p:sp>
      <p:sp>
        <p:nvSpPr>
          <p:cNvPr id="15363" name="Rectangle 3"/>
          <p:cNvSpPr>
            <a:spLocks noGrp="1" noChangeArrowheads="1"/>
          </p:cNvSpPr>
          <p:nvPr>
            <p:ph idx="1"/>
          </p:nvPr>
        </p:nvSpPr>
        <p:spPr>
          <a:xfrm>
            <a:off x="922020" y="2545080"/>
            <a:ext cx="8153400" cy="2933700"/>
          </a:xfrm>
        </p:spPr>
        <p:txBody>
          <a:bodyPr/>
          <a:lstStyle/>
          <a:p>
            <a:pPr>
              <a:lnSpc>
                <a:spcPct val="100000"/>
              </a:lnSpc>
            </a:pPr>
            <a:r>
              <a:rPr lang="en-US" dirty="0" smtClean="0">
                <a:ea typeface="ＭＳ Ｐゴシック" pitchFamily="34" charset="-128"/>
              </a:rPr>
              <a:t>Your customers, competitors, or budget are driving the need to change.</a:t>
            </a:r>
          </a:p>
          <a:p>
            <a:pPr>
              <a:lnSpc>
                <a:spcPct val="100000"/>
              </a:lnSpc>
            </a:pPr>
            <a:r>
              <a:rPr lang="en-US" dirty="0" smtClean="0">
                <a:ea typeface="ＭＳ Ｐゴシック" pitchFamily="34" charset="-128"/>
              </a:rPr>
              <a:t>Your environment is changing.</a:t>
            </a:r>
          </a:p>
          <a:p>
            <a:pPr>
              <a:lnSpc>
                <a:spcPct val="100000"/>
              </a:lnSpc>
            </a:pPr>
            <a:r>
              <a:rPr lang="en-US" dirty="0" smtClean="0">
                <a:ea typeface="ＭＳ Ｐゴシック" pitchFamily="34" charset="-128"/>
              </a:rPr>
              <a:t>Your organization is among the best, and you want to keep it that way.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81940" y="238169"/>
            <a:ext cx="8896350" cy="1257300"/>
          </a:xfrm>
        </p:spPr>
        <p:txBody>
          <a:bodyPr/>
          <a:lstStyle/>
          <a:p>
            <a:r>
              <a:rPr lang="en-US" sz="4840" dirty="0">
                <a:latin typeface="Arial Narrow" pitchFamily="34" charset="0"/>
                <a:ea typeface="ＭＳ Ｐゴシック" pitchFamily="34" charset="-128"/>
                <a:cs typeface="Arial Narrow" pitchFamily="34" charset="0"/>
              </a:rPr>
              <a:t>Benefits</a:t>
            </a:r>
          </a:p>
        </p:txBody>
      </p:sp>
      <p:sp>
        <p:nvSpPr>
          <p:cNvPr id="8195" name="Rectangle 3"/>
          <p:cNvSpPr>
            <a:spLocks noGrp="1" noChangeArrowheads="1"/>
          </p:cNvSpPr>
          <p:nvPr>
            <p:ph idx="1"/>
          </p:nvPr>
        </p:nvSpPr>
        <p:spPr>
          <a:xfrm>
            <a:off x="1806472" y="1244009"/>
            <a:ext cx="7669530" cy="5096995"/>
          </a:xfrm>
        </p:spPr>
        <p:txBody>
          <a:bodyPr/>
          <a:lstStyle/>
          <a:p>
            <a:pPr>
              <a:lnSpc>
                <a:spcPct val="100000"/>
              </a:lnSpc>
            </a:pPr>
            <a:r>
              <a:rPr lang="en-US" sz="3200" dirty="0" smtClean="0">
                <a:ea typeface="ＭＳ Ｐゴシック" pitchFamily="34" charset="-128"/>
                <a:cs typeface="ＭＳ Ｐゴシック" pitchFamily="34" charset="-128"/>
              </a:rPr>
              <a:t>Identify successes and </a:t>
            </a:r>
            <a:br>
              <a:rPr lang="en-US" sz="3200" dirty="0" smtClean="0">
                <a:ea typeface="ＭＳ Ｐゴシック" pitchFamily="34" charset="-128"/>
                <a:cs typeface="ＭＳ Ｐゴシック" pitchFamily="34" charset="-128"/>
              </a:rPr>
            </a:br>
            <a:r>
              <a:rPr lang="en-US" sz="3200" dirty="0" smtClean="0">
                <a:ea typeface="ＭＳ Ｐゴシック" pitchFamily="34" charset="-128"/>
                <a:cs typeface="ＭＳ Ｐゴシック" pitchFamily="34" charset="-128"/>
              </a:rPr>
              <a:t>opportunities for improvement</a:t>
            </a:r>
          </a:p>
          <a:p>
            <a:pPr>
              <a:lnSpc>
                <a:spcPct val="100000"/>
              </a:lnSpc>
            </a:pPr>
            <a:r>
              <a:rPr lang="en-US" sz="3200" dirty="0" smtClean="0">
                <a:ea typeface="ＭＳ Ｐゴシック" pitchFamily="34" charset="-128"/>
                <a:cs typeface="ＭＳ Ｐゴシック" pitchFamily="34" charset="-128"/>
              </a:rPr>
              <a:t>Jump-start a change initiative</a:t>
            </a:r>
          </a:p>
          <a:p>
            <a:pPr>
              <a:lnSpc>
                <a:spcPct val="100000"/>
              </a:lnSpc>
            </a:pPr>
            <a:r>
              <a:rPr lang="en-US" sz="3200" dirty="0" smtClean="0">
                <a:ea typeface="ＭＳ Ｐゴシック" pitchFamily="34" charset="-128"/>
                <a:cs typeface="ＭＳ Ｐゴシック" pitchFamily="34" charset="-128"/>
              </a:rPr>
              <a:t>Energize improvement initiatives</a:t>
            </a:r>
          </a:p>
          <a:p>
            <a:pPr>
              <a:lnSpc>
                <a:spcPct val="100000"/>
              </a:lnSpc>
            </a:pPr>
            <a:r>
              <a:rPr lang="en-US" sz="3200" dirty="0" smtClean="0">
                <a:ea typeface="ＭＳ Ｐゴシック" pitchFamily="34" charset="-128"/>
                <a:cs typeface="ＭＳ Ｐゴシック" pitchFamily="34" charset="-128"/>
              </a:rPr>
              <a:t>Energize the workforce</a:t>
            </a:r>
          </a:p>
          <a:p>
            <a:pPr>
              <a:lnSpc>
                <a:spcPct val="100000"/>
              </a:lnSpc>
            </a:pPr>
            <a:r>
              <a:rPr lang="en-US" sz="3200" dirty="0" smtClean="0">
                <a:ea typeface="ＭＳ Ｐゴシック" pitchFamily="34" charset="-128"/>
                <a:cs typeface="ＭＳ Ｐゴシック" pitchFamily="34" charset="-128"/>
              </a:rPr>
              <a:t>Focus your organization on common goals</a:t>
            </a:r>
          </a:p>
          <a:p>
            <a:pPr>
              <a:lnSpc>
                <a:spcPct val="100000"/>
              </a:lnSpc>
            </a:pPr>
            <a:r>
              <a:rPr lang="en-US" sz="3200" dirty="0" smtClean="0">
                <a:ea typeface="ＭＳ Ｐゴシック" pitchFamily="34" charset="-128"/>
                <a:cs typeface="ＭＳ Ｐゴシック" pitchFamily="34" charset="-128"/>
              </a:rPr>
              <a:t>Assess performance against the competition</a:t>
            </a:r>
          </a:p>
          <a:p>
            <a:pPr>
              <a:lnSpc>
                <a:spcPct val="100000"/>
              </a:lnSpc>
            </a:pPr>
            <a:r>
              <a:rPr lang="en-US" sz="3200" dirty="0" smtClean="0">
                <a:ea typeface="ＭＳ Ｐゴシック" pitchFamily="34" charset="-128"/>
                <a:cs typeface="ＭＳ Ｐゴシック" pitchFamily="34" charset="-128"/>
              </a:rPr>
              <a:t>Align resources with strategic objectives </a:t>
            </a:r>
          </a:p>
          <a:p>
            <a:pPr>
              <a:lnSpc>
                <a:spcPct val="100000"/>
              </a:lnSpc>
            </a:pPr>
            <a:endParaRPr lang="en-US" sz="3200" dirty="0" smtClean="0">
              <a:ea typeface="ＭＳ Ｐゴシック" pitchFamily="34" charset="-128"/>
              <a:cs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91491" y="240030"/>
            <a:ext cx="8896350" cy="1257300"/>
          </a:xfrm>
        </p:spPr>
        <p:txBody>
          <a:bodyPr/>
          <a:lstStyle/>
          <a:p>
            <a:r>
              <a:rPr lang="en-US" sz="4840" dirty="0">
                <a:latin typeface="Arial Narrow" pitchFamily="34" charset="0"/>
                <a:ea typeface="ＭＳ Ｐゴシック" pitchFamily="34" charset="-128"/>
                <a:cs typeface="Arial Narrow" pitchFamily="34" charset="0"/>
              </a:rPr>
              <a:t>Tools and Approaches</a:t>
            </a:r>
          </a:p>
        </p:txBody>
      </p:sp>
      <p:sp>
        <p:nvSpPr>
          <p:cNvPr id="9219" name="Rectangle 3"/>
          <p:cNvSpPr>
            <a:spLocks noGrp="1" noChangeArrowheads="1"/>
          </p:cNvSpPr>
          <p:nvPr>
            <p:ph idx="1"/>
          </p:nvPr>
        </p:nvSpPr>
        <p:spPr>
          <a:xfrm>
            <a:off x="491490" y="1627491"/>
            <a:ext cx="4576019" cy="3932144"/>
          </a:xfrm>
        </p:spPr>
        <p:txBody>
          <a:bodyPr/>
          <a:lstStyle/>
          <a:p>
            <a:pPr marL="0" indent="0">
              <a:lnSpc>
                <a:spcPct val="100000"/>
              </a:lnSpc>
              <a:buSzTx/>
              <a:buNone/>
            </a:pPr>
            <a:r>
              <a:rPr lang="en-US" b="1" dirty="0" smtClean="0">
                <a:ea typeface="ＭＳ Ｐゴシック" pitchFamily="34" charset="-128"/>
                <a:cs typeface="ＭＳ Ｐゴシック" pitchFamily="34" charset="-128"/>
              </a:rPr>
              <a:t>Surveys</a:t>
            </a:r>
          </a:p>
          <a:p>
            <a:pPr>
              <a:lnSpc>
                <a:spcPct val="100000"/>
              </a:lnSpc>
              <a:buSzTx/>
            </a:pPr>
            <a:r>
              <a:rPr lang="en-US" i="1" dirty="0" smtClean="0">
                <a:ea typeface="ＭＳ Ｐゴシック" pitchFamily="34" charset="-128"/>
                <a:cs typeface="ＭＳ Ｐゴシック" pitchFamily="34" charset="-128"/>
              </a:rPr>
              <a:t>Are We Making Progress? </a:t>
            </a:r>
          </a:p>
          <a:p>
            <a:pPr>
              <a:lnSpc>
                <a:spcPct val="100000"/>
              </a:lnSpc>
              <a:buSzTx/>
            </a:pPr>
            <a:r>
              <a:rPr lang="en-US" i="1" dirty="0" smtClean="0">
                <a:ea typeface="ＭＳ Ｐゴシック" pitchFamily="34" charset="-128"/>
                <a:cs typeface="ＭＳ Ｐゴシック" pitchFamily="34" charset="-128"/>
              </a:rPr>
              <a:t>Are We Making Progress as Leaders?</a:t>
            </a:r>
          </a:p>
          <a:p>
            <a:pPr>
              <a:lnSpc>
                <a:spcPct val="100000"/>
              </a:lnSpc>
              <a:buSzTx/>
            </a:pPr>
            <a:r>
              <a:rPr lang="en-US" i="1" dirty="0" smtClean="0">
                <a:ea typeface="ＭＳ Ｐゴシック" pitchFamily="34" charset="-128"/>
                <a:cs typeface="ＭＳ Ｐゴシック" pitchFamily="34" charset="-128"/>
              </a:rPr>
              <a:t>easyInsight</a:t>
            </a:r>
            <a:endParaRPr lang="en-US" dirty="0" smtClean="0">
              <a:ea typeface="ＭＳ Ｐゴシック" pitchFamily="34" charset="-128"/>
              <a:cs typeface="ＭＳ Ｐゴシック" pitchFamily="34" charset="-128"/>
            </a:endParaRPr>
          </a:p>
        </p:txBody>
      </p:sp>
      <p:sp>
        <p:nvSpPr>
          <p:cNvPr id="4" name="Rectangle 3"/>
          <p:cNvSpPr txBox="1">
            <a:spLocks noChangeArrowheads="1"/>
          </p:cNvSpPr>
          <p:nvPr/>
        </p:nvSpPr>
        <p:spPr bwMode="auto">
          <a:xfrm>
            <a:off x="5067510" y="1627491"/>
            <a:ext cx="4596752" cy="4301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marL="0" indent="0">
              <a:lnSpc>
                <a:spcPct val="100000"/>
              </a:lnSpc>
              <a:buSzTx/>
              <a:buNone/>
            </a:pPr>
            <a:r>
              <a:rPr lang="en-US" b="1" dirty="0" smtClean="0">
                <a:ea typeface="ＭＳ Ｐゴシック" pitchFamily="34" charset="-128"/>
                <a:cs typeface="ＭＳ Ｐゴシック" pitchFamily="34" charset="-128"/>
              </a:rPr>
              <a:t>Self-Assessments</a:t>
            </a:r>
            <a:endParaRPr lang="en-US" b="1" dirty="0">
              <a:ea typeface="ＭＳ Ｐゴシック" pitchFamily="34" charset="-128"/>
              <a:cs typeface="ＭＳ Ｐゴシック" pitchFamily="34" charset="-128"/>
            </a:endParaRPr>
          </a:p>
          <a:p>
            <a:pPr>
              <a:lnSpc>
                <a:spcPct val="100000"/>
              </a:lnSpc>
              <a:buSzTx/>
            </a:pPr>
            <a:r>
              <a:rPr lang="en-US" kern="0" dirty="0" smtClean="0">
                <a:ea typeface="ＭＳ Ｐゴシック" pitchFamily="34" charset="-128"/>
                <a:cs typeface="ＭＳ Ｐゴシック" pitchFamily="34" charset="-128"/>
              </a:rPr>
              <a:t>Organizational Profile</a:t>
            </a:r>
          </a:p>
          <a:p>
            <a:pPr>
              <a:lnSpc>
                <a:spcPct val="100000"/>
              </a:lnSpc>
              <a:buSzTx/>
            </a:pPr>
            <a:r>
              <a:rPr lang="en-US" kern="0" dirty="0" smtClean="0">
                <a:ea typeface="ＭＳ Ｐゴシック" pitchFamily="34" charset="-128"/>
                <a:cs typeface="ＭＳ Ｐゴシック" pitchFamily="34" charset="-128"/>
              </a:rPr>
              <a:t>Criteria item title questions</a:t>
            </a:r>
          </a:p>
          <a:p>
            <a:pPr>
              <a:lnSpc>
                <a:spcPct val="100000"/>
              </a:lnSpc>
              <a:buSzTx/>
            </a:pPr>
            <a:r>
              <a:rPr lang="en-US" kern="0" dirty="0" smtClean="0">
                <a:ea typeface="ＭＳ Ｐゴシック" pitchFamily="34" charset="-128"/>
                <a:cs typeface="ＭＳ Ｐゴシック" pitchFamily="34" charset="-128"/>
              </a:rPr>
              <a:t>Intermediate self-assessment</a:t>
            </a:r>
          </a:p>
          <a:p>
            <a:pPr>
              <a:lnSpc>
                <a:spcPct val="100000"/>
              </a:lnSpc>
              <a:buSzTx/>
            </a:pPr>
            <a:r>
              <a:rPr lang="en-US" kern="0" dirty="0" smtClean="0">
                <a:ea typeface="ＭＳ Ｐゴシック" pitchFamily="34" charset="-128"/>
                <a:cs typeface="ＭＳ Ｐゴシック" pitchFamily="34" charset="-128"/>
              </a:rPr>
              <a:t>Full self-assessment</a:t>
            </a:r>
            <a:endParaRPr lang="en-US" i="1" kern="0" dirty="0" smtClean="0">
              <a:ea typeface="ＭＳ Ｐゴシック" pitchFamily="34" charset="-128"/>
              <a:cs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8600" y="647963"/>
            <a:ext cx="8343900" cy="1257300"/>
          </a:xfrm>
          <a:prstGeom prst="rect">
            <a:avLst/>
          </a:prstGeom>
          <a:noFill/>
          <a:ln w="9525">
            <a:noFill/>
            <a:miter lim="800000"/>
            <a:headEnd/>
            <a:tailEnd/>
          </a:ln>
        </p:spPr>
        <p:txBody>
          <a:bodyPr vert="horz" wrap="square" lIns="90134" tIns="45065" rIns="90134" bIns="45065" numCol="1" anchor="ctr" anchorCtr="0" compatLnSpc="1">
            <a:prstTxWarp prst="textNoShape">
              <a:avLst/>
            </a:prstTxWarp>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nSpc>
                <a:spcPct val="100000"/>
              </a:lnSpc>
            </a:pPr>
            <a:r>
              <a:rPr lang="en-US" sz="4400" dirty="0">
                <a:solidFill>
                  <a:schemeClr val="tx1"/>
                </a:solidFill>
              </a:rPr>
              <a:t>If You Are Just Learning about the Baldrige </a:t>
            </a:r>
            <a:r>
              <a:rPr lang="en-US" sz="4400" dirty="0" smtClean="0">
                <a:solidFill>
                  <a:schemeClr val="tx1"/>
                </a:solidFill>
              </a:rPr>
              <a:t>Excellence Framework </a:t>
            </a:r>
            <a:r>
              <a:rPr lang="en-US" sz="4400" dirty="0">
                <a:solidFill>
                  <a:schemeClr val="tx1"/>
                </a:solidFill>
              </a:rPr>
              <a:t>. . .</a:t>
            </a:r>
          </a:p>
        </p:txBody>
      </p:sp>
      <p:pic>
        <p:nvPicPr>
          <p:cNvPr id="1026" name="Picture 2" descr="Your_Guide_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629" y="2087662"/>
            <a:ext cx="3291839" cy="42245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08008" y="2744252"/>
            <a:ext cx="3334124" cy="2259080"/>
          </a:xfrm>
          <a:prstGeom prst="rect">
            <a:avLst/>
          </a:prstGeom>
        </p:spPr>
        <p:txBody>
          <a:bodyPr wrap="square">
            <a:spAutoFit/>
          </a:bodyPr>
          <a:lstStyle/>
          <a:p>
            <a:pPr algn="r"/>
            <a:r>
              <a:rPr lang="en-US" sz="3520" i="1" dirty="0">
                <a:latin typeface="+mn-lt"/>
              </a:rPr>
              <a:t>Your Reference Guide to Performance Excellence </a:t>
            </a:r>
            <a:endParaRPr lang="en-US" sz="3520" dirty="0">
              <a:latin typeface="+mn-lt"/>
            </a:endParaRPr>
          </a:p>
        </p:txBody>
      </p:sp>
    </p:spTree>
    <p:extLst>
      <p:ext uri="{BB962C8B-B14F-4D97-AF65-F5344CB8AC3E}">
        <p14:creationId xmlns:p14="http://schemas.microsoft.com/office/powerpoint/2010/main" val="2974777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l="1334" r="1476" b="2746"/>
          <a:stretch/>
        </p:blipFill>
        <p:spPr>
          <a:xfrm>
            <a:off x="1355833" y="650687"/>
            <a:ext cx="7819697" cy="551363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35280" y="281940"/>
            <a:ext cx="8423910" cy="502920"/>
          </a:xfrm>
        </p:spPr>
        <p:txBody>
          <a:bodyPr/>
          <a:lstStyle/>
          <a:p>
            <a:pPr>
              <a:lnSpc>
                <a:spcPct val="100000"/>
              </a:lnSpc>
              <a:spcAft>
                <a:spcPts val="660"/>
              </a:spcAft>
            </a:pPr>
            <a:r>
              <a:rPr lang="en-US" sz="3520" dirty="0">
                <a:solidFill>
                  <a:schemeClr val="tx1"/>
                </a:solidFill>
              </a:rPr>
              <a:t>For Your Workforce</a:t>
            </a:r>
          </a:p>
        </p:txBody>
      </p:sp>
      <p:sp>
        <p:nvSpPr>
          <p:cNvPr id="5" name="Rectangle 2"/>
          <p:cNvSpPr txBox="1">
            <a:spLocks noChangeArrowheads="1"/>
          </p:cNvSpPr>
          <p:nvPr/>
        </p:nvSpPr>
        <p:spPr bwMode="auto">
          <a:xfrm>
            <a:off x="6286500" y="6500784"/>
            <a:ext cx="3386853" cy="628650"/>
          </a:xfrm>
          <a:prstGeom prst="rect">
            <a:avLst/>
          </a:prstGeom>
          <a:noFill/>
          <a:ln w="9525">
            <a:noFill/>
            <a:miter lim="800000"/>
            <a:headEnd/>
            <a:tailEnd/>
          </a:ln>
        </p:spPr>
        <p:txBody>
          <a:bodyPr vert="horz" wrap="square" lIns="90134" tIns="45065" rIns="90134" bIns="45065" numCol="1" anchor="ctr" anchorCtr="0" compatLnSpc="1">
            <a:prstTxWarp prst="textNoShape">
              <a:avLst/>
            </a:prstTxWarp>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nSpc>
                <a:spcPct val="100000"/>
              </a:lnSpc>
              <a:spcAft>
                <a:spcPts val="660"/>
              </a:spcAft>
            </a:pPr>
            <a:r>
              <a:rPr lang="en-US" sz="3520" kern="0" dirty="0">
                <a:solidFill>
                  <a:schemeClr val="tx1"/>
                </a:solidFill>
              </a:rPr>
              <a:t>For Your Leaders</a:t>
            </a:r>
          </a:p>
        </p:txBody>
      </p:sp>
      <p:pic>
        <p:nvPicPr>
          <p:cNvPr id="3" name="Picture 2"/>
          <p:cNvPicPr>
            <a:picLocks noChangeAspect="1"/>
          </p:cNvPicPr>
          <p:nvPr/>
        </p:nvPicPr>
        <p:blipFill>
          <a:blip r:embed="rId3"/>
          <a:stretch>
            <a:fillRect/>
          </a:stretch>
        </p:blipFill>
        <p:spPr>
          <a:xfrm>
            <a:off x="586784" y="1076108"/>
            <a:ext cx="7920901" cy="2298700"/>
          </a:xfrm>
          <a:prstGeom prst="rect">
            <a:avLst/>
          </a:prstGeom>
        </p:spPr>
      </p:pic>
      <p:pic>
        <p:nvPicPr>
          <p:cNvPr id="6" name="Picture 5"/>
          <p:cNvPicPr>
            <a:picLocks noChangeAspect="1"/>
          </p:cNvPicPr>
          <p:nvPr/>
        </p:nvPicPr>
        <p:blipFill>
          <a:blip r:embed="rId4"/>
          <a:stretch>
            <a:fillRect/>
          </a:stretch>
        </p:blipFill>
        <p:spPr>
          <a:xfrm>
            <a:off x="1251467" y="4104194"/>
            <a:ext cx="8428651" cy="2171700"/>
          </a:xfrm>
          <a:prstGeom prst="rect">
            <a:avLst/>
          </a:prstGeom>
        </p:spPr>
      </p:pic>
    </p:spTree>
    <p:extLst>
      <p:ext uri="{BB962C8B-B14F-4D97-AF65-F5344CB8AC3E}">
        <p14:creationId xmlns:p14="http://schemas.microsoft.com/office/powerpoint/2010/main" val="3721469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293608" y="2318273"/>
            <a:ext cx="8549639" cy="4585447"/>
          </a:xfrm>
        </p:spPr>
        <p:txBody>
          <a:bodyPr/>
          <a:lstStyle/>
          <a:p>
            <a:pPr>
              <a:lnSpc>
                <a:spcPct val="100000"/>
              </a:lnSpc>
              <a:spcBef>
                <a:spcPts val="600"/>
              </a:spcBef>
            </a:pPr>
            <a:r>
              <a:rPr lang="en-US" dirty="0" smtClean="0">
                <a:ea typeface="ＭＳ Ｐゴシック" pitchFamily="34" charset="-128"/>
                <a:cs typeface="ＭＳ Ｐゴシック" pitchFamily="34" charset="-128"/>
              </a:rPr>
              <a:t>Is my organization ready for a more thorough self-assessment?</a:t>
            </a:r>
          </a:p>
          <a:p>
            <a:pPr>
              <a:lnSpc>
                <a:spcPct val="100000"/>
              </a:lnSpc>
              <a:spcBef>
                <a:spcPts val="600"/>
              </a:spcBef>
            </a:pPr>
            <a:r>
              <a:rPr lang="en-US" dirty="0" smtClean="0">
                <a:ea typeface="ＭＳ Ｐゴシック" pitchFamily="34" charset="-128"/>
                <a:cs typeface="ＭＳ Ｐゴシック" pitchFamily="34" charset="-128"/>
              </a:rPr>
              <a:t>Are there gaps in our knowledge about our organization?</a:t>
            </a:r>
          </a:p>
          <a:p>
            <a:pPr>
              <a:lnSpc>
                <a:spcPct val="100000"/>
              </a:lnSpc>
              <a:spcBef>
                <a:spcPts val="600"/>
              </a:spcBef>
            </a:pPr>
            <a:r>
              <a:rPr lang="en-US" dirty="0" smtClean="0">
                <a:ea typeface="ＭＳ Ｐゴシック" pitchFamily="34" charset="-128"/>
                <a:cs typeface="ＭＳ Ｐゴシック" pitchFamily="34" charset="-128"/>
              </a:rPr>
              <a:t>How does my organization compare to others? </a:t>
            </a:r>
          </a:p>
          <a:p>
            <a:pPr>
              <a:lnSpc>
                <a:spcPct val="100000"/>
              </a:lnSpc>
              <a:spcBef>
                <a:spcPts val="600"/>
              </a:spcBef>
            </a:pPr>
            <a:r>
              <a:rPr lang="en-US" dirty="0" smtClean="0">
                <a:ea typeface="ＭＳ Ｐゴシック" pitchFamily="34" charset="-128"/>
                <a:cs typeface="ＭＳ Ｐゴシック" pitchFamily="34" charset="-128"/>
              </a:rPr>
              <a:t>What plans can we make for improvement or for a more complete self-assessment?</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431" y="207533"/>
            <a:ext cx="7527402" cy="17099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2120</Words>
  <Application>Microsoft Office PowerPoint</Application>
  <PresentationFormat>Custom</PresentationFormat>
  <Paragraphs>207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Baldrige Performance Excellence Program  |  2016 </vt:lpstr>
      <vt:lpstr>What Is a Baldrige Self-Assessment?</vt:lpstr>
      <vt:lpstr>Why Conduct a Self-Assessment?</vt:lpstr>
      <vt:lpstr>Benefits</vt:lpstr>
      <vt:lpstr>Tools and Approaches</vt:lpstr>
      <vt:lpstr>PowerPoint Presentation</vt:lpstr>
      <vt:lpstr>PowerPoint Presentation</vt:lpstr>
      <vt:lpstr>For Your Workforce</vt:lpstr>
      <vt:lpstr>PowerPoint Presentation</vt:lpstr>
      <vt:lpstr>PowerPoint Presentation</vt:lpstr>
      <vt:lpstr>Organizational Profile</vt:lpstr>
      <vt:lpstr>Complete the Organizational Profile</vt:lpstr>
      <vt:lpstr>PowerPoint Presentation</vt:lpstr>
      <vt:lpstr>PowerPoint Presentation</vt:lpstr>
      <vt:lpstr>PowerPoint Presentation</vt:lpstr>
      <vt:lpstr>Intermediate Self-Assessment</vt:lpstr>
      <vt:lpstr>PowerPoint Presentation</vt:lpstr>
      <vt:lpstr>Full Self-Assessment: Six Steps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2016-01-05T21:52:20Z</dcterms:created>
  <dcterms:modified xsi:type="dcterms:W3CDTF">2016-01-05T21:52:52Z</dcterms:modified>
</cp:coreProperties>
</file>