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4"/>
  </p:notesMasterIdLst>
  <p:handoutMasterIdLst>
    <p:handoutMasterId r:id="rId35"/>
  </p:handoutMasterIdLst>
  <p:sldIdLst>
    <p:sldId id="259" r:id="rId2"/>
    <p:sldId id="282" r:id="rId3"/>
    <p:sldId id="283" r:id="rId4"/>
    <p:sldId id="284" r:id="rId5"/>
    <p:sldId id="285" r:id="rId6"/>
    <p:sldId id="286" r:id="rId7"/>
    <p:sldId id="293" r:id="rId8"/>
    <p:sldId id="288" r:id="rId9"/>
    <p:sldId id="268" r:id="rId10"/>
    <p:sldId id="287" r:id="rId11"/>
    <p:sldId id="264" r:id="rId12"/>
    <p:sldId id="292" r:id="rId13"/>
    <p:sldId id="265" r:id="rId14"/>
    <p:sldId id="266" r:id="rId15"/>
    <p:sldId id="267" r:id="rId16"/>
    <p:sldId id="269" r:id="rId17"/>
    <p:sldId id="270" r:id="rId18"/>
    <p:sldId id="273" r:id="rId19"/>
    <p:sldId id="275" r:id="rId20"/>
    <p:sldId id="276" r:id="rId21"/>
    <p:sldId id="277" r:id="rId22"/>
    <p:sldId id="278" r:id="rId23"/>
    <p:sldId id="279" r:id="rId24"/>
    <p:sldId id="280" r:id="rId25"/>
    <p:sldId id="281" r:id="rId26"/>
    <p:sldId id="289" r:id="rId27"/>
    <p:sldId id="274" r:id="rId28"/>
    <p:sldId id="290" r:id="rId29"/>
    <p:sldId id="271" r:id="rId30"/>
    <p:sldId id="272" r:id="rId31"/>
    <p:sldId id="291" r:id="rId32"/>
    <p:sldId id="261" r:id="rId33"/>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77751" autoAdjust="0"/>
  </p:normalViewPr>
  <p:slideViewPr>
    <p:cSldViewPr snapToGrid="0" snapToObjects="1">
      <p:cViewPr varScale="1">
        <p:scale>
          <a:sx n="54" d="100"/>
          <a:sy n="54" d="100"/>
        </p:scale>
        <p:origin x="-1140" y="-96"/>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1728" y="-37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10</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Criteria</a:t>
            </a:r>
            <a:r>
              <a:rPr lang="en-US" baseline="0" dirty="0" smtClean="0"/>
              <a:t> are a set of questions divided into an Organizational Profile and the </a:t>
            </a:r>
            <a:r>
              <a:rPr lang="en-US" dirty="0" smtClean="0"/>
              <a:t>seven categories in the diagram on the previous slide. </a:t>
            </a:r>
            <a:r>
              <a:rPr lang="en-US" dirty="0"/>
              <a:t>Each </a:t>
            </a:r>
            <a:r>
              <a:rPr lang="en-US" dirty="0" smtClean="0"/>
              <a:t>category represents a critical aspect of managing and performing as an organization.</a:t>
            </a:r>
          </a:p>
          <a:p>
            <a:r>
              <a:rPr lang="en-US" dirty="0" smtClean="0"/>
              <a:t>Each category </a:t>
            </a:r>
            <a:r>
              <a:rPr lang="en-US" dirty="0"/>
              <a:t>is subdivided into </a:t>
            </a:r>
            <a:r>
              <a:rPr lang="en-US" dirty="0" smtClean="0"/>
              <a:t>items. </a:t>
            </a:r>
            <a:r>
              <a:rPr lang="en-US" dirty="0"/>
              <a:t>There are 17 items, each focusing on </a:t>
            </a:r>
            <a:r>
              <a:rPr lang="en-US" dirty="0" smtClean="0"/>
              <a:t>an aspect of your organization.</a:t>
            </a:r>
            <a:endParaRPr lang="en-US" dirty="0"/>
          </a:p>
          <a:p>
            <a:r>
              <a:rPr lang="en-US" dirty="0" smtClean="0"/>
              <a:t>These questions reflect</a:t>
            </a:r>
            <a:r>
              <a:rPr lang="en-US" baseline="0" dirty="0" smtClean="0"/>
              <a:t> a set</a:t>
            </a:r>
            <a:r>
              <a:rPr lang="en-US" dirty="0" smtClean="0"/>
              <a:t> </a:t>
            </a:r>
            <a:r>
              <a:rPr lang="en-US" dirty="0"/>
              <a:t>of core values and concepts</a:t>
            </a:r>
            <a:r>
              <a:rPr lang="en-US" dirty="0" smtClean="0"/>
              <a:t>..</a:t>
            </a:r>
            <a:endParaRPr lang="en-US" dirty="0"/>
          </a:p>
        </p:txBody>
      </p:sp>
    </p:spTree>
    <p:extLst>
      <p:ext uri="{BB962C8B-B14F-4D97-AF65-F5344CB8AC3E}">
        <p14:creationId xmlns:p14="http://schemas.microsoft.com/office/powerpoint/2010/main" val="259323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11</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Criteria are built on a number of interrelated core values and concepts</a:t>
            </a:r>
            <a:r>
              <a:rPr lang="en-US" dirty="0" smtClean="0"/>
              <a:t>. These are beliefs </a:t>
            </a:r>
            <a:r>
              <a:rPr lang="en-US" dirty="0"/>
              <a:t>and behaviors found in high-performing organizations</a:t>
            </a:r>
            <a:r>
              <a:rPr lang="en-US" dirty="0" smtClean="0"/>
              <a:t>.</a:t>
            </a:r>
            <a:endParaRPr lang="en-US" dirty="0"/>
          </a:p>
          <a:p>
            <a:pPr>
              <a:spcBef>
                <a:spcPts val="673"/>
              </a:spcBef>
              <a:defRPr/>
            </a:pPr>
            <a:r>
              <a:rPr lang="en-US" dirty="0" smtClean="0"/>
              <a:t>S</a:t>
            </a:r>
            <a:r>
              <a:rPr lang="en-US" baseline="0" dirty="0" smtClean="0"/>
              <a:t>ystems perspective is the value at the center of the figure.</a:t>
            </a:r>
            <a:r>
              <a:rPr lang="en-US" dirty="0" smtClean="0"/>
              <a:t> The next layer shows the other core </a:t>
            </a:r>
            <a:r>
              <a:rPr lang="en-US" dirty="0"/>
              <a:t>values and </a:t>
            </a:r>
            <a:r>
              <a:rPr lang="en-US" dirty="0" smtClean="0"/>
              <a:t>concepts that </a:t>
            </a:r>
            <a:r>
              <a:rPr lang="en-US" dirty="0"/>
              <a:t>are embedded </a:t>
            </a:r>
            <a:r>
              <a:rPr lang="en-US" dirty="0" smtClean="0"/>
              <a:t>in </a:t>
            </a:r>
            <a:r>
              <a:rPr lang="en-US" dirty="0"/>
              <a:t>Criteria categories 1 through </a:t>
            </a:r>
            <a:r>
              <a:rPr lang="en-US" dirty="0" smtClean="0"/>
              <a:t>6. These categories are the </a:t>
            </a:r>
            <a:r>
              <a:rPr lang="en-US" dirty="0"/>
              <a:t>next layer in the figure. </a:t>
            </a:r>
            <a:r>
              <a:rPr lang="en-US" dirty="0" smtClean="0"/>
              <a:t>Systematic </a:t>
            </a:r>
            <a:r>
              <a:rPr lang="en-US" dirty="0"/>
              <a:t>processes </a:t>
            </a:r>
            <a:r>
              <a:rPr lang="en-US" dirty="0" smtClean="0"/>
              <a:t>in those areas yield </a:t>
            </a:r>
            <a:r>
              <a:rPr lang="en-US" dirty="0"/>
              <a:t>the performance results found in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12</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r>
              <a:rPr lang="en-US" dirty="0"/>
              <a:t>The next seven core values are the </a:t>
            </a:r>
            <a:r>
              <a:rPr lang="en-US" i="1" dirty="0" err="1"/>
              <a:t>hows</a:t>
            </a:r>
            <a:r>
              <a:rPr lang="en-US" dirty="0"/>
              <a:t> of an effective system. </a:t>
            </a:r>
          </a:p>
          <a:p>
            <a:pPr fontAlgn="b"/>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pPr>
            <a:endParaRPr lang="en-US" dirty="0"/>
          </a:p>
        </p:txBody>
      </p:sp>
    </p:spTree>
    <p:extLst>
      <p:ext uri="{BB962C8B-B14F-4D97-AF65-F5344CB8AC3E}">
        <p14:creationId xmlns:p14="http://schemas.microsoft.com/office/powerpoint/2010/main" val="37054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13</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smtClean="0"/>
              <a:t>Systems perspective: </a:t>
            </a:r>
            <a:r>
              <a:rPr lang="en-US" dirty="0" smtClean="0"/>
              <a:t>A systems perspective</a:t>
            </a:r>
            <a:r>
              <a:rPr lang="en-US" baseline="0" dirty="0" smtClean="0"/>
              <a:t> </a:t>
            </a:r>
            <a:r>
              <a:rPr lang="en-US" dirty="0" smtClean="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smtClean="0"/>
              <a:t>Visionary </a:t>
            </a:r>
            <a:r>
              <a:rPr lang="en-US" b="1" dirty="0"/>
              <a:t>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marL="192247" indent="-192247">
              <a:spcAft>
                <a:spcPts val="673"/>
              </a:spcAft>
              <a:buFont typeface="Arial" pitchFamily="34" charset="0"/>
              <a:buChar char="•"/>
            </a:pPr>
            <a:r>
              <a:rPr lang="en-US" b="1" dirty="0" smtClean="0"/>
              <a:t>Customer-driven </a:t>
            </a:r>
            <a:r>
              <a:rPr lang="en-US" b="1" dirty="0"/>
              <a:t>excellence: </a:t>
            </a:r>
            <a:r>
              <a:rPr lang="en-US" dirty="0" smtClean="0"/>
              <a:t>Your </a:t>
            </a:r>
            <a:r>
              <a:rPr lang="en-US" dirty="0"/>
              <a:t>customers are the ultimate judges of performance and quality. Thus, your organization must take into account all product and service features and characteristics and all modes of customer access and support that contribute value to your customers. </a:t>
            </a:r>
            <a:endParaRPr lang="en-US" dirty="0" smtClean="0"/>
          </a:p>
          <a:p>
            <a:pPr marL="192247" indent="-192247" defTabSz="1025317">
              <a:spcAft>
                <a:spcPts val="673"/>
              </a:spcAft>
              <a:buFont typeface="Arial" pitchFamily="34" charset="0"/>
              <a:buChar char="•"/>
              <a:defRPr/>
            </a:pPr>
            <a:r>
              <a:rPr lang="en-US" b="1" dirty="0" smtClean="0"/>
              <a:t>Valuing people: </a:t>
            </a:r>
            <a:r>
              <a:rPr lang="en-US" dirty="0"/>
              <a:t>A successful organization values all people who have a stake in the organization, including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14</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products, and markets. </a:t>
            </a:r>
          </a:p>
          <a:p>
            <a:pPr>
              <a:spcBef>
                <a:spcPts val="600"/>
              </a:spcBef>
            </a:pPr>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pPr>
              <a:spcBef>
                <a:spcPts val="600"/>
              </a:spcBef>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a:t>
            </a:r>
            <a:r>
              <a:rPr lang="en-US" dirty="0" smtClean="0"/>
              <a:t>performance.</a:t>
            </a:r>
            <a:endParaRPr lang="en-US" dirty="0"/>
          </a:p>
          <a:p>
            <a:pPr>
              <a:spcBef>
                <a:spcPts val="600"/>
              </a:spcBef>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benchmarks.</a:t>
            </a:r>
          </a:p>
          <a:p>
            <a:pPr>
              <a:spcBef>
                <a:spcPts val="600"/>
              </a:spcBef>
            </a:pPr>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7136" y="8590322"/>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350125" y="5318987"/>
            <a:ext cx="6442304" cy="3647214"/>
          </a:xfrm>
          <a:ln/>
        </p:spPr>
        <p:txBody>
          <a:bodyPr/>
          <a:lstStyle/>
          <a:p>
            <a:pPr marL="256329" indent="-256329">
              <a:spcAft>
                <a:spcPts val="343"/>
              </a:spcAft>
              <a:buFont typeface="Arial" pitchFamily="34" charset="0"/>
              <a:buChar char="•"/>
              <a:defRPr/>
            </a:pPr>
            <a:r>
              <a:rPr lang="en-US" b="1" dirty="0" smtClean="0"/>
              <a:t>Societal </a:t>
            </a:r>
            <a:r>
              <a:rPr lang="en-US" b="1" dirty="0"/>
              <a:t>responsibility: </a:t>
            </a:r>
            <a:r>
              <a:rPr lang="en-US" dirty="0"/>
              <a:t>Leaders should stress responsibilities to the public, ethical behavior, and the need to consider societal well-being and benefit, which refers to leadership </a:t>
            </a:r>
            <a:r>
              <a:rPr lang="en-US" dirty="0" smtClean="0"/>
              <a:t>in and </a:t>
            </a:r>
            <a:r>
              <a:rPr lang="en-US" dirty="0"/>
              <a:t>support—within the limits of an organization’s resources—of the environmental, social, and economic systems in the organization’s sphere of influence.</a:t>
            </a:r>
            <a:r>
              <a:rPr lang="en-US" b="1" dirty="0"/>
              <a:t> </a:t>
            </a:r>
            <a:endParaRPr lang="en-US" b="1" dirty="0" smtClean="0"/>
          </a:p>
          <a:p>
            <a:pPr marL="256329" indent="-256329">
              <a:spcAft>
                <a:spcPts val="343"/>
              </a:spcAft>
              <a:buFont typeface="Arial" pitchFamily="34" charset="0"/>
              <a:buChar char="•"/>
              <a:defRPr/>
            </a:pPr>
            <a:r>
              <a:rPr lang="en-US" b="1" dirty="0" smtClean="0"/>
              <a:t>Ethics and transparency: </a:t>
            </a:r>
            <a:r>
              <a:rPr lang="en-US" dirty="0"/>
              <a:t>Ethical behavior and transparency build trust in the organization and a belief in its fairness and integrity that is valued by all key stakeholders. Your organization should stress ethical behavior in all stakeholders transactions and interactions. Transparency is characterized by consistently candid and open communication on the part of leadership and management and by the sharing of clear and accurate information.</a:t>
            </a:r>
            <a:endParaRPr lang="en-US" dirty="0" smtClean="0"/>
          </a:p>
          <a:p>
            <a:pPr marL="256329" indent="-256329">
              <a:buFont typeface="Arial" panose="020B0604020202020204" pitchFamily="34" charset="0"/>
              <a:buChar char="•"/>
            </a:pPr>
            <a:r>
              <a:rPr lang="en-US" b="1" dirty="0" smtClean="0"/>
              <a:t>Delivering</a:t>
            </a:r>
            <a:r>
              <a:rPr lang="en-US" b="1" baseline="0" dirty="0" smtClean="0"/>
              <a:t> value and results</a:t>
            </a:r>
            <a:r>
              <a:rPr lang="en-US" b="1" dirty="0" smtClean="0"/>
              <a:t>:</a:t>
            </a:r>
            <a:r>
              <a:rPr lang="en-US" dirty="0" smtClean="0"/>
              <a:t> </a:t>
            </a:r>
            <a:r>
              <a:rPr lang="en-US" dirty="0"/>
              <a:t>By delivering value to key stakeholders, your organization builds loyalty, contributes to growing the economy, and contributes to society. Results should be used to deliver and balance value for your key stakeholders—your customers, workforce, stockholders, suppliers, and partners; the public; and the community. Thus results need to be a composite of measures that include not just financial results, but also product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16</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previously mentioned, there are 17 items under the seven Baldrige </a:t>
            </a:r>
            <a:r>
              <a:rPr lang="en-US" dirty="0" smtClean="0"/>
              <a:t>Criteria categories</a:t>
            </a:r>
            <a:r>
              <a:rPr lang="en-US" dirty="0"/>
              <a:t>. Let’s take a look at what an item looks like in the </a:t>
            </a:r>
            <a:r>
              <a:rPr lang="en-US" i="1" dirty="0" smtClean="0"/>
              <a:t>Baldrige Excellence Framework </a:t>
            </a:r>
            <a:r>
              <a:rPr lang="en-US" dirty="0"/>
              <a:t>booklet. In this graphic of item </a:t>
            </a:r>
            <a:r>
              <a:rPr lang="en-US" dirty="0" smtClean="0"/>
              <a:t>7.5, Financial and Market Results</a:t>
            </a:r>
            <a:r>
              <a:rPr lang="en-US" dirty="0"/>
              <a:t>, you can see that the basic requirements are presented in the item </a:t>
            </a:r>
            <a:r>
              <a:rPr lang="en-US" dirty="0" smtClean="0"/>
              <a:t>title</a:t>
            </a:r>
            <a:r>
              <a:rPr lang="en-US" strike="noStrike" dirty="0" smtClean="0"/>
              <a:t> </a:t>
            </a:r>
            <a:r>
              <a:rPr lang="en-US" dirty="0" smtClean="0"/>
              <a:t>(“</a:t>
            </a:r>
            <a:r>
              <a:rPr lang="en-US" dirty="0"/>
              <a:t>What are your </a:t>
            </a:r>
            <a:r>
              <a:rPr lang="en-US" dirty="0" smtClean="0"/>
              <a:t>financial and market results?”). There </a:t>
            </a:r>
            <a:r>
              <a:rPr lang="en-US" dirty="0"/>
              <a:t>are 17 Criteria items (plus 2 in the Organizational Profile), each with a particular focus. </a:t>
            </a:r>
          </a:p>
          <a:p>
            <a:pPr fontAlgn="b"/>
            <a:r>
              <a:rPr lang="en-US" dirty="0" smtClean="0"/>
              <a:t>Each </a:t>
            </a:r>
            <a:r>
              <a:rPr lang="en-US" dirty="0"/>
              <a:t>item includes one or more areas to address (labeled </a:t>
            </a:r>
            <a:r>
              <a:rPr lang="en-US" i="1" dirty="0"/>
              <a:t>a, b, c,</a:t>
            </a:r>
            <a:r>
              <a:rPr lang="en-US" dirty="0"/>
              <a:t> and so on). </a:t>
            </a:r>
          </a:p>
          <a:p>
            <a:pPr fontAlgn="b"/>
            <a:r>
              <a:rPr lang="en-US" dirty="0" smtClean="0"/>
              <a:t>Item </a:t>
            </a:r>
            <a:r>
              <a:rPr lang="en-US" dirty="0"/>
              <a:t>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smtClean="0"/>
              <a:t>Terms </a:t>
            </a:r>
            <a:r>
              <a:rPr lang="en-US" dirty="0"/>
              <a:t>in </a:t>
            </a:r>
            <a:r>
              <a:rPr lang="en-US" cap="small" dirty="0"/>
              <a:t>small caps </a:t>
            </a:r>
            <a:r>
              <a:rPr lang="en-US" dirty="0"/>
              <a:t>are defined in the Glossary of Key </a:t>
            </a:r>
            <a:r>
              <a:rPr lang="en-US" dirty="0" smtClean="0"/>
              <a:t>Terms.</a:t>
            </a:r>
            <a:endParaRPr lang="en-US" dirty="0"/>
          </a:p>
          <a:p>
            <a:pPr fontAlgn="b"/>
            <a:r>
              <a:rPr lang="en-US" dirty="0"/>
              <a:t> </a:t>
            </a:r>
          </a:p>
        </p:txBody>
      </p:sp>
      <p:sp>
        <p:nvSpPr>
          <p:cNvPr id="5" name="Rectangle 7"/>
          <p:cNvSpPr txBox="1">
            <a:spLocks noChangeArrowheads="1"/>
          </p:cNvSpPr>
          <p:nvPr/>
        </p:nvSpPr>
        <p:spPr bwMode="auto">
          <a:xfrm>
            <a:off x="3878669" y="8671480"/>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smtClean="0"/>
              <a:t>15</a:t>
            </a:r>
            <a:endParaRPr lang="en-US" sz="1300" dirty="0"/>
          </a:p>
        </p:txBody>
      </p:sp>
    </p:spTree>
    <p:extLst>
      <p:ext uri="{BB962C8B-B14F-4D97-AF65-F5344CB8AC3E}">
        <p14:creationId xmlns:p14="http://schemas.microsoft.com/office/powerpoint/2010/main" val="23883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70202" y="8739214"/>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17</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a:spcBef>
                <a:spcPts val="686"/>
              </a:spcBef>
              <a:buFont typeface="Arial" panose="020B0604020202020204" pitchFamily="34" charset="0"/>
              <a:buChar char="•"/>
            </a:pPr>
            <a:r>
              <a:rPr lang="en-US" dirty="0" smtClean="0"/>
              <a:t>Item notes serve three purposes: (1) to clarify key terms or requirements, (2) to give instructions and examples for responding to the item requirements, and (3) to indicate key linkages to other items. </a:t>
            </a:r>
          </a:p>
          <a:p>
            <a:pPr marL="192247" indent="-192247">
              <a:spcBef>
                <a:spcPts val="686"/>
              </a:spcBef>
              <a:buFont typeface="Arial" panose="020B0604020202020204" pitchFamily="34" charset="0"/>
              <a:buChar char="•"/>
            </a:pPr>
            <a:r>
              <a:rPr lang="en-US" dirty="0" smtClean="0"/>
              <a:t>Notes also provide additional guidance specifically for nonprofit organizations. These nonprofit-specific notes are shown in italics.</a:t>
            </a:r>
          </a:p>
          <a:p>
            <a:pPr marL="192247" indent="-192247">
              <a:spcBef>
                <a:spcPts val="686"/>
              </a:spcBef>
              <a:buFont typeface="Arial" panose="020B0604020202020204" pitchFamily="34" charset="0"/>
              <a:buChar char="•"/>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a:t>
            </a:r>
            <a:r>
              <a:rPr lang="en-US" dirty="0" smtClean="0"/>
              <a:t>website</a:t>
            </a:r>
            <a:r>
              <a:rPr lang="en-US" dirty="0"/>
              <a:t>).</a:t>
            </a:r>
            <a:endParaRPr lang="en-US" strike="sngStrike" dirty="0" smtClean="0"/>
          </a:p>
        </p:txBody>
      </p:sp>
    </p:spTree>
    <p:extLst>
      <p:ext uri="{BB962C8B-B14F-4D97-AF65-F5344CB8AC3E}">
        <p14:creationId xmlns:p14="http://schemas.microsoft.com/office/powerpoint/2010/main" val="194182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7193" y="8652096"/>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18</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smtClean="0"/>
              <a:t>P.1, Organizational Description, asks, “What are your key organizational characteristics?”</a:t>
            </a:r>
            <a:r>
              <a:rPr lang="en-US" dirty="0" smtClean="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smtClean="0"/>
              <a:t>P.2,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extLst>
      <p:ext uri="{BB962C8B-B14F-4D97-AF65-F5344CB8AC3E}">
        <p14:creationId xmlns:p14="http://schemas.microsoft.com/office/powerpoint/2010/main" val="366985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19</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73"/>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t>
            </a:r>
            <a:r>
              <a:rPr lang="en-US" dirty="0" smtClean="0"/>
              <a:t>an organization that is successful now and in the future. </a:t>
            </a:r>
            <a:endParaRPr lang="en-US" dirty="0"/>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a:t>
            </a:r>
            <a:r>
              <a:rPr lang="en-US" dirty="0" smtClean="0"/>
              <a:t>ethically and </a:t>
            </a:r>
            <a:r>
              <a:rPr lang="en-US" dirty="0"/>
              <a:t>how it fulfills its societal </a:t>
            </a:r>
            <a:r>
              <a:rPr lang="en-US" dirty="0" smtClean="0"/>
              <a:t>responsibilities. </a:t>
            </a:r>
            <a:endParaRPr lang="en-US" dirty="0"/>
          </a:p>
        </p:txBody>
      </p:sp>
    </p:spTree>
    <p:extLst>
      <p:ext uri="{BB962C8B-B14F-4D97-AF65-F5344CB8AC3E}">
        <p14:creationId xmlns:p14="http://schemas.microsoft.com/office/powerpoint/2010/main" val="114557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Aft>
                <a:spcPts val="755"/>
              </a:spcAft>
            </a:pPr>
            <a:r>
              <a:rPr lang="en-US" dirty="0" smtClean="0"/>
              <a:t>If </a:t>
            </a:r>
            <a:r>
              <a:rPr lang="en-US" dirty="0"/>
              <a:t>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r>
              <a:rPr lang="en-US" dirty="0" smtClean="0"/>
              <a:t>.</a:t>
            </a:r>
            <a:endParaRPr lang="en-US" dirty="0"/>
          </a:p>
          <a:p>
            <a:pPr>
              <a:spcAft>
                <a:spcPts val="755"/>
              </a:spcAft>
            </a:pPr>
            <a:r>
              <a:rPr lang="en-US" dirty="0"/>
              <a:t> —Anthony Brancato III, president, Baldrige Award winner Honeywell Federal Manufacturing &amp; Technologies </a:t>
            </a:r>
          </a:p>
          <a:p>
            <a:pPr>
              <a:spcAft>
                <a:spcPts val="755"/>
              </a:spcAft>
            </a:pPr>
            <a:r>
              <a:rPr lang="en-US" dirty="0" smtClean="0"/>
              <a:t>Because </a:t>
            </a:r>
            <a:r>
              <a:rPr lang="en-US" dirty="0"/>
              <a:t>of Baldrige, because of our ability to manage shareholder expectations, customer satisfaction, and [because of] continuing to keep our employees happy and satisfied, the company has continued to thrive.</a:t>
            </a:r>
          </a:p>
          <a:p>
            <a:pPr>
              <a:spcAft>
                <a:spcPts val="755"/>
              </a:spcAft>
            </a:pPr>
            <a:r>
              <a:rPr lang="en-US" dirty="0"/>
              <a:t> —Samuel Liang, president and CEO, two-time Baldrige Award winner MEDRAD</a:t>
            </a:r>
          </a:p>
          <a:p>
            <a:pPr>
              <a:spcAft>
                <a:spcPts val="755"/>
              </a:spcAft>
            </a:pPr>
            <a:r>
              <a:rPr lang="en-US" dirty="0" smtClean="0"/>
              <a:t>The </a:t>
            </a:r>
            <a:r>
              <a:rPr lang="en-US" dirty="0"/>
              <a:t>Baldrige Criteria teach us how to put processes in place that allow us to actualize the things that are most important in driving our business success</a:t>
            </a:r>
            <a:r>
              <a:rPr lang="en-US" dirty="0" smtClean="0"/>
              <a:t>.</a:t>
            </a:r>
            <a:endParaRPr lang="en-US" dirty="0"/>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20</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2 (Strategy)</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73"/>
              </a:spcAft>
            </a:pPr>
            <a:r>
              <a:rPr lang="en-US" dirty="0"/>
              <a:t>The category stresses that your organization’s long‐term </a:t>
            </a:r>
            <a:r>
              <a:rPr lang="en-US" dirty="0" smtClean="0"/>
              <a:t>success and </a:t>
            </a:r>
            <a:r>
              <a:rPr lang="en-US" dirty="0"/>
              <a:t>competitive environment are key strategic issues that need to be integral parts of your overall planning. Making decisions about your organization’s core competencies and work systems is an integral part of ensuring your organization’s </a:t>
            </a:r>
            <a:r>
              <a:rPr lang="en-US" dirty="0" smtClean="0"/>
              <a:t>success now and in the future, </a:t>
            </a:r>
            <a:r>
              <a:rPr lang="en-US" dirty="0"/>
              <a:t>and these decisions are therefore key strategic decisions. </a:t>
            </a:r>
          </a:p>
          <a:p>
            <a:pPr>
              <a:spcAft>
                <a:spcPts val="673"/>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smtClean="0"/>
              <a:t>2.2, Strategy Implementation, </a:t>
            </a:r>
            <a:r>
              <a:rPr lang="en-US" dirty="0" smtClean="0"/>
              <a:t>asks </a:t>
            </a:r>
            <a:r>
              <a:rPr lang="en-US" dirty="0"/>
              <a:t>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smtClean="0"/>
          </a:p>
        </p:txBody>
      </p:sp>
    </p:spTree>
    <p:extLst>
      <p:ext uri="{BB962C8B-B14F-4D97-AF65-F5344CB8AC3E}">
        <p14:creationId xmlns:p14="http://schemas.microsoft.com/office/powerpoint/2010/main" val="224057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21</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3 (Customers)</a:t>
            </a:r>
            <a:r>
              <a:rPr lang="en-US" dirty="0" smtClean="0"/>
              <a:t> asks </a:t>
            </a:r>
            <a:r>
              <a:rPr lang="en-US" dirty="0"/>
              <a:t>how your organization </a:t>
            </a:r>
            <a:r>
              <a:rPr lang="en-US" dirty="0" smtClean="0"/>
              <a:t>listens </a:t>
            </a:r>
            <a:r>
              <a:rPr lang="en-US" dirty="0"/>
              <a:t>to the voice of the customer, builds customer relationships, and uses customer information to improve and to identify opportunities for innovation. </a:t>
            </a:r>
            <a:endParaRPr lang="en-US" dirty="0" smtClean="0"/>
          </a:p>
          <a:p>
            <a:pPr>
              <a:spcAft>
                <a:spcPts val="673"/>
              </a:spcAft>
            </a:pPr>
            <a:r>
              <a:rPr lang="en-US" dirty="0"/>
              <a:t>The category stresses customer engagement as an important outcome of an overall learning and performance excellence strategy</a:t>
            </a:r>
            <a:r>
              <a:rPr lang="en-US" dirty="0" smtClean="0"/>
              <a:t>.. </a:t>
            </a:r>
            <a:endParaRPr lang="en-US" dirty="0"/>
          </a:p>
          <a:p>
            <a:pPr>
              <a:spcAft>
                <a:spcPts val="673"/>
              </a:spcAft>
            </a:pPr>
            <a:r>
              <a:rPr lang="en-US" b="1" dirty="0" smtClean="0"/>
              <a:t>3.1, Voice of the Customer, </a:t>
            </a:r>
            <a:r>
              <a:rPr lang="en-US" dirty="0" smtClean="0"/>
              <a:t>asks about </a:t>
            </a:r>
            <a:r>
              <a:rPr lang="en-US" dirty="0"/>
              <a:t>your organization’s processes for listening to your customers and determining their </a:t>
            </a:r>
            <a:r>
              <a:rPr lang="en-US" dirty="0" smtClean="0"/>
              <a:t>satisfaction, dissatisfaction, and engagement. </a:t>
            </a:r>
            <a:r>
              <a:rPr lang="en-US" dirty="0"/>
              <a:t>The aim is to capture meaningful information in order to exceed your customers’ expectations. </a:t>
            </a:r>
          </a:p>
          <a:p>
            <a:pPr>
              <a:spcAft>
                <a:spcPts val="673"/>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product offerings that serve your customers and markets; for enabling customers to seek information and support; and for identifying customer groups and market segments. The item also asks how you build relationships with your </a:t>
            </a:r>
            <a:r>
              <a:rPr lang="en-US" dirty="0" smtClean="0"/>
              <a:t>customers </a:t>
            </a:r>
            <a:r>
              <a:rPr lang="en-US" dirty="0"/>
              <a:t>and manage complaints. The aim of these efforts is to improve marketing, build a more customer‐focused </a:t>
            </a:r>
            <a:r>
              <a:rPr lang="en-US" dirty="0" smtClean="0"/>
              <a:t>culture, </a:t>
            </a:r>
            <a:r>
              <a:rPr lang="en-US" dirty="0"/>
              <a:t>and enhance customer loyalty.</a:t>
            </a:r>
            <a:endParaRPr lang="en-US" dirty="0" smtClean="0"/>
          </a:p>
        </p:txBody>
      </p:sp>
    </p:spTree>
    <p:extLst>
      <p:ext uri="{BB962C8B-B14F-4D97-AF65-F5344CB8AC3E}">
        <p14:creationId xmlns:p14="http://schemas.microsoft.com/office/powerpoint/2010/main" val="259642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22</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4 (Measurement, Analysis, and Knowledge Management)</a:t>
            </a:r>
            <a:r>
              <a:rPr lang="en-US" dirty="0" smtClean="0"/>
              <a:t> is </a:t>
            </a:r>
            <a:r>
              <a:rPr lang="en-US" dirty="0"/>
              <a:t>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t>
            </a:r>
            <a:r>
              <a:rPr lang="en-US" dirty="0" smtClean="0"/>
              <a:t>aligning </a:t>
            </a:r>
            <a:r>
              <a:rPr lang="en-US" dirty="0"/>
              <a:t>of your organization’s operations with its strategic objectives. </a:t>
            </a:r>
            <a:endParaRPr lang="en-US" dirty="0" smtClean="0"/>
          </a:p>
          <a:p>
            <a:pPr>
              <a:spcAft>
                <a:spcPts val="673"/>
              </a:spcAft>
            </a:pPr>
            <a:r>
              <a:rPr lang="en-US" b="1" dirty="0" smtClean="0"/>
              <a:t>4.1, Measurement, Analysis, and Improvement of Organizational Performance, </a:t>
            </a:r>
            <a:r>
              <a:rPr lang="en-US" dirty="0" smtClean="0"/>
              <a:t>asks how </a:t>
            </a:r>
            <a:r>
              <a:rPr lang="en-US" dirty="0"/>
              <a:t>your organization selects and uses data and information for performance measurement, analysis, and review in support of organizational planning and performance improvement</a:t>
            </a:r>
            <a:r>
              <a:rPr lang="en-US" dirty="0" smtClean="0"/>
              <a:t>. </a:t>
            </a:r>
            <a:r>
              <a:rPr lang="en-US" dirty="0"/>
              <a:t>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a:t>
            </a:r>
            <a:r>
              <a:rPr lang="en-US" dirty="0" smtClean="0"/>
              <a:t>quality, security, </a:t>
            </a:r>
            <a:r>
              <a:rPr lang="en-US" dirty="0"/>
              <a:t>and availability of data, information, software, and hardware, normally and in the event of an emergency. The aim of this item is to improve organizational efficiency and effectiveness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23</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5 (Workforce)</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73"/>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a:t>
            </a:r>
            <a:r>
              <a:rPr lang="en-US" dirty="0" smtClean="0"/>
              <a:t>success now and in the future. </a:t>
            </a:r>
            <a:endParaRPr lang="en-US" dirty="0"/>
          </a:p>
          <a:p>
            <a:pPr>
              <a:spcAft>
                <a:spcPts val="673"/>
              </a:spcAft>
            </a:pPr>
            <a:endParaRPr lang="en-US" dirty="0" smtClean="0"/>
          </a:p>
          <a:p>
            <a:pPr>
              <a:spcAft>
                <a:spcPts val="673"/>
              </a:spcAft>
            </a:pPr>
            <a:endParaRPr lang="en-US" dirty="0" smtClean="0"/>
          </a:p>
          <a:p>
            <a:pPr>
              <a:spcAft>
                <a:spcPts val="673"/>
              </a:spcAft>
            </a:pPr>
            <a:endParaRPr lang="en-US" dirty="0" smtClean="0"/>
          </a:p>
        </p:txBody>
      </p:sp>
    </p:spTree>
    <p:extLst>
      <p:ext uri="{BB962C8B-B14F-4D97-AF65-F5344CB8AC3E}">
        <p14:creationId xmlns:p14="http://schemas.microsoft.com/office/powerpoint/2010/main" val="3039450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24</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6 (Operations)</a:t>
            </a:r>
            <a:r>
              <a:rPr lang="en-US" dirty="0" smtClean="0"/>
              <a:t> </a:t>
            </a:r>
            <a:r>
              <a:rPr lang="en-US" dirty="0"/>
              <a:t>This category asks how your organization </a:t>
            </a:r>
            <a:r>
              <a:rPr lang="en-US" dirty="0" smtClean="0"/>
              <a:t>designs, manages, and improves its products and work process. It also asks how you improve operational effectiveness. </a:t>
            </a:r>
          </a:p>
          <a:p>
            <a:pPr>
              <a:spcAft>
                <a:spcPts val="673"/>
              </a:spcAft>
            </a:pPr>
            <a:r>
              <a:rPr lang="en-US" b="1" dirty="0" smtClean="0"/>
              <a:t>Item 6.1,</a:t>
            </a:r>
            <a:r>
              <a:rPr lang="en-US" b="1" dirty="0"/>
              <a:t> </a:t>
            </a:r>
            <a:r>
              <a:rPr lang="en-US" b="1" dirty="0" smtClean="0"/>
              <a:t>Work Processes,</a:t>
            </a:r>
            <a:r>
              <a:rPr lang="en-US" dirty="0" smtClean="0"/>
              <a:t> </a:t>
            </a:r>
            <a:r>
              <a:rPr lang="en-US" dirty="0"/>
              <a:t>asks about the management of your key products and work processes, with the aim of creating value for your customers and achieving organizational success </a:t>
            </a:r>
            <a:r>
              <a:rPr lang="en-US" dirty="0" smtClean="0"/>
              <a:t>now and in the future. </a:t>
            </a:r>
          </a:p>
          <a:p>
            <a:pPr>
              <a:spcAft>
                <a:spcPts val="673"/>
              </a:spcAft>
            </a:pPr>
            <a:r>
              <a:rPr lang="en-US" b="1" dirty="0" smtClean="0"/>
              <a:t>Item 6.2, Operational Effectiveness, </a:t>
            </a:r>
            <a:r>
              <a:rPr lang="en-US" dirty="0" smtClean="0"/>
              <a:t>asks </a:t>
            </a:r>
            <a:r>
              <a:rPr lang="en-US" dirty="0"/>
              <a:t>how you </a:t>
            </a:r>
            <a:r>
              <a:rPr lang="en-US" dirty="0" smtClean="0"/>
              <a:t>ensure efficient and </a:t>
            </a:r>
            <a:r>
              <a:rPr lang="en-US" dirty="0"/>
              <a:t>effective operations in order to have a safe workplace environment and deliver customer value. </a:t>
            </a:r>
            <a:r>
              <a:rPr lang="en-US" dirty="0" smtClean="0"/>
              <a:t>It also asks how you manage your </a:t>
            </a:r>
            <a:r>
              <a:rPr lang="en-US" dirty="0"/>
              <a:t>supply </a:t>
            </a:r>
            <a:r>
              <a:rPr lang="en-US" dirty="0" smtClean="0"/>
              <a:t>chain. </a:t>
            </a:r>
            <a:endParaRPr lang="en-US" dirty="0"/>
          </a:p>
          <a:p>
            <a:pPr>
              <a:spcAft>
                <a:spcPts val="673"/>
              </a:spcAft>
            </a:pPr>
            <a:endParaRPr lang="en-US" dirty="0"/>
          </a:p>
          <a:p>
            <a:pPr>
              <a:spcAft>
                <a:spcPts val="673"/>
              </a:spcAft>
            </a:pPr>
            <a:endParaRPr lang="en-US" dirty="0"/>
          </a:p>
          <a:p>
            <a:pPr>
              <a:spcAft>
                <a:spcPts val="673"/>
              </a:spcAft>
            </a:pPr>
            <a:endParaRPr lang="en-US" dirty="0" smtClean="0"/>
          </a:p>
        </p:txBody>
      </p:sp>
    </p:spTree>
    <p:extLst>
      <p:ext uri="{BB962C8B-B14F-4D97-AF65-F5344CB8AC3E}">
        <p14:creationId xmlns:p14="http://schemas.microsoft.com/office/powerpoint/2010/main" val="59307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25</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product and operational performance results, which demonstrate product and service quality and value that lead to customer satisfaction and engagement. </a:t>
            </a:r>
          </a:p>
          <a:p>
            <a:pPr>
              <a:spcAft>
                <a:spcPts val="673"/>
              </a:spcAft>
            </a:pPr>
            <a:r>
              <a:rPr lang="en-US" b="1" dirty="0"/>
              <a:t>7.2, Customer-Focused Results, </a:t>
            </a:r>
            <a:r>
              <a:rPr lang="en-US" dirty="0"/>
              <a:t>asks about your organization’s customer‐focused performance results, which demonstrate how well your organization has been satisfying your customers and engaging them in loyalty‐building relationships. </a:t>
            </a:r>
          </a:p>
          <a:p>
            <a:pPr>
              <a:spcAft>
                <a:spcPts val="673"/>
              </a:spcAft>
            </a:pPr>
            <a:r>
              <a:rPr lang="en-US" b="1" dirty="0"/>
              <a:t>7.3, Workforce-Focused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Aft>
                <a:spcPts val="673"/>
              </a:spcAft>
              <a:defRPr/>
            </a:pPr>
            <a:r>
              <a:rPr lang="en-US" b="1" dirty="0"/>
              <a:t>7.5, Financial and Market Results, </a:t>
            </a:r>
            <a:r>
              <a:rPr lang="en-US" dirty="0"/>
              <a:t>asks about your key financial and market results, which demonstrate your financial sustainability and your marketplace achievements.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26</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smtClean="0"/>
              <a:t>Once you have answered the questions in the Criteria</a:t>
            </a:r>
            <a:r>
              <a:rPr lang="en-US" baseline="0" dirty="0" smtClean="0"/>
              <a:t> for Performance Excellence, t</a:t>
            </a:r>
            <a:r>
              <a:rPr lang="en-US" dirty="0" smtClean="0"/>
              <a:t>he scoring guidelines allow you (in a self-assessment) or outside assessors (such as Baldrige examiners) to evaluate your</a:t>
            </a:r>
            <a:r>
              <a:rPr lang="en-US" baseline="0" dirty="0" smtClean="0"/>
              <a:t> processes and your results and gauge your organizational maturity.</a:t>
            </a:r>
            <a:r>
              <a:rPr lang="en-US" sz="1300" dirty="0"/>
              <a:t> </a:t>
            </a:r>
          </a:p>
          <a:p>
            <a:r>
              <a:rPr lang="en-US" baseline="0" dirty="0" smtClean="0"/>
              <a:t>In doing this evaluation, a major consideration is </a:t>
            </a:r>
            <a:r>
              <a:rPr lang="en-US" dirty="0" smtClean="0"/>
              <a:t>what is important to your organization, as described in the Organizational Profile. </a:t>
            </a:r>
          </a:p>
          <a:p>
            <a:r>
              <a:rPr lang="en-US" dirty="0" smtClean="0"/>
              <a:t>In a Baldrige assessment, your organization is evaluated on two dimensions: process and results.</a:t>
            </a:r>
          </a:p>
          <a:p>
            <a:endParaRPr lang="en-US" dirty="0" smtClean="0"/>
          </a:p>
        </p:txBody>
      </p:sp>
    </p:spTree>
    <p:extLst>
      <p:ext uri="{BB962C8B-B14F-4D97-AF65-F5344CB8AC3E}">
        <p14:creationId xmlns:p14="http://schemas.microsoft.com/office/powerpoint/2010/main" val="119864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27</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smtClean="0"/>
              <a:t>All the questions in the items within the boxed categories (1 through 6) ask about your organization’s processes. </a:t>
            </a:r>
          </a:p>
          <a:p>
            <a:r>
              <a:rPr lang="en-US" dirty="0" smtClean="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smtClean="0"/>
              <a:t>Results should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28</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smtClean="0"/>
              <a:t>Your processes are evaluated</a:t>
            </a:r>
            <a:r>
              <a:rPr lang="en-US" baseline="0" dirty="0" smtClean="0"/>
              <a:t> </a:t>
            </a:r>
            <a:r>
              <a:rPr lang="en-US" dirty="0" smtClean="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Have you evaluated and improved your key processes? Have improvements been shared within your organization?</a:t>
            </a:r>
          </a:p>
          <a:p>
            <a:pPr marL="192247" indent="-192247">
              <a:buFont typeface="Arial" panose="020B0604020202020204" pitchFamily="34" charset="0"/>
              <a:buChar char="•"/>
            </a:pPr>
            <a:r>
              <a:rPr lang="en-US" i="1" dirty="0"/>
              <a:t>Integration: </a:t>
            </a:r>
            <a:r>
              <a:rPr lang="en-US" dirty="0"/>
              <a:t>How do your processes address your current and future organizational needs?</a:t>
            </a:r>
          </a:p>
        </p:txBody>
      </p:sp>
    </p:spTree>
    <p:extLst>
      <p:ext uri="{BB962C8B-B14F-4D97-AF65-F5344CB8AC3E}">
        <p14:creationId xmlns:p14="http://schemas.microsoft.com/office/powerpoint/2010/main" val="3257361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29</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smtClean="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smtClean="0"/>
          </a:p>
        </p:txBody>
      </p:sp>
    </p:spTree>
    <p:extLst>
      <p:ext uri="{BB962C8B-B14F-4D97-AF65-F5344CB8AC3E}">
        <p14:creationId xmlns:p14="http://schemas.microsoft.com/office/powerpoint/2010/main" val="232826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86529" y="4652321"/>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12902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30</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extLst>
      <p:ext uri="{BB962C8B-B14F-4D97-AF65-F5344CB8AC3E}">
        <p14:creationId xmlns:p14="http://schemas.microsoft.com/office/powerpoint/2010/main" val="134516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31</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smtClean="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3832132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32</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4</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39917" y="457676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755"/>
              </a:spcAft>
            </a:pPr>
            <a:r>
              <a:rPr lang="en-US" b="1" dirty="0"/>
              <a:t>More quotes:</a:t>
            </a:r>
          </a:p>
          <a:p>
            <a:pPr>
              <a:spcBef>
                <a:spcPct val="0"/>
              </a:spcBef>
              <a:spcAft>
                <a:spcPts val="755"/>
              </a:spcAft>
              <a:defRPr/>
            </a:pPr>
            <a:r>
              <a:rPr lang="en-US" dirty="0" smtClean="0"/>
              <a:t>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MidwayUSA, and it’s all because of our efforts in engaging the Baldrige Criteria.</a:t>
            </a:r>
          </a:p>
          <a:p>
            <a:pPr>
              <a:spcBef>
                <a:spcPct val="0"/>
              </a:spcBef>
              <a:spcAft>
                <a:spcPts val="755"/>
              </a:spcAft>
              <a:defRPr/>
            </a:pPr>
            <a:r>
              <a:rPr lang="en-US" dirty="0" smtClean="0"/>
              <a:t>—Larry Potterfield, CEO of 2009 and 2015 Baldrige Award recipient MidwayUSA</a:t>
            </a:r>
          </a:p>
          <a:p>
            <a:pPr>
              <a:spcAft>
                <a:spcPts val="755"/>
              </a:spcAft>
            </a:pPr>
            <a:r>
              <a:rPr lang="en-US" dirty="0" smtClean="0"/>
              <a:t>For </a:t>
            </a:r>
            <a:r>
              <a:rPr lang="en-US" dirty="0"/>
              <a:t>seven years in a row we improved customer satisfaction, we improved occupancy, we improved employee satisfaction, we lowered employee departures [and] turnover, and we improved annually our profit</a:t>
            </a:r>
            <a:r>
              <a:rPr lang="en-US" dirty="0" smtClean="0"/>
              <a:t>.</a:t>
            </a:r>
            <a:endParaRPr lang="en-US" dirty="0"/>
          </a:p>
          <a:p>
            <a:pPr>
              <a:spcBef>
                <a:spcPts val="251"/>
              </a:spcBef>
              <a:spcAft>
                <a:spcPts val="755"/>
              </a:spcAft>
            </a:pPr>
            <a:r>
              <a:rPr lang="en-US" dirty="0"/>
              <a:t>—Horst Schulze, president/CEO of 1999 Baldrige Award recipient The Ritz-Carlton Hotel Company, L.L.C.</a:t>
            </a:r>
          </a:p>
          <a:p>
            <a:pPr>
              <a:spcBef>
                <a:spcPts val="251"/>
              </a:spcBef>
              <a:spcAft>
                <a:spcPts val="755"/>
              </a:spcAft>
            </a:pPr>
            <a:endParaRPr lang="en-US" dirty="0"/>
          </a:p>
        </p:txBody>
      </p:sp>
    </p:spTree>
    <p:extLst>
      <p:ext uri="{BB962C8B-B14F-4D97-AF65-F5344CB8AC3E}">
        <p14:creationId xmlns:p14="http://schemas.microsoft.com/office/powerpoint/2010/main" val="2693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5</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21751" y="458288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0"/>
              </a:spcAft>
            </a:pPr>
            <a:r>
              <a:rPr lang="en-US" b="1" dirty="0"/>
              <a:t>More quotes:</a:t>
            </a:r>
          </a:p>
          <a:p>
            <a:pPr>
              <a:spcBef>
                <a:spcPts val="600"/>
              </a:spcBef>
              <a:spcAft>
                <a:spcPts val="0"/>
              </a:spcAft>
            </a:pPr>
            <a:r>
              <a:rPr lang="en-US" dirty="0"/>
              <a:t>Baldrige involvement increased employee buy-in, providing terrific professional development and personal learning and achievement opportunities.</a:t>
            </a:r>
          </a:p>
          <a:p>
            <a:pPr algn="r">
              <a:spcBef>
                <a:spcPts val="600"/>
              </a:spcBef>
              <a:spcAft>
                <a:spcPts val="0"/>
              </a:spcAft>
            </a:pPr>
            <a:r>
              <a:rPr lang="en-US" dirty="0"/>
              <a:t>—</a:t>
            </a:r>
            <a:r>
              <a:rPr lang="en-US" i="1" dirty="0"/>
              <a:t>Roger B. Quayle, executive vice president, quality and technology, </a:t>
            </a:r>
            <a:br>
              <a:rPr lang="en-US" i="1" dirty="0"/>
            </a:br>
            <a:r>
              <a:rPr lang="en-US" i="1" dirty="0"/>
              <a:t>Baldrige Award winner OMI, Inc.</a:t>
            </a:r>
          </a:p>
          <a:p>
            <a:pPr>
              <a:spcBef>
                <a:spcPts val="600"/>
              </a:spcBef>
              <a:spcAft>
                <a:spcPts val="0"/>
              </a:spcAft>
            </a:pPr>
            <a:r>
              <a:rPr lang="en-US" dirty="0" smtClean="0"/>
              <a:t>We’re </a:t>
            </a:r>
            <a:r>
              <a:rPr lang="en-US" dirty="0"/>
              <a:t>a small hot dog and hamburger operation in the hills of </a:t>
            </a:r>
            <a:r>
              <a:rPr lang="en-US" dirty="0" smtClean="0"/>
              <a:t>Tennessee, </a:t>
            </a:r>
            <a:r>
              <a:rPr lang="en-US" dirty="0"/>
              <a:t>but we can effectively apply the </a:t>
            </a:r>
            <a:r>
              <a:rPr lang="en-US" dirty="0" smtClean="0"/>
              <a:t>Criteria </a:t>
            </a:r>
            <a:r>
              <a:rPr lang="en-US" dirty="0"/>
              <a:t>and have tremendous success</a:t>
            </a:r>
            <a:r>
              <a:rPr lang="en-US" dirty="0" smtClean="0"/>
              <a:t>.</a:t>
            </a:r>
          </a:p>
          <a:p>
            <a:pPr algn="r">
              <a:spcBef>
                <a:spcPts val="600"/>
              </a:spcBef>
              <a:spcAft>
                <a:spcPts val="0"/>
              </a:spcAft>
            </a:pPr>
            <a:r>
              <a:rPr lang="en-US" dirty="0" smtClean="0"/>
              <a:t>—</a:t>
            </a:r>
            <a:r>
              <a:rPr lang="en-US" i="1" dirty="0" smtClean="0"/>
              <a:t>Thomas </a:t>
            </a:r>
            <a:r>
              <a:rPr lang="en-US" i="1" dirty="0"/>
              <a:t>Crosby, </a:t>
            </a:r>
            <a:r>
              <a:rPr lang="en-US" i="1" dirty="0" smtClean="0"/>
              <a:t>President/CEO, Baldrige Award winner Pal's </a:t>
            </a:r>
            <a:r>
              <a:rPr lang="en-US" i="1" dirty="0"/>
              <a:t>Sudden </a:t>
            </a:r>
            <a:r>
              <a:rPr lang="en-US" i="1" dirty="0" smtClean="0"/>
              <a:t>Service</a:t>
            </a:r>
            <a:endParaRPr lang="en-US" i="1" dirty="0"/>
          </a:p>
          <a:p>
            <a:pPr>
              <a:spcBef>
                <a:spcPts val="600"/>
              </a:spcBef>
              <a:spcAft>
                <a:spcPts val="0"/>
              </a:spcAft>
            </a:pPr>
            <a:endParaRPr lang="en-US" dirty="0"/>
          </a:p>
          <a:p>
            <a:pPr>
              <a:spcBef>
                <a:spcPts val="600"/>
              </a:spcBef>
              <a:spcAft>
                <a:spcPts val="0"/>
              </a:spcAft>
            </a:pPr>
            <a:endParaRPr lang="en-US" dirty="0"/>
          </a:p>
        </p:txBody>
      </p:sp>
    </p:spTree>
    <p:extLst>
      <p:ext uri="{BB962C8B-B14F-4D97-AF65-F5344CB8AC3E}">
        <p14:creationId xmlns:p14="http://schemas.microsoft.com/office/powerpoint/2010/main" val="186782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9641" y="4237103"/>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smtClean="0"/>
              <a:t>More quotes:</a:t>
            </a:r>
          </a:p>
          <a:p>
            <a:r>
              <a:rPr lang="en-US" dirty="0" smtClean="0"/>
              <a:t>[</a:t>
            </a:r>
            <a:r>
              <a:rPr lang="en-US" dirty="0"/>
              <a:t>The men and women of ARDEC] have earned distinction for our organization, the </a:t>
            </a:r>
            <a:r>
              <a:rPr lang="en-US" dirty="0" smtClean="0"/>
              <a:t>new high-technology </a:t>
            </a:r>
            <a:r>
              <a:rPr lang="en-US" dirty="0"/>
              <a:t>Army, and the Department of Defense by embracing the Baldrige Criteria. . . . We [adopted the Baldrige Criteria] in order to become the best organization we can possibly be and provide the best products and support we can to the U.S. Warfighter</a:t>
            </a:r>
            <a:r>
              <a:rPr lang="en-US" dirty="0" smtClean="0"/>
              <a:t>.</a:t>
            </a:r>
          </a:p>
          <a:p>
            <a:pPr algn="r"/>
            <a:r>
              <a:rPr lang="en-US" dirty="0" smtClean="0">
                <a:latin typeface="Arial"/>
                <a:cs typeface="Arial"/>
              </a:rPr>
              <a:t>—</a:t>
            </a:r>
            <a:r>
              <a:rPr lang="en-US" dirty="0" smtClean="0"/>
              <a:t>Dr</a:t>
            </a:r>
            <a:r>
              <a:rPr lang="en-US" dirty="0"/>
              <a:t>. Joseph A. Lannon, </a:t>
            </a:r>
            <a:r>
              <a:rPr lang="en-US" dirty="0" smtClean="0"/>
              <a:t>director, </a:t>
            </a:r>
            <a:br>
              <a:rPr lang="en-US" dirty="0" smtClean="0"/>
            </a:br>
            <a:r>
              <a:rPr lang="en-US" dirty="0" smtClean="0"/>
              <a:t>Baldrige Award winner </a:t>
            </a:r>
            <a:r>
              <a:rPr lang="en-US" dirty="0"/>
              <a:t>U.S</a:t>
            </a:r>
            <a:r>
              <a:rPr lang="en-US" dirty="0" smtClean="0"/>
              <a:t>. Army </a:t>
            </a:r>
            <a:r>
              <a:rPr lang="en-US" dirty="0"/>
              <a:t>Armament Research, Development, and Engineering Center </a:t>
            </a:r>
            <a:endParaRPr lang="en-US" dirty="0" smtClean="0"/>
          </a:p>
          <a:p>
            <a:r>
              <a:rPr lang="en-US" dirty="0" smtClean="0"/>
              <a:t>In </a:t>
            </a:r>
            <a:r>
              <a:rPr lang="en-US" dirty="0"/>
              <a:t>the past few </a:t>
            </a:r>
            <a:r>
              <a:rPr lang="en-US" dirty="0" smtClean="0"/>
              <a:t>years, </a:t>
            </a:r>
            <a:r>
              <a:rPr lang="en-US" dirty="0"/>
              <a:t>we have seen a complete transformation of the book publishing industry</a:t>
            </a:r>
            <a:r>
              <a:rPr lang="en-US" dirty="0" smtClean="0"/>
              <a:t>. Despite </a:t>
            </a:r>
            <a:r>
              <a:rPr lang="en-US" dirty="0"/>
              <a:t>this challenging landscape with the rapid-fire addition of new channels and business models, Concordia Publishing House continues to thrive. Our agility and flexibility during these times is due in great part to the guidance of the </a:t>
            </a:r>
            <a:r>
              <a:rPr lang="en-US" dirty="0" smtClean="0"/>
              <a:t>Criteria </a:t>
            </a:r>
            <a:r>
              <a:rPr lang="en-US" dirty="0"/>
              <a:t>and the invaluable feedback from the examiners</a:t>
            </a:r>
            <a:r>
              <a:rPr lang="en-US" dirty="0" smtClean="0"/>
              <a:t>.</a:t>
            </a:r>
          </a:p>
          <a:p>
            <a:pPr algn="r"/>
            <a:r>
              <a:rPr lang="en-US" dirty="0" smtClean="0">
                <a:latin typeface="Arial"/>
                <a:cs typeface="Arial"/>
              </a:rPr>
              <a:t>—</a:t>
            </a:r>
            <a:r>
              <a:rPr lang="en-US" dirty="0" smtClean="0"/>
              <a:t>Bruce </a:t>
            </a:r>
            <a:r>
              <a:rPr lang="en-US" dirty="0"/>
              <a:t>G. Kintz, President &amp; </a:t>
            </a:r>
            <a:r>
              <a:rPr lang="en-US" dirty="0" smtClean="0"/>
              <a:t>CEO, </a:t>
            </a:r>
            <a:br>
              <a:rPr lang="en-US" dirty="0" smtClean="0"/>
            </a:br>
            <a:r>
              <a:rPr lang="en-US" dirty="0" smtClean="0"/>
              <a:t>Baldrige Award winner Concordia Publishing House</a:t>
            </a:r>
            <a:endParaRPr lang="en-US" dirty="0"/>
          </a:p>
          <a:p>
            <a:r>
              <a:rPr lang="en-US" dirty="0" smtClean="0"/>
              <a:t>I’ve </a:t>
            </a:r>
            <a:r>
              <a:rPr lang="en-US" dirty="0"/>
              <a:t>seen a culture develop within the Center that is a culture of doing the right thing. It’s a culture of everyone standing up and trying to make our products and services the best they can be, and Baldrige has helped us along that line</a:t>
            </a:r>
            <a:r>
              <a:rPr lang="en-US" dirty="0" smtClean="0"/>
              <a:t>.</a:t>
            </a:r>
            <a:r>
              <a:rPr lang="en-US" dirty="0"/>
              <a:t> </a:t>
            </a:r>
            <a:endParaRPr lang="en-US" dirty="0" smtClean="0"/>
          </a:p>
          <a:p>
            <a:pPr algn="r"/>
            <a:r>
              <a:rPr lang="en-US" dirty="0" smtClean="0">
                <a:latin typeface="Arial"/>
                <a:cs typeface="Arial"/>
              </a:rPr>
              <a:t>—</a:t>
            </a:r>
            <a:r>
              <a:rPr lang="en-US" dirty="0" smtClean="0"/>
              <a:t>Kathy </a:t>
            </a:r>
            <a:r>
              <a:rPr lang="en-US" dirty="0"/>
              <a:t>Boardman, </a:t>
            </a:r>
            <a:r>
              <a:rPr lang="en-US" dirty="0" smtClean="0"/>
              <a:t>project director, </a:t>
            </a:r>
            <a:br>
              <a:rPr lang="en-US" dirty="0" smtClean="0"/>
            </a:br>
            <a:r>
              <a:rPr lang="en-US" dirty="0" smtClean="0"/>
              <a:t>Baldrige Award winner VA </a:t>
            </a:r>
            <a:r>
              <a:rPr lang="en-US" dirty="0"/>
              <a:t>Cooperative Studies Program Clinical Research Pharmacy Coordinating </a:t>
            </a:r>
            <a:r>
              <a:rPr lang="en-US" dirty="0" smtClean="0"/>
              <a:t>Center</a:t>
            </a:r>
            <a:endParaRPr lang="en-US" dirty="0"/>
          </a:p>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6</a:t>
            </a:fld>
            <a:endParaRPr lang="en-US" sz="1300" dirty="0"/>
          </a:p>
        </p:txBody>
      </p:sp>
    </p:spTree>
    <p:extLst>
      <p:ext uri="{BB962C8B-B14F-4D97-AF65-F5344CB8AC3E}">
        <p14:creationId xmlns:p14="http://schemas.microsoft.com/office/powerpoint/2010/main" val="309252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three questions sum up what using</a:t>
            </a:r>
            <a:r>
              <a:rPr lang="en-US" baseline="0" dirty="0" smtClean="0"/>
              <a:t> </a:t>
            </a:r>
            <a:r>
              <a:rPr lang="en-US" dirty="0" smtClean="0"/>
              <a:t>the Baldrige</a:t>
            </a:r>
            <a:r>
              <a:rPr lang="en-US" baseline="0" dirty="0" smtClean="0"/>
              <a:t> framework can tell you about your organization.</a:t>
            </a:r>
            <a:endParaRPr lang="en-US" dirty="0"/>
          </a:p>
        </p:txBody>
      </p:sp>
    </p:spTree>
    <p:extLst>
      <p:ext uri="{BB962C8B-B14F-4D97-AF65-F5344CB8AC3E}">
        <p14:creationId xmlns:p14="http://schemas.microsoft.com/office/powerpoint/2010/main" val="340152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8</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dirty="0" smtClean="0"/>
              <a:t>Baldrige Excellence Framework</a:t>
            </a:r>
            <a:r>
              <a:rPr lang="en-US" baseline="0" dirty="0" smtClean="0"/>
              <a:t> promotes a systems perspective. It helps you see your </a:t>
            </a:r>
            <a:r>
              <a:rPr lang="en-US" sz="1100" dirty="0" smtClean="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smtClean="0"/>
              <a:t>The framework consists of </a:t>
            </a:r>
            <a:r>
              <a:rPr lang="en-US" dirty="0" smtClean="0"/>
              <a:t>a</a:t>
            </a:r>
            <a:r>
              <a:rPr lang="en-US" baseline="0" dirty="0" smtClean="0"/>
              <a:t> set of core values and concepts, the Criteria </a:t>
            </a:r>
            <a:r>
              <a:rPr lang="en-US" dirty="0" smtClean="0"/>
              <a:t>for Performance Excellence</a:t>
            </a:r>
            <a:r>
              <a:rPr lang="en-US" baseline="0" dirty="0" smtClean="0"/>
              <a:t>, and a scoring system to use in evaluating your organization</a:t>
            </a:r>
            <a:r>
              <a:rPr lang="en-US" dirty="0" smtClean="0"/>
              <a:t>.</a:t>
            </a:r>
            <a:endParaRPr lang="en-US" dirty="0"/>
          </a:p>
        </p:txBody>
      </p:sp>
    </p:spTree>
    <p:extLst>
      <p:ext uri="{BB962C8B-B14F-4D97-AF65-F5344CB8AC3E}">
        <p14:creationId xmlns:p14="http://schemas.microsoft.com/office/powerpoint/2010/main" val="171230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78669" y="867148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100"/>
              <a:pPr/>
              <a:t>9</a:t>
            </a:fld>
            <a:endParaRPr lang="en-US" sz="1100" dirty="0"/>
          </a:p>
        </p:txBody>
      </p:sp>
      <p:sp>
        <p:nvSpPr>
          <p:cNvPr id="34819" name="Rectangle 2"/>
          <p:cNvSpPr>
            <a:spLocks noGrp="1" noRot="1" noChangeAspect="1" noChangeArrowheads="1" noTextEdit="1"/>
          </p:cNvSpPr>
          <p:nvPr>
            <p:ph type="sldImg"/>
          </p:nvPr>
        </p:nvSpPr>
        <p:spPr>
          <a:xfrm>
            <a:off x="835025" y="481013"/>
            <a:ext cx="5456238" cy="4216400"/>
          </a:xfrm>
          <a:ln/>
        </p:spPr>
      </p:sp>
      <p:sp>
        <p:nvSpPr>
          <p:cNvPr id="34820" name="Rectangle 3"/>
          <p:cNvSpPr>
            <a:spLocks noGrp="1" noChangeArrowheads="1"/>
          </p:cNvSpPr>
          <p:nvPr>
            <p:ph type="body" idx="1"/>
          </p:nvPr>
        </p:nvSpPr>
        <p:spPr>
          <a:xfrm>
            <a:off x="347820" y="4912029"/>
            <a:ext cx="6430191" cy="4223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The basis of the Criteria is a set of </a:t>
            </a:r>
            <a:r>
              <a:rPr lang="en-US" b="1" dirty="0"/>
              <a:t>Core Values and Concepts</a:t>
            </a:r>
            <a:r>
              <a:rPr lang="en-US" dirty="0"/>
              <a:t> that are embedded in high-performing organizations.</a:t>
            </a:r>
          </a:p>
          <a:p>
            <a:pPr fontAlgn="b"/>
            <a:r>
              <a:rPr lang="en-US" dirty="0"/>
              <a:t>All actions lead to </a:t>
            </a:r>
            <a:r>
              <a:rPr lang="en-US" b="1" dirty="0"/>
              <a:t>Results</a:t>
            </a:r>
            <a:r>
              <a:rPr lang="en-US" dirty="0"/>
              <a:t>—a composite of product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2016</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2016</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smtClean="0">
                <a:solidFill>
                  <a:schemeClr val="tx1"/>
                </a:solidFill>
                <a:latin typeface="Arial" pitchFamily="34" charset="0"/>
                <a:ea typeface="ＭＳ Ｐゴシック" pitchFamily="34" charset="-128"/>
                <a:cs typeface="Arial" pitchFamily="34" charset="0"/>
              </a:rPr>
              <a:t>Baldrige Excellence Framework</a:t>
            </a:r>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r="788" b="388"/>
          <a:stretch/>
        </p:blipFill>
        <p:spPr>
          <a:xfrm>
            <a:off x="733099" y="887880"/>
            <a:ext cx="2745229" cy="356616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2"/>
          <p:cNvSpPr txBox="1">
            <a:spLocks noChangeArrowheads="1"/>
          </p:cNvSpPr>
          <p:nvPr/>
        </p:nvSpPr>
        <p:spPr bwMode="auto">
          <a:xfrm>
            <a:off x="4564254" y="2804293"/>
            <a:ext cx="4716224" cy="1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smtClean="0">
                <a:solidFill>
                  <a:schemeClr val="tx1"/>
                </a:solidFill>
                <a:latin typeface="Arial" pitchFamily="34" charset="0"/>
                <a:ea typeface="ＭＳ Ｐゴシック" pitchFamily="34" charset="-128"/>
                <a:cs typeface="Arial" pitchFamily="34" charset="0"/>
              </a:rPr>
              <a:t>A systems approach to improving your organization</a:t>
            </a:r>
            <a:endParaRPr lang="en-US" sz="3600" b="0" kern="0" dirty="0">
              <a:solidFill>
                <a:schemeClr val="tx1"/>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a:t>
            </a:r>
            <a:r>
              <a:rPr lang="en-US" dirty="0" smtClean="0">
                <a:latin typeface="Arial Narrow" pitchFamily="34" charset="0"/>
                <a:ea typeface="ＭＳ Ｐゴシック" pitchFamily="34" charset="-128"/>
                <a:cs typeface="Arial Narrow" pitchFamily="34" charset="0"/>
              </a:rPr>
              <a:t>Categories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smtClean="0">
                <a:ea typeface="ＭＳ Ｐゴシック" pitchFamily="34" charset="-128"/>
              </a:rPr>
              <a:t>Strategy</a:t>
            </a:r>
            <a:endParaRPr lang="en-US" sz="3300" dirty="0">
              <a:ea typeface="ＭＳ Ｐゴシック" pitchFamily="34" charset="-128"/>
            </a:endParaRPr>
          </a:p>
          <a:p>
            <a:pPr marL="565785" indent="-565785">
              <a:buFont typeface="+mj-lt"/>
              <a:buAutoNum type="arabicPeriod"/>
            </a:pPr>
            <a:r>
              <a:rPr lang="en-US" sz="3300" dirty="0" smtClean="0">
                <a:ea typeface="ＭＳ Ｐゴシック" pitchFamily="34" charset="-128"/>
              </a:rPr>
              <a:t>Customers</a:t>
            </a:r>
            <a:endParaRPr lang="en-US" sz="3300" dirty="0">
              <a:ea typeface="ＭＳ Ｐゴシック" pitchFamily="34" charset="-128"/>
            </a:endParaRP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781" y="5256529"/>
            <a:ext cx="9418320" cy="676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757" y="4550466"/>
            <a:ext cx="3931920" cy="803290"/>
          </a:xfrm>
          <a:prstGeom prst="rect">
            <a:avLst/>
          </a:prstGeom>
        </p:spPr>
      </p:pic>
    </p:spTree>
    <p:extLst>
      <p:ext uri="{BB962C8B-B14F-4D97-AF65-F5344CB8AC3E}">
        <p14:creationId xmlns:p14="http://schemas.microsoft.com/office/powerpoint/2010/main" val="1440761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330311"/>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8689" y="1378225"/>
            <a:ext cx="7479964" cy="53035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4371" y="448916"/>
            <a:ext cx="8856441" cy="835965"/>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Core Values and Concepts</a:t>
            </a:r>
          </a:p>
        </p:txBody>
      </p:sp>
      <p:sp>
        <p:nvSpPr>
          <p:cNvPr id="7" name="Content Placeholder 1"/>
          <p:cNvSpPr txBox="1">
            <a:spLocks/>
          </p:cNvSpPr>
          <p:nvPr/>
        </p:nvSpPr>
        <p:spPr>
          <a:xfrm>
            <a:off x="783734" y="2289318"/>
            <a:ext cx="8896350" cy="449248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endParaRPr lang="en-US" kern="0" dirty="0"/>
          </a:p>
        </p:txBody>
      </p:sp>
      <p:sp>
        <p:nvSpPr>
          <p:cNvPr id="4" name="Content Placeholder 1"/>
          <p:cNvSpPr txBox="1">
            <a:spLocks/>
          </p:cNvSpPr>
          <p:nvPr/>
        </p:nvSpPr>
        <p:spPr>
          <a:xfrm>
            <a:off x="125065" y="2607636"/>
            <a:ext cx="3219026" cy="2081929"/>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Systems perspective</a:t>
            </a:r>
          </a:p>
          <a:p>
            <a:pPr>
              <a:lnSpc>
                <a:spcPct val="100000"/>
              </a:lnSpc>
            </a:pPr>
            <a:r>
              <a:rPr lang="en-US" sz="2800" kern="0" dirty="0" smtClean="0"/>
              <a:t>Visionary leadership</a:t>
            </a:r>
            <a:endParaRPr lang="en-US" sz="2800" kern="0" dirty="0"/>
          </a:p>
        </p:txBody>
      </p:sp>
      <p:sp>
        <p:nvSpPr>
          <p:cNvPr id="5" name="Content Placeholder 1"/>
          <p:cNvSpPr txBox="1">
            <a:spLocks/>
          </p:cNvSpPr>
          <p:nvPr/>
        </p:nvSpPr>
        <p:spPr bwMode="auto">
          <a:xfrm>
            <a:off x="6882919" y="2590799"/>
            <a:ext cx="3175481" cy="21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Ethics and transparency</a:t>
            </a:r>
          </a:p>
          <a:p>
            <a:pPr>
              <a:lnSpc>
                <a:spcPct val="100000"/>
              </a:lnSpc>
            </a:pPr>
            <a:r>
              <a:rPr lang="en-US" sz="2800" kern="0" dirty="0" smtClean="0"/>
              <a:t>Delivering value and results</a:t>
            </a:r>
            <a:endParaRPr lang="en-US" sz="2800" kern="0" dirty="0"/>
          </a:p>
        </p:txBody>
      </p:sp>
      <p:sp>
        <p:nvSpPr>
          <p:cNvPr id="6" name="Content Placeholder 1"/>
          <p:cNvSpPr txBox="1">
            <a:spLocks/>
          </p:cNvSpPr>
          <p:nvPr/>
        </p:nvSpPr>
        <p:spPr>
          <a:xfrm>
            <a:off x="2999958" y="1693019"/>
            <a:ext cx="3882961" cy="5685080"/>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Customer-focused excellence</a:t>
            </a:r>
          </a:p>
          <a:p>
            <a:pPr>
              <a:lnSpc>
                <a:spcPct val="100000"/>
              </a:lnSpc>
            </a:pPr>
            <a:r>
              <a:rPr lang="en-US" sz="2800" kern="0" dirty="0" smtClean="0"/>
              <a:t>Valuing people</a:t>
            </a:r>
          </a:p>
          <a:p>
            <a:pPr>
              <a:lnSpc>
                <a:spcPct val="100000"/>
              </a:lnSpc>
            </a:pPr>
            <a:r>
              <a:rPr lang="en-US" sz="2800" kern="0" dirty="0" smtClean="0"/>
              <a:t>Organizational learning and agility</a:t>
            </a:r>
          </a:p>
          <a:p>
            <a:pPr>
              <a:lnSpc>
                <a:spcPct val="100000"/>
              </a:lnSpc>
            </a:pPr>
            <a:r>
              <a:rPr lang="en-US" sz="2800" dirty="0"/>
              <a:t>Focus on success</a:t>
            </a:r>
          </a:p>
          <a:p>
            <a:pPr>
              <a:lnSpc>
                <a:spcPct val="100000"/>
              </a:lnSpc>
            </a:pPr>
            <a:r>
              <a:rPr lang="en-US" sz="2800" kern="0" dirty="0"/>
              <a:t>Managing for innovation</a:t>
            </a:r>
          </a:p>
          <a:p>
            <a:pPr>
              <a:lnSpc>
                <a:spcPct val="100000"/>
              </a:lnSpc>
            </a:pPr>
            <a:r>
              <a:rPr lang="en-US" sz="2800" kern="0" dirty="0"/>
              <a:t>Management by fact</a:t>
            </a:r>
          </a:p>
          <a:p>
            <a:pPr>
              <a:lnSpc>
                <a:spcPct val="100000"/>
              </a:lnSpc>
            </a:pPr>
            <a:r>
              <a:rPr lang="en-US" sz="2800" kern="0" dirty="0"/>
              <a:t>Societal </a:t>
            </a:r>
            <a:r>
              <a:rPr lang="en-US" sz="2800" kern="0" dirty="0" smtClean="0"/>
              <a:t>responsibility</a:t>
            </a:r>
            <a:endParaRPr lang="en-US" sz="2800" kern="0" dirty="0"/>
          </a:p>
          <a:p>
            <a:pPr>
              <a:lnSpc>
                <a:spcPct val="100000"/>
              </a:lnSpc>
            </a:pPr>
            <a:endParaRPr lang="en-US" sz="2800" kern="0" dirty="0"/>
          </a:p>
        </p:txBody>
      </p:sp>
    </p:spTree>
    <p:extLst>
      <p:ext uri="{BB962C8B-B14F-4D97-AF65-F5344CB8AC3E}">
        <p14:creationId xmlns:p14="http://schemas.microsoft.com/office/powerpoint/2010/main" val="400754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3816836" y="1178609"/>
            <a:ext cx="5637197" cy="6217920"/>
            <a:chOff x="4262720" y="1164536"/>
            <a:chExt cx="5335933" cy="5885621"/>
          </a:xfrm>
        </p:grpSpPr>
        <p:grpSp>
          <p:nvGrpSpPr>
            <p:cNvPr id="5" name="Group 4"/>
            <p:cNvGrpSpPr/>
            <p:nvPr/>
          </p:nvGrpSpPr>
          <p:grpSpPr>
            <a:xfrm>
              <a:off x="4262720" y="1164536"/>
              <a:ext cx="5335933" cy="5885621"/>
              <a:chOff x="4262720" y="1164536"/>
              <a:chExt cx="5335933" cy="5885621"/>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3" name="Rectangle 2"/>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4" name="Rectangle 13"/>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5" name="Rectangle 14"/>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6147" name="Rectangle 3"/>
          <p:cNvSpPr>
            <a:spLocks noGrp="1" noChangeArrowheads="1"/>
          </p:cNvSpPr>
          <p:nvPr>
            <p:ph idx="1"/>
          </p:nvPr>
        </p:nvSpPr>
        <p:spPr>
          <a:xfrm>
            <a:off x="5029200" y="219988"/>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219400"/>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Customer-focused </a:t>
            </a:r>
            <a:r>
              <a:rPr lang="en-US" sz="3080" b="1" kern="0" dirty="0">
                <a:ea typeface="ＭＳ Ｐゴシック" pitchFamily="34" charset="-128"/>
              </a:rPr>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6873241" y="735500"/>
            <a:ext cx="502919" cy="188032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746269"/>
            <a:ext cx="2811202" cy="40712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245041" y="1534041"/>
            <a:ext cx="3075247" cy="24605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625309" y="819197"/>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802056"/>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a:t>
            </a:r>
            <a:r>
              <a:rPr lang="en-US" sz="3080" b="1" kern="0" dirty="0" smtClean="0">
                <a:ea typeface="ＭＳ Ｐゴシック" pitchFamily="34" charset="-128"/>
              </a:rPr>
              <a:t>people</a:t>
            </a:r>
            <a:endParaRPr lang="en-US" sz="3080" b="1" kern="0" dirty="0">
              <a:ea typeface="ＭＳ Ｐゴシック" pitchFamily="34" charset="-128"/>
            </a:endParaRP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046268" y="5247861"/>
            <a:ext cx="1203652" cy="155313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3012174" y="470452"/>
            <a:ext cx="5836177" cy="6400800"/>
            <a:chOff x="4262720" y="1164536"/>
            <a:chExt cx="5335933" cy="5885621"/>
          </a:xfrm>
        </p:grpSpPr>
        <p:grpSp>
          <p:nvGrpSpPr>
            <p:cNvPr id="12" name="Group 11"/>
            <p:cNvGrpSpPr/>
            <p:nvPr/>
          </p:nvGrpSpPr>
          <p:grpSpPr>
            <a:xfrm>
              <a:off x="4262720" y="1164536"/>
              <a:ext cx="5335933" cy="5885621"/>
              <a:chOff x="4262720" y="1164536"/>
              <a:chExt cx="5335933" cy="5885621"/>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19" name="Rectangle 18"/>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0" name="Rectangle 19"/>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7" name="Rectangle 16"/>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Organizational learning and agility</a:t>
            </a:r>
            <a:endParaRPr lang="en-US" sz="3080" b="1" kern="0" dirty="0">
              <a:ea typeface="ＭＳ Ｐゴシック" pitchFamily="34" charset="-128"/>
            </a:endParaRPr>
          </a:p>
        </p:txBody>
      </p:sp>
      <p:cxnSp>
        <p:nvCxnSpPr>
          <p:cNvPr id="13" name="Straight Arrow Connector 12"/>
          <p:cNvCxnSpPr/>
          <p:nvPr/>
        </p:nvCxnSpPr>
        <p:spPr bwMode="auto">
          <a:xfrm flipH="1" flipV="1">
            <a:off x="7116417" y="4276112"/>
            <a:ext cx="1113183" cy="217769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835634" cy="12043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Focus on success</a:t>
            </a:r>
            <a:endParaRPr lang="en-US" sz="3080" b="1" kern="0" dirty="0">
              <a:ea typeface="ＭＳ Ｐゴシック" pitchFamily="34" charset="-128"/>
            </a:endParaRP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459633"/>
            <a:ext cx="2265694" cy="29984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670852"/>
            <a:ext cx="1700759" cy="60526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2578239" y="277461"/>
            <a:ext cx="6002925" cy="6583680"/>
            <a:chOff x="4262720" y="1164536"/>
            <a:chExt cx="5335933" cy="5885621"/>
          </a:xfrm>
        </p:grpSpPr>
        <p:grpSp>
          <p:nvGrpSpPr>
            <p:cNvPr id="10" name="Group 9"/>
            <p:cNvGrpSpPr/>
            <p:nvPr/>
          </p:nvGrpSpPr>
          <p:grpSpPr>
            <a:xfrm>
              <a:off x="4262720" y="1164536"/>
              <a:ext cx="5335933" cy="5885621"/>
              <a:chOff x="4262720" y="1164536"/>
              <a:chExt cx="5335933" cy="5885621"/>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16" name="Rectangle 15"/>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7" name="Rectangle 16"/>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1" name="Rectangle 10"/>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3" name="Rectangle 3"/>
          <p:cNvSpPr txBox="1">
            <a:spLocks noChangeArrowheads="1"/>
          </p:cNvSpPr>
          <p:nvPr/>
        </p:nvSpPr>
        <p:spPr bwMode="auto">
          <a:xfrm>
            <a:off x="7709106" y="5198725"/>
            <a:ext cx="2332314" cy="99989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responsibility</a:t>
            </a:r>
          </a:p>
        </p:txBody>
      </p:sp>
      <p:cxnSp>
        <p:nvCxnSpPr>
          <p:cNvPr id="19" name="Straight Arrow Connector 18"/>
          <p:cNvCxnSpPr/>
          <p:nvPr/>
        </p:nvCxnSpPr>
        <p:spPr bwMode="auto">
          <a:xfrm flipH="1">
            <a:off x="6400800" y="1228658"/>
            <a:ext cx="1325288" cy="117208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677469" cy="212648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Delivering value and results</a:t>
            </a:r>
            <a:endParaRPr lang="en-US" sz="3080" b="1" kern="0" dirty="0">
              <a:ea typeface="ＭＳ Ｐゴシック" pitchFamily="34" charset="-128"/>
            </a:endParaRP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Ethics and transparency</a:t>
            </a:r>
            <a:endParaRPr lang="en-US" sz="3080" b="1" kern="0" dirty="0">
              <a:ea typeface="ＭＳ Ｐゴシック" pitchFamily="34" charset="-128"/>
            </a:endParaRPr>
          </a:p>
        </p:txBody>
      </p:sp>
      <p:cxnSp>
        <p:nvCxnSpPr>
          <p:cNvPr id="25" name="Straight Arrow Connector 24"/>
          <p:cNvCxnSpPr/>
          <p:nvPr/>
        </p:nvCxnSpPr>
        <p:spPr bwMode="auto">
          <a:xfrm flipH="1" flipV="1">
            <a:off x="6740250" y="3021496"/>
            <a:ext cx="1537770" cy="20267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3040" r="6016"/>
          <a:stretch/>
        </p:blipFill>
        <p:spPr>
          <a:xfrm>
            <a:off x="119430" y="1652269"/>
            <a:ext cx="9938970" cy="3931920"/>
          </a:xfrm>
          <a:prstGeom prst="rect">
            <a:avLst/>
          </a:prstGeom>
        </p:spPr>
      </p:pic>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794" t="10103" r="2025"/>
          <a:stretch/>
        </p:blipFill>
        <p:spPr>
          <a:xfrm>
            <a:off x="198563" y="2693323"/>
            <a:ext cx="9824704" cy="2468880"/>
          </a:xfrm>
          <a:prstGeom prst="rect">
            <a:avLst/>
          </a:prstGeom>
        </p:spPr>
      </p:pic>
      <p:sp>
        <p:nvSpPr>
          <p:cNvPr id="5" name="Rectangle 4"/>
          <p:cNvSpPr/>
          <p:nvPr/>
        </p:nvSpPr>
        <p:spPr bwMode="auto">
          <a:xfrm>
            <a:off x="8610600" y="2313710"/>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061"/>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445895" y="2082325"/>
            <a:ext cx="8277225" cy="4117658"/>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None/>
            </a:pPr>
            <a:r>
              <a:rPr lang="en-US" sz="3520" kern="0" dirty="0">
                <a:ea typeface="ＭＳ Ｐゴシック" pitchFamily="34" charset="-128"/>
              </a:rPr>
              <a:t>P.1  Organizational Description</a:t>
            </a:r>
          </a:p>
          <a:p>
            <a:pPr>
              <a:lnSpc>
                <a:spcPct val="100000"/>
              </a:lnSpc>
              <a:spcBef>
                <a:spcPts val="0"/>
              </a:spcBef>
              <a:spcAft>
                <a:spcPts val="1320"/>
              </a:spcAft>
              <a:buNone/>
            </a:pPr>
            <a:r>
              <a:rPr lang="en-US" sz="3520" kern="0" dirty="0">
                <a:ea typeface="ＭＳ Ｐゴシック" pitchFamily="34" charset="-128"/>
              </a:rPr>
              <a:t>P.2  Organizational Situation</a:t>
            </a:r>
          </a:p>
          <a:p>
            <a:pPr>
              <a:lnSpc>
                <a:spcPct val="100000"/>
              </a:lnSpc>
              <a:spcBef>
                <a:spcPts val="0"/>
              </a:spcBef>
              <a:spcAft>
                <a:spcPts val="1320"/>
              </a:spcAft>
            </a:pPr>
            <a:r>
              <a:rPr lang="en-US" sz="3520" kern="0" dirty="0">
                <a:ea typeface="ＭＳ Ｐゴシック" pitchFamily="34" charset="-128"/>
              </a:rPr>
              <a:t>Starting point for self-assessment </a:t>
            </a:r>
            <a:br>
              <a:rPr lang="en-US" sz="3520" kern="0" dirty="0">
                <a:ea typeface="ＭＳ Ｐゴシック" pitchFamily="34" charset="-128"/>
              </a:rPr>
            </a:br>
            <a:r>
              <a:rPr lang="en-US" sz="3520" kern="0" dirty="0">
                <a:ea typeface="ＭＳ Ｐゴシック" pitchFamily="34" charset="-128"/>
              </a:rPr>
              <a:t>and application preparation</a:t>
            </a:r>
          </a:p>
          <a:p>
            <a:pPr>
              <a:lnSpc>
                <a:spcPct val="100000"/>
              </a:lnSpc>
              <a:spcBef>
                <a:spcPts val="0"/>
              </a:spcBef>
              <a:spcAft>
                <a:spcPts val="1320"/>
              </a:spcAft>
            </a:pPr>
            <a:r>
              <a:rPr lang="en-US" sz="3520" kern="0" dirty="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197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Senior leaders’ actions, organizational governance, and societal responsibilities</a:t>
            </a:r>
            <a:endParaRPr lang="en-US" sz="3190" b="1" dirty="0">
              <a:latin typeface="Arial Narrow" pitchFamily="34" charset="0"/>
            </a:endParaRPr>
          </a:p>
          <a:p>
            <a:pPr defTabSz="1006069">
              <a:spcAft>
                <a:spcPts val="1320"/>
              </a:spcAft>
              <a:buSzPct val="50000"/>
            </a:pPr>
            <a:r>
              <a:rPr lang="en-US" sz="3190" dirty="0">
                <a:latin typeface="Arial Narrow" pitchFamily="34" charset="0"/>
              </a:rPr>
              <a:t>1.1  Senior Leadership (70 pts.)</a:t>
            </a:r>
          </a:p>
          <a:p>
            <a:pPr defTabSz="1006069">
              <a:spcAft>
                <a:spcPts val="1320"/>
              </a:spcAft>
              <a:buSzPct val="50000"/>
            </a:pPr>
            <a:r>
              <a:rPr lang="en-US" sz="3190" dirty="0">
                <a:latin typeface="Arial Narrow" pitchFamily="34" charset="0"/>
              </a:rPr>
              <a:t>1.2  Governance and Societal Responsibilities (50 pts.)</a:t>
            </a:r>
          </a:p>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455614" y="1620903"/>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838200" y="1787474"/>
            <a:ext cx="8884920" cy="5057282"/>
          </a:xfrm>
        </p:spPr>
        <p:txBody>
          <a:bodyPr wrap="square" anchor="ctr">
            <a:spAutoFit/>
          </a:bodyPr>
          <a:lstStyle/>
          <a:p>
            <a:pPr marL="0" indent="0" defTabSz="902641">
              <a:lnSpc>
                <a:spcPct val="100000"/>
              </a:lnSpc>
              <a:spcBef>
                <a:spcPct val="0"/>
              </a:spcBef>
              <a:spcAft>
                <a:spcPts val="660"/>
              </a:spcAft>
              <a:buSzTx/>
              <a:buNone/>
              <a:defRPr/>
            </a:pPr>
            <a:r>
              <a:rPr lang="en-US" sz="2640" dirty="0">
                <a:ea typeface="ＭＳ Ｐゴシック"/>
                <a:cs typeface="ＭＳ Ｐゴシック"/>
              </a:rPr>
              <a:t>The Baldrige Criteria challenged us to become leaders by any measure, and we succeeded—seeing </a:t>
            </a:r>
            <a:r>
              <a:rPr lang="en-US" sz="2640" b="1" dirty="0">
                <a:ea typeface="ＭＳ Ｐゴシック"/>
                <a:cs typeface="ＭＳ Ｐゴシック"/>
              </a:rPr>
              <a:t>productivity, customer loyalty, employee engagement, and financial returns</a:t>
            </a:r>
            <a:r>
              <a:rPr lang="en-US" sz="2640" i="1" dirty="0">
                <a:ea typeface="ＭＳ Ｐゴシック"/>
                <a:cs typeface="ＭＳ Ｐゴシック"/>
              </a:rPr>
              <a:t>.</a:t>
            </a:r>
          </a:p>
          <a:p>
            <a:pPr marL="0" indent="0" algn="r" defTabSz="902641">
              <a:lnSpc>
                <a:spcPct val="100000"/>
              </a:lnSpc>
              <a:spcBef>
                <a:spcPct val="0"/>
              </a:spcBef>
              <a:buSzTx/>
              <a:buNone/>
              <a:defRPr/>
            </a:pPr>
            <a:r>
              <a:rPr lang="en-US" sz="2640" i="1" dirty="0">
                <a:ea typeface="ＭＳ Ｐゴシック"/>
                <a:cs typeface="ＭＳ Ｐゴシック"/>
              </a:rPr>
              <a:t>Samuel Liang, president/CEO,</a:t>
            </a:r>
            <a:br>
              <a:rPr lang="en-US" sz="2640" i="1" dirty="0">
                <a:ea typeface="ＭＳ Ｐゴシック"/>
                <a:cs typeface="ＭＳ Ｐゴシック"/>
              </a:rPr>
            </a:br>
            <a:r>
              <a:rPr lang="en-US" sz="2640" i="1" dirty="0">
                <a:ea typeface="ＭＳ Ｐゴシック"/>
                <a:cs typeface="ＭＳ Ｐゴシック"/>
              </a:rPr>
              <a:t>two-time Baldrige Award winner MEDRAD, Inc.</a:t>
            </a:r>
          </a:p>
          <a:p>
            <a:pPr marL="0" indent="0" defTabSz="902641">
              <a:lnSpc>
                <a:spcPct val="100000"/>
              </a:lnSpc>
              <a:spcBef>
                <a:spcPct val="0"/>
              </a:spcBef>
              <a:buSzTx/>
              <a:buNone/>
              <a:defRPr/>
            </a:pPr>
            <a:endParaRPr lang="en-US" sz="2640" i="1" dirty="0">
              <a:ea typeface="ＭＳ Ｐゴシック"/>
              <a:cs typeface="ＭＳ Ｐゴシック"/>
            </a:endParaRPr>
          </a:p>
          <a:p>
            <a:pPr marL="0" indent="0" defTabSz="902641">
              <a:lnSpc>
                <a:spcPct val="100000"/>
              </a:lnSpc>
              <a:spcBef>
                <a:spcPct val="0"/>
              </a:spcBef>
              <a:buSzTx/>
              <a:buNone/>
              <a:defRPr/>
            </a:pPr>
            <a:r>
              <a:rPr lang="en-US" sz="2640" dirty="0">
                <a:ea typeface="ＭＳ Ｐゴシック"/>
                <a:cs typeface="ＭＳ Ｐゴシック"/>
              </a:rPr>
              <a:t>The Baldrige opportunity . . . was a way for us to get </a:t>
            </a:r>
            <a:r>
              <a:rPr lang="en-US" sz="2640" b="1" dirty="0">
                <a:ea typeface="ＭＳ Ｐゴシック"/>
                <a:cs typeface="ＭＳ Ｐゴシック"/>
              </a:rPr>
              <a:t>a very disciplined, external perspective, an examination of our business, of how we manage our business.</a:t>
            </a:r>
            <a:r>
              <a:rPr lang="en-US" sz="2640" dirty="0">
                <a:ea typeface="ＭＳ Ｐゴシック"/>
                <a:cs typeface="ＭＳ Ｐゴシック"/>
              </a:rPr>
              <a:t> … That’s a very valuable thing.</a:t>
            </a:r>
          </a:p>
          <a:p>
            <a:pPr marL="0" indent="0" algn="r" defTabSz="902641">
              <a:lnSpc>
                <a:spcPct val="100000"/>
              </a:lnSpc>
              <a:spcBef>
                <a:spcPct val="0"/>
              </a:spcBef>
              <a:buSzTx/>
              <a:buNone/>
              <a:defRPr/>
            </a:pPr>
            <a:r>
              <a:rPr lang="en-US" sz="2640" dirty="0">
                <a:ea typeface="ＭＳ Ｐゴシック"/>
                <a:cs typeface="ＭＳ Ｐゴシック"/>
              </a:rPr>
              <a:t> </a:t>
            </a:r>
            <a:r>
              <a:rPr lang="en-US" sz="2640" i="1" dirty="0">
                <a:ea typeface="ＭＳ Ｐゴシック"/>
                <a:cs typeface="ＭＳ Ｐゴシック"/>
              </a:rPr>
              <a:t>Patrick McGinnis, president/CEO, </a:t>
            </a:r>
            <a:br>
              <a:rPr lang="en-US" sz="2640" i="1" dirty="0">
                <a:ea typeface="ＭＳ Ｐゴシック"/>
                <a:cs typeface="ＭＳ Ｐゴシック"/>
              </a:rPr>
            </a:br>
            <a:r>
              <a:rPr lang="en-US" sz="2640" i="1" dirty="0">
                <a:ea typeface="ＭＳ Ｐゴシック"/>
                <a:cs typeface="ＭＳ Ｐゴシック"/>
              </a:rPr>
              <a:t>Baldrige Award winner Nestlé Purina PetCare Americas</a:t>
            </a:r>
          </a:p>
          <a:p>
            <a:pPr marL="0" indent="0" defTabSz="902641">
              <a:lnSpc>
                <a:spcPct val="100000"/>
              </a:lnSpc>
              <a:spcBef>
                <a:spcPct val="0"/>
              </a:spcBef>
              <a:buSzTx/>
              <a:buNone/>
              <a:defRPr/>
            </a:pPr>
            <a:r>
              <a:rPr lang="en-US" sz="2640" dirty="0">
                <a:ea typeface="ＭＳ Ｐゴシック"/>
                <a:cs typeface="ＭＳ Ｐゴシック"/>
              </a:rPr>
              <a:t>	</a:t>
            </a:r>
          </a:p>
        </p:txBody>
      </p:sp>
      <p:sp>
        <p:nvSpPr>
          <p:cNvPr id="7" name="Title 1"/>
          <p:cNvSpPr txBox="1">
            <a:spLocks/>
          </p:cNvSpPr>
          <p:nvPr/>
        </p:nvSpPr>
        <p:spPr bwMode="auto">
          <a:xfrm>
            <a:off x="419100" y="365760"/>
            <a:ext cx="8856344" cy="1257300"/>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sz="4290" dirty="0">
                <a:solidFill>
                  <a:schemeClr val="tx1"/>
                </a:solidFill>
                <a:latin typeface="Arial Narrow" pitchFamily="34" charset="0"/>
                <a:ea typeface="ＭＳ Ｐゴシック" pitchFamily="34" charset="-128"/>
                <a:cs typeface="Arial Narrow" pitchFamily="34" charset="0"/>
              </a:rPr>
              <a:t>Manufacturing Leaders on the Criteria</a:t>
            </a:r>
          </a:p>
        </p:txBody>
      </p:sp>
    </p:spTree>
    <p:extLst>
      <p:ext uri="{BB962C8B-B14F-4D97-AF65-F5344CB8AC3E}">
        <p14:creationId xmlns:p14="http://schemas.microsoft.com/office/powerpoint/2010/main" val="50323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r>
              <a:rPr lang="en-US" sz="3190" b="1" i="1" dirty="0">
                <a:latin typeface="Arial Narrow" pitchFamily="34" charset="0"/>
              </a:rPr>
              <a:t>Strategic and action </a:t>
            </a:r>
            <a:r>
              <a:rPr lang="en-US" sz="3190" b="1" i="1" dirty="0" smtClean="0">
                <a:latin typeface="Arial Narrow" pitchFamily="34" charset="0"/>
              </a:rPr>
              <a:t>planning</a:t>
            </a:r>
          </a:p>
          <a:p>
            <a:pPr defTabSz="1006069">
              <a:spcAft>
                <a:spcPts val="1320"/>
              </a:spcAft>
              <a:buSzPct val="50000"/>
            </a:pPr>
            <a:r>
              <a:rPr lang="en-US" sz="3190" b="1" i="1" dirty="0" smtClean="0">
                <a:latin typeface="Arial Narrow" pitchFamily="34" charset="0"/>
              </a:rPr>
              <a:t>Implementation </a:t>
            </a:r>
            <a:r>
              <a:rPr lang="en-US" sz="3190" b="1" i="1" dirty="0">
                <a:latin typeface="Arial Narrow" pitchFamily="34" charset="0"/>
              </a:rPr>
              <a:t>of plans</a:t>
            </a:r>
          </a:p>
          <a:p>
            <a:pPr defTabSz="1006069">
              <a:spcAft>
                <a:spcPts val="1320"/>
              </a:spcAft>
              <a:buSzPct val="50000"/>
            </a:pPr>
            <a:r>
              <a:rPr lang="en-US" sz="3190" dirty="0">
                <a:latin typeface="Arial Narrow" pitchFamily="34" charset="0"/>
              </a:rPr>
              <a:t>2.1  Strategy Development (45 pts.)</a:t>
            </a:r>
          </a:p>
          <a:p>
            <a:pPr defTabSz="1006069">
              <a:spcAft>
                <a:spcPts val="1320"/>
              </a:spcAft>
              <a:buSzPct val="50000"/>
            </a:pPr>
            <a:r>
              <a:rPr lang="en-US" sz="3190" dirty="0">
                <a:latin typeface="Arial Narrow" pitchFamily="34" charset="0"/>
              </a:rPr>
              <a:t>2.2  Strategy Implementation (40 pts.)</a:t>
            </a:r>
          </a:p>
        </p:txBody>
      </p:sp>
      <p:sp>
        <p:nvSpPr>
          <p:cNvPr id="15363" name="Rectangle 3"/>
          <p:cNvSpPr>
            <a:spLocks noChangeArrowheads="1"/>
          </p:cNvSpPr>
          <p:nvPr/>
        </p:nvSpPr>
        <p:spPr bwMode="auto">
          <a:xfrm>
            <a:off x="754381" y="195834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a:t>
            </a:r>
            <a:r>
              <a:rPr lang="en-US" sz="4290" b="1" dirty="0" smtClean="0">
                <a:solidFill>
                  <a:schemeClr val="tx2"/>
                </a:solidFill>
                <a:latin typeface="+mj-lt"/>
                <a:ea typeface="ＭＳ Ｐゴシック" pitchFamily="-109" charset="-128"/>
              </a:rPr>
              <a:t>Strategy (</a:t>
            </a:r>
            <a:r>
              <a:rPr lang="en-US" sz="4290" b="1" dirty="0">
                <a:solidFill>
                  <a:schemeClr val="tx2"/>
                </a:solidFill>
                <a:latin typeface="+mj-lt"/>
                <a:ea typeface="ＭＳ Ｐゴシック" pitchFamily="-109" charset="-128"/>
              </a:rPr>
              <a:t>85 pts.)</a:t>
            </a:r>
            <a:endParaRPr lang="en-US" sz="429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2" y="2696695"/>
            <a:ext cx="8323263" cy="3704105"/>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Listening to the voice of the customer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and engaging customers</a:t>
            </a:r>
            <a:endParaRPr lang="en-US" sz="3190" dirty="0">
              <a:latin typeface="Arial Narrow" pitchFamily="34" charset="0"/>
              <a:ea typeface="ＭＳ Ｐゴシック" pitchFamily="-109" charset="-128"/>
            </a:endParaRPr>
          </a:p>
          <a:p>
            <a:pPr marL="510870" indent="-510870" defTabSz="1006069">
              <a:spcAft>
                <a:spcPts val="1320"/>
              </a:spcAft>
              <a:buSzPct val="50000"/>
              <a:defRPr/>
            </a:pPr>
            <a:r>
              <a:rPr lang="en-US" sz="3190" dirty="0">
                <a:latin typeface="Arial Narrow" pitchFamily="34" charset="0"/>
                <a:ea typeface="ＭＳ Ｐゴシック" pitchFamily="-109" charset="-128"/>
              </a:rPr>
              <a:t>3.1  Voice of the Customer (40 pts.)</a:t>
            </a:r>
          </a:p>
          <a:p>
            <a:pPr marL="510870" indent="-510870" defTabSz="1006069">
              <a:spcAft>
                <a:spcPts val="1320"/>
              </a:spcAft>
              <a:buSzPct val="50000"/>
              <a:defRPr/>
            </a:pPr>
            <a:r>
              <a:rPr lang="en-US" sz="3190" dirty="0">
                <a:latin typeface="Arial Narrow" pitchFamily="34" charset="0"/>
                <a:ea typeface="ＭＳ Ｐゴシック" pitchFamily="-109" charset="-128"/>
              </a:rPr>
              <a:t>3.2  Customer Engagement (45 pts.)</a:t>
            </a:r>
          </a:p>
          <a:p>
            <a:pPr marL="510870" indent="-510870" defTabSz="1006069">
              <a:spcAft>
                <a:spcPts val="1320"/>
              </a:spcAft>
              <a:buSzPct val="50000"/>
              <a:defRPr/>
            </a:pPr>
            <a:endParaRPr lang="en-US" sz="319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641351" y="1790700"/>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a:t>
            </a:r>
            <a:r>
              <a:rPr lang="en-US" sz="4290" b="1" dirty="0" smtClean="0">
                <a:solidFill>
                  <a:schemeClr val="tx2"/>
                </a:solidFill>
                <a:latin typeface="+mj-lt"/>
                <a:ea typeface="ＭＳ Ｐゴシック" pitchFamily="-109" charset="-128"/>
              </a:rPr>
              <a:t>Customers </a:t>
            </a:r>
            <a:r>
              <a:rPr lang="en-US" sz="4290" b="1" dirty="0">
                <a:solidFill>
                  <a:schemeClr val="tx2"/>
                </a:solidFill>
                <a:latin typeface="+mj-lt"/>
                <a:ea typeface="ＭＳ Ｐゴシック" pitchFamily="-109" charset="-128"/>
              </a:rPr>
              <a:t>(85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57301" y="1958340"/>
            <a:ext cx="8549640" cy="4659406"/>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Analysis, review, and improvement of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organizational performance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Management </a:t>
            </a:r>
            <a:r>
              <a:rPr lang="en-US" sz="3190" b="1" i="1" dirty="0" smtClean="0">
                <a:latin typeface="Arial Narrow" pitchFamily="34" charset="0"/>
                <a:ea typeface="ＭＳ Ｐゴシック" pitchFamily="-109" charset="-128"/>
              </a:rPr>
              <a:t>of information</a:t>
            </a:r>
            <a:r>
              <a:rPr lang="en-US" sz="3190" b="1" i="1" dirty="0">
                <a:latin typeface="Arial Narrow" pitchFamily="34" charset="0"/>
                <a:ea typeface="ＭＳ Ｐゴシック" pitchFamily="-109" charset="-128"/>
              </a:rPr>
              <a:t>, knowledge,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and information technology</a:t>
            </a:r>
            <a:endParaRPr lang="en-US" sz="3190" dirty="0">
              <a:latin typeface="Arial Narrow" pitchFamily="34" charset="0"/>
              <a:ea typeface="ＭＳ Ｐゴシック" pitchFamily="-109" charset="-128"/>
            </a:endParaRPr>
          </a:p>
          <a:p>
            <a:pPr marL="620566" indent="-620566" defTabSz="1006069">
              <a:spcAft>
                <a:spcPts val="1320"/>
              </a:spcAft>
              <a:buSzPct val="50000"/>
              <a:defRPr/>
            </a:pPr>
            <a:r>
              <a:rPr lang="en-US" sz="3190" dirty="0">
                <a:latin typeface="Arial Narrow" pitchFamily="34" charset="0"/>
                <a:ea typeface="ＭＳ Ｐゴシック" pitchFamily="-109" charset="-128"/>
              </a:rPr>
              <a:t>4.1  Measurement, Analysis, and Improvement of 	 Organizational Performance (45 pts.)</a:t>
            </a:r>
          </a:p>
          <a:p>
            <a:pPr marL="620566" indent="-620566" defTabSz="1006069">
              <a:spcAft>
                <a:spcPts val="1320"/>
              </a:spcAft>
              <a:buSzPct val="50000"/>
              <a:defRPr/>
            </a:pPr>
            <a:r>
              <a:rPr lang="en-US" sz="3190" dirty="0">
                <a:latin typeface="Arial Narrow" pitchFamily="34" charset="0"/>
                <a:ea typeface="ＭＳ Ｐゴシック" pitchFamily="-109" charset="-128"/>
              </a:rPr>
              <a:t>4.2  Knowledge Management, Information, and Information Technology (45 pts.)</a:t>
            </a:r>
          </a:p>
        </p:txBody>
      </p:sp>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1" y="2727512"/>
            <a:ext cx="8830309" cy="317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Building an effective workforce environment Engaging, developing, and managing your workforce </a:t>
            </a:r>
            <a:endParaRPr lang="en-US" sz="3190" dirty="0">
              <a:latin typeface="Arial Narrow" pitchFamily="34" charset="0"/>
            </a:endParaRPr>
          </a:p>
          <a:p>
            <a:pPr defTabSz="1006069">
              <a:spcAft>
                <a:spcPts val="1320"/>
              </a:spcAft>
              <a:buSzPct val="50000"/>
            </a:pPr>
            <a:r>
              <a:rPr lang="en-US" sz="3190" dirty="0">
                <a:latin typeface="Arial Narrow" pitchFamily="34" charset="0"/>
              </a:rPr>
              <a:t>5.1  Workforce Environment (40 pts.)</a:t>
            </a:r>
          </a:p>
          <a:p>
            <a:pPr defTabSz="1006069">
              <a:spcAft>
                <a:spcPts val="1320"/>
              </a:spcAft>
              <a:buSzPct val="50000"/>
            </a:pPr>
            <a:r>
              <a:rPr lang="en-US" sz="3190" dirty="0">
                <a:latin typeface="Arial Narrow" pitchFamily="34" charset="0"/>
              </a:rPr>
              <a:t>5.2  Workforce Engagement (45 pts.)</a:t>
            </a:r>
          </a:p>
          <a:p>
            <a:pPr defTabSz="1006069">
              <a:spcAft>
                <a:spcPts val="1320"/>
              </a:spcAft>
              <a:buSzPct val="50000"/>
            </a:pPr>
            <a:endParaRPr lang="en-US" sz="3190" dirty="0">
              <a:latin typeface="Arial Narrow" pitchFamily="34" charset="0"/>
            </a:endParaRPr>
          </a:p>
        </p:txBody>
      </p:sp>
      <p:sp>
        <p:nvSpPr>
          <p:cNvPr id="18435" name="Rectangle 3"/>
          <p:cNvSpPr>
            <a:spLocks noChangeArrowheads="1"/>
          </p:cNvSpPr>
          <p:nvPr/>
        </p:nvSpPr>
        <p:spPr bwMode="auto">
          <a:xfrm>
            <a:off x="422274" y="1888728"/>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a:t>
            </a:r>
            <a:r>
              <a:rPr lang="en-US" sz="4290" b="1" dirty="0" smtClean="0">
                <a:solidFill>
                  <a:schemeClr val="tx2"/>
                </a:solidFill>
                <a:latin typeface="+mj-lt"/>
                <a:ea typeface="ＭＳ Ｐゴシック" pitchFamily="-109" charset="-128"/>
              </a:rPr>
              <a:t>Workforce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1" y="2727512"/>
            <a:ext cx="8663940" cy="4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Designing, managing, and improving work processes</a:t>
            </a:r>
            <a:br>
              <a:rPr lang="en-US" sz="3190" b="1" i="1" dirty="0">
                <a:latin typeface="Arial Narrow" pitchFamily="34" charset="0"/>
              </a:rPr>
            </a:br>
            <a:r>
              <a:rPr lang="en-US" sz="3190" b="1" i="1" dirty="0">
                <a:latin typeface="Arial Narrow" pitchFamily="34" charset="0"/>
              </a:rPr>
              <a:t>Improving operational effectiveness</a:t>
            </a:r>
            <a:endParaRPr lang="en-US" sz="3190" dirty="0">
              <a:latin typeface="Arial Narrow" pitchFamily="34" charset="0"/>
            </a:endParaRPr>
          </a:p>
          <a:p>
            <a:pPr defTabSz="1006069">
              <a:spcAft>
                <a:spcPts val="1320"/>
              </a:spcAft>
              <a:buSzPct val="50000"/>
            </a:pPr>
            <a:r>
              <a:rPr lang="en-US" sz="3190" dirty="0">
                <a:latin typeface="Arial Narrow" pitchFamily="34" charset="0"/>
              </a:rPr>
              <a:t>6.1  Work Processes (45 pts.)</a:t>
            </a:r>
          </a:p>
          <a:p>
            <a:pPr defTabSz="1006069">
              <a:spcAft>
                <a:spcPts val="1320"/>
              </a:spcAft>
              <a:buSzPct val="50000"/>
            </a:pPr>
            <a:r>
              <a:rPr lang="en-US" sz="3190" dirty="0">
                <a:latin typeface="Arial Narrow" pitchFamily="34" charset="0"/>
              </a:rPr>
              <a:t>6.2  Operational Effectiveness (40 pts.)</a:t>
            </a:r>
          </a:p>
        </p:txBody>
      </p:sp>
      <p:sp>
        <p:nvSpPr>
          <p:cNvPr id="19459" name="Rectangle 3"/>
          <p:cNvSpPr>
            <a:spLocks noChangeArrowheads="1"/>
          </p:cNvSpPr>
          <p:nvPr/>
        </p:nvSpPr>
        <p:spPr bwMode="auto">
          <a:xfrm>
            <a:off x="581025" y="1790700"/>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a:t>
            </a:r>
            <a:r>
              <a:rPr lang="en-US" sz="4290" b="1" dirty="0" smtClean="0">
                <a:solidFill>
                  <a:schemeClr val="tx2"/>
                </a:solidFill>
                <a:latin typeface="+mj-lt"/>
                <a:ea typeface="ＭＳ Ｐゴシック" pitchFamily="-109" charset="-128"/>
              </a:rPr>
              <a:t>Operations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3061"/>
            <a:ext cx="8393747" cy="51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Performance and improvement in all key areas</a:t>
            </a:r>
            <a:br>
              <a:rPr lang="en-US" sz="3190" b="1" i="1" dirty="0">
                <a:latin typeface="Arial Narrow" pitchFamily="34" charset="0"/>
              </a:rPr>
            </a:br>
            <a:r>
              <a:rPr lang="en-US" sz="3190" b="1" i="1" dirty="0">
                <a:latin typeface="Arial Narrow" pitchFamily="34" charset="0"/>
              </a:rPr>
              <a:t>Performance levels, trends, and comparative data</a:t>
            </a:r>
            <a:endParaRPr lang="en-US" sz="3190" dirty="0">
              <a:latin typeface="Arial Narrow" pitchFamily="34" charset="0"/>
            </a:endParaRPr>
          </a:p>
          <a:p>
            <a:pPr defTabSz="1006069">
              <a:spcAft>
                <a:spcPts val="1320"/>
              </a:spcAft>
              <a:buSzPct val="50000"/>
            </a:pPr>
            <a:r>
              <a:rPr lang="en-US" sz="3190" dirty="0">
                <a:latin typeface="Arial Narrow" pitchFamily="34" charset="0"/>
              </a:rPr>
              <a:t>7.1  Product and Process Results (120 pts.) </a:t>
            </a:r>
          </a:p>
          <a:p>
            <a:pPr defTabSz="1006069">
              <a:spcAft>
                <a:spcPts val="1320"/>
              </a:spcAft>
              <a:buSzPct val="50000"/>
            </a:pPr>
            <a:r>
              <a:rPr lang="en-US" sz="3190" dirty="0">
                <a:latin typeface="Arial Narrow" pitchFamily="34" charset="0"/>
              </a:rPr>
              <a:t>7.2  Customer-Focused Results (</a:t>
            </a:r>
            <a:r>
              <a:rPr lang="en-US" sz="3190" dirty="0" smtClean="0">
                <a:latin typeface="Arial Narrow" pitchFamily="34" charset="0"/>
              </a:rPr>
              <a:t>80 </a:t>
            </a:r>
            <a:r>
              <a:rPr lang="en-US" sz="3190" dirty="0">
                <a:latin typeface="Arial Narrow" pitchFamily="34" charset="0"/>
              </a:rPr>
              <a:t>pts.)</a:t>
            </a:r>
          </a:p>
          <a:p>
            <a:pPr defTabSz="1006069">
              <a:spcAft>
                <a:spcPts val="1320"/>
              </a:spcAft>
              <a:buSzPct val="50000"/>
            </a:pPr>
            <a:r>
              <a:rPr lang="en-US" sz="3190" dirty="0">
                <a:latin typeface="Arial Narrow" pitchFamily="34" charset="0"/>
              </a:rPr>
              <a:t>7.3  Workforce-Focused Results (</a:t>
            </a:r>
            <a:r>
              <a:rPr lang="en-US" sz="3190" dirty="0" smtClean="0">
                <a:latin typeface="Arial Narrow" pitchFamily="34" charset="0"/>
              </a:rPr>
              <a:t>80 </a:t>
            </a:r>
            <a:r>
              <a:rPr lang="en-US" sz="3190" dirty="0">
                <a:latin typeface="Arial Narrow" pitchFamily="34" charset="0"/>
              </a:rPr>
              <a:t>pts.)</a:t>
            </a:r>
          </a:p>
          <a:p>
            <a:pPr marL="686277" indent="-686277" defTabSz="1006069">
              <a:spcAft>
                <a:spcPts val="1320"/>
              </a:spcAft>
              <a:buSzPct val="50000"/>
            </a:pPr>
            <a:r>
              <a:rPr lang="en-US" sz="3190" dirty="0">
                <a:latin typeface="Arial Narrow" pitchFamily="34" charset="0"/>
              </a:rPr>
              <a:t>7.4  Leadership and Governance Results (80 pts.)</a:t>
            </a:r>
          </a:p>
          <a:p>
            <a:pPr defTabSz="1006069">
              <a:spcAft>
                <a:spcPts val="1320"/>
              </a:spcAft>
              <a:buSzPct val="50000"/>
            </a:pPr>
            <a:r>
              <a:rPr lang="en-US" sz="3190" dirty="0">
                <a:latin typeface="Arial Narrow" pitchFamily="34" charset="0"/>
              </a:rPr>
              <a:t>7.5  Financial and Market Results </a:t>
            </a:r>
            <a:r>
              <a:rPr lang="en-US" sz="3190" dirty="0" smtClean="0">
                <a:latin typeface="Arial Narrow" pitchFamily="34" charset="0"/>
              </a:rPr>
              <a:t>(90 </a:t>
            </a:r>
            <a:r>
              <a:rPr lang="en-US" sz="3190" dirty="0">
                <a:latin typeface="Arial Narrow" pitchFamily="34" charset="0"/>
              </a:rPr>
              <a:t>pts.)</a:t>
            </a:r>
          </a:p>
        </p:txBody>
      </p:sp>
      <p:sp>
        <p:nvSpPr>
          <p:cNvPr id="20483" name="Text Box 5"/>
          <p:cNvSpPr txBox="1">
            <a:spLocks noChangeArrowheads="1"/>
          </p:cNvSpPr>
          <p:nvPr/>
        </p:nvSpPr>
        <p:spPr bwMode="auto">
          <a:xfrm>
            <a:off x="475388" y="78686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smtClean="0">
                <a:solidFill>
                  <a:schemeClr val="tx1"/>
                </a:solidFill>
                <a:latin typeface="Arial Narrow" pitchFamily="34" charset="0"/>
                <a:ea typeface="ＭＳ Ｐゴシック" pitchFamily="34" charset="-128"/>
                <a:cs typeface="Arial Narrow" pitchFamily="34" charset="0"/>
              </a:rPr>
              <a:t>Scoring System</a:t>
            </a:r>
            <a:endParaRPr lang="en-US" sz="4840" dirty="0">
              <a:solidFill>
                <a:schemeClr val="tx1"/>
              </a:solidFill>
              <a:latin typeface="Arial Narrow" pitchFamily="34" charset="0"/>
              <a:ea typeface="ＭＳ Ｐゴシック" pitchFamily="34" charset="-128"/>
              <a:cs typeface="Arial Narrow" pitchFamily="34" charset="0"/>
            </a:endParaRP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a:t>
            </a:r>
            <a:r>
              <a:rPr lang="en-US" sz="3960" kern="1200" dirty="0" smtClean="0">
                <a:latin typeface="Arial Narrow" pitchFamily="34" charset="0"/>
                <a:ea typeface="+mn-ea"/>
                <a:cs typeface="+mn-cs"/>
              </a:rPr>
              <a:t>guidelines</a:t>
            </a:r>
            <a:endParaRPr lang="en-US" sz="3960" kern="1200" dirty="0">
              <a:latin typeface="Arial Narrow" pitchFamily="34" charset="0"/>
              <a:ea typeface="+mn-ea"/>
              <a:cs typeface="+mn-cs"/>
            </a:endParaRP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a:t>
            </a:r>
            <a:r>
              <a:rPr lang="en-US" sz="3960" kern="1200" dirty="0" smtClean="0">
                <a:latin typeface="Arial Narrow" pitchFamily="34" charset="0"/>
                <a:ea typeface="+mn-ea"/>
                <a:cs typeface="+mn-cs"/>
              </a:rPr>
              <a:t>your </a:t>
            </a:r>
            <a:r>
              <a:rPr lang="en-US" sz="3960" kern="1200" dirty="0">
                <a:latin typeface="Arial Narrow" pitchFamily="34" charset="0"/>
                <a:ea typeface="+mn-ea"/>
                <a:cs typeface="+mn-cs"/>
              </a:rPr>
              <a:t>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smtClean="0"/>
              <a:t>process </a:t>
            </a:r>
            <a:r>
              <a:rPr lang="en-US" sz="3960" dirty="0"/>
              <a:t>and results </a:t>
            </a:r>
          </a:p>
        </p:txBody>
      </p:sp>
    </p:spTree>
    <p:extLst>
      <p:ext uri="{BB962C8B-B14F-4D97-AF65-F5344CB8AC3E}">
        <p14:creationId xmlns:p14="http://schemas.microsoft.com/office/powerpoint/2010/main" val="2476411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Strategy		 		  85</a:t>
            </a:r>
          </a:p>
          <a:p>
            <a:pPr>
              <a:buFont typeface="Monotype Sorts"/>
              <a:buNone/>
            </a:pPr>
            <a:r>
              <a:rPr lang="en-US" dirty="0" smtClean="0">
                <a:ea typeface="ＭＳ Ｐゴシック" pitchFamily="34" charset="-128"/>
              </a:rPr>
              <a:t>3		Customers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85</a:t>
            </a:r>
          </a:p>
          <a:p>
            <a:pPr>
              <a:buFont typeface="Monotype Sorts"/>
              <a:buNone/>
            </a:pPr>
            <a:r>
              <a:rPr lang="en-US" dirty="0" smtClean="0">
                <a:ea typeface="ＭＳ Ｐゴシック" pitchFamily="34" charset="-128"/>
              </a:rPr>
              <a:t>6		Operations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5769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Processes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811161" y="1595179"/>
            <a:ext cx="8731045" cy="4861560"/>
          </a:xfrm>
        </p:spPr>
        <p:txBody>
          <a:bodyPr/>
          <a:lstStyle/>
          <a:p>
            <a:pPr>
              <a:lnSpc>
                <a:spcPct val="100000"/>
              </a:lnSpc>
              <a:spcBef>
                <a:spcPts val="600"/>
              </a:spcBef>
            </a:pPr>
            <a:r>
              <a:rPr lang="en-US" sz="3200" b="1" i="1" dirty="0" smtClean="0"/>
              <a:t>Approach</a:t>
            </a:r>
            <a:r>
              <a:rPr lang="en-US" sz="3200" b="1" i="1" dirty="0"/>
              <a:t>: </a:t>
            </a:r>
            <a:r>
              <a:rPr lang="en-US" sz="3200" dirty="0"/>
              <a:t>How do you accomplish </a:t>
            </a:r>
            <a:r>
              <a:rPr lang="en-US" sz="3200" dirty="0" smtClean="0"/>
              <a:t>your organization’s work? </a:t>
            </a:r>
            <a:r>
              <a:rPr lang="en-US" sz="3200" dirty="0"/>
              <a:t>How </a:t>
            </a:r>
            <a:r>
              <a:rPr lang="en-US" sz="3200" dirty="0" smtClean="0"/>
              <a:t>systematic are your </a:t>
            </a:r>
            <a:r>
              <a:rPr lang="en-US" sz="3200" dirty="0"/>
              <a:t>key </a:t>
            </a:r>
            <a:r>
              <a:rPr lang="en-US" sz="3200" dirty="0" smtClean="0"/>
              <a:t>processes?</a:t>
            </a:r>
            <a:endParaRPr lang="en-US" sz="3200" dirty="0"/>
          </a:p>
          <a:p>
            <a:pPr>
              <a:lnSpc>
                <a:spcPct val="100000"/>
              </a:lnSpc>
              <a:spcBef>
                <a:spcPts val="600"/>
              </a:spcBef>
            </a:pPr>
            <a:r>
              <a:rPr lang="en-US" sz="3200" b="1" i="1" dirty="0" smtClean="0"/>
              <a:t>Deployment</a:t>
            </a:r>
            <a:r>
              <a:rPr lang="en-US" sz="3200" b="1" i="1" dirty="0"/>
              <a:t>:</a:t>
            </a:r>
            <a:r>
              <a:rPr lang="en-US" sz="3200" i="1" dirty="0"/>
              <a:t> </a:t>
            </a:r>
            <a:r>
              <a:rPr lang="en-US" sz="3200" dirty="0"/>
              <a:t>How consistently are your key processes </a:t>
            </a:r>
            <a:r>
              <a:rPr lang="en-US" sz="3200" dirty="0" smtClean="0"/>
              <a:t>used?</a:t>
            </a:r>
            <a:endParaRPr lang="en-US" sz="3200" dirty="0"/>
          </a:p>
          <a:p>
            <a:pPr>
              <a:lnSpc>
                <a:spcPct val="100000"/>
              </a:lnSpc>
              <a:spcBef>
                <a:spcPts val="600"/>
              </a:spcBef>
            </a:pPr>
            <a:r>
              <a:rPr lang="en-US" sz="3200" b="1" i="1" dirty="0" smtClean="0"/>
              <a:t>Learning</a:t>
            </a:r>
            <a:r>
              <a:rPr lang="en-US" sz="3200" b="1" i="1" dirty="0"/>
              <a:t>:</a:t>
            </a:r>
            <a:r>
              <a:rPr lang="en-US" sz="3200" i="1" dirty="0"/>
              <a:t> </a:t>
            </a:r>
            <a:r>
              <a:rPr lang="en-US" sz="3200" dirty="0"/>
              <a:t>Have you evaluated and improved your key processes? Have </a:t>
            </a:r>
            <a:r>
              <a:rPr lang="en-US" sz="3200" dirty="0" smtClean="0"/>
              <a:t>improvements been shared?</a:t>
            </a:r>
            <a:endParaRPr lang="en-US" sz="3200" dirty="0"/>
          </a:p>
          <a:p>
            <a:pPr>
              <a:lnSpc>
                <a:spcPct val="100000"/>
              </a:lnSpc>
              <a:spcBef>
                <a:spcPts val="600"/>
              </a:spcBef>
            </a:pPr>
            <a:r>
              <a:rPr lang="en-US" sz="3200" b="1" i="1" dirty="0" smtClean="0"/>
              <a:t>Integration</a:t>
            </a:r>
            <a:r>
              <a:rPr lang="en-US" sz="3200" b="1" i="1" dirty="0"/>
              <a:t>:</a:t>
            </a:r>
            <a:r>
              <a:rPr lang="en-US" sz="3200" i="1" dirty="0"/>
              <a:t> </a:t>
            </a:r>
            <a:r>
              <a:rPr lang="en-US" sz="3200" dirty="0"/>
              <a:t>How do your processes address </a:t>
            </a:r>
            <a:r>
              <a:rPr lang="en-US" sz="3200" dirty="0" smtClean="0"/>
              <a:t>organizational needs</a:t>
            </a:r>
            <a:r>
              <a:rPr lang="en-US" sz="3200" dirty="0"/>
              <a:t>?</a:t>
            </a:r>
            <a:endParaRPr lang="en-US" sz="3200" dirty="0" smtClean="0">
              <a:ea typeface="ＭＳ Ｐゴシック" pitchFamily="34" charset="-128"/>
            </a:endParaRPr>
          </a:p>
        </p:txBody>
      </p:sp>
    </p:spTree>
    <p:extLst>
      <p:ext uri="{BB962C8B-B14F-4D97-AF65-F5344CB8AC3E}">
        <p14:creationId xmlns:p14="http://schemas.microsoft.com/office/powerpoint/2010/main" val="2004289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40" y="1598426"/>
            <a:ext cx="4043782" cy="13534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7741" y="1675807"/>
            <a:ext cx="4370930" cy="10798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663" y="4451683"/>
            <a:ext cx="4372116" cy="94123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776" y="4451683"/>
            <a:ext cx="4138856" cy="1063897"/>
          </a:xfrm>
          <a:prstGeom prst="rect">
            <a:avLst/>
          </a:prstGeom>
        </p:spPr>
      </p:pic>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5280" y="701040"/>
            <a:ext cx="8856344" cy="12573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Manufacturing Leaders on the Criteria</a:t>
            </a:r>
          </a:p>
        </p:txBody>
      </p:sp>
      <p:sp>
        <p:nvSpPr>
          <p:cNvPr id="25603" name="Rectangle 4"/>
          <p:cNvSpPr>
            <a:spLocks noGrp="1" noChangeArrowheads="1"/>
          </p:cNvSpPr>
          <p:nvPr>
            <p:ph idx="1"/>
          </p:nvPr>
        </p:nvSpPr>
        <p:spPr>
          <a:xfrm>
            <a:off x="1143000" y="2091277"/>
            <a:ext cx="7711440" cy="3718967"/>
          </a:xfrm>
        </p:spPr>
        <p:txBody>
          <a:bodyPr wrap="square" anchor="ctr">
            <a:spAutoFit/>
          </a:bodyPr>
          <a:lstStyle/>
          <a:p>
            <a:pPr marL="0" indent="0" defTabSz="902641">
              <a:lnSpc>
                <a:spcPct val="100000"/>
              </a:lnSpc>
              <a:spcBef>
                <a:spcPct val="0"/>
              </a:spcBef>
              <a:spcAft>
                <a:spcPts val="660"/>
              </a:spcAft>
              <a:buSzTx/>
              <a:buNone/>
              <a:defRPr/>
            </a:pPr>
            <a:r>
              <a:rPr lang="en-US" sz="2800" dirty="0" smtClean="0"/>
              <a:t>It </a:t>
            </a:r>
            <a:r>
              <a:rPr lang="en-US" sz="2800" dirty="0"/>
              <a:t>amazes me that U.S. businesses spend so much money on “how to” books and coursework to teach leaders how to build successful organizations. </a:t>
            </a:r>
            <a:endParaRPr lang="en-US" sz="2800" dirty="0" smtClean="0"/>
          </a:p>
          <a:p>
            <a:pPr marL="0" indent="0" defTabSz="902641">
              <a:lnSpc>
                <a:spcPct val="100000"/>
              </a:lnSpc>
              <a:spcBef>
                <a:spcPct val="0"/>
              </a:spcBef>
              <a:spcAft>
                <a:spcPts val="660"/>
              </a:spcAft>
              <a:buSzTx/>
              <a:buNone/>
              <a:defRPr/>
            </a:pPr>
            <a:r>
              <a:rPr lang="en-US" sz="2800" dirty="0" smtClean="0"/>
              <a:t>My </a:t>
            </a:r>
            <a:r>
              <a:rPr lang="en-US" sz="2800" dirty="0"/>
              <a:t>recommendation: implement the Baldrige-based Criteria into your business. </a:t>
            </a:r>
            <a:r>
              <a:rPr lang="en-US" sz="2800" b="1" dirty="0"/>
              <a:t>No other single document can help build a long-term successful organization</a:t>
            </a:r>
            <a:r>
              <a:rPr lang="en-US" sz="2800" dirty="0" smtClean="0"/>
              <a:t>.</a:t>
            </a:r>
          </a:p>
          <a:p>
            <a:pPr marL="0" indent="0" algn="r" defTabSz="902641">
              <a:lnSpc>
                <a:spcPct val="100000"/>
              </a:lnSpc>
              <a:spcBef>
                <a:spcPct val="0"/>
              </a:spcBef>
              <a:spcAft>
                <a:spcPts val="660"/>
              </a:spcAft>
              <a:buSzTx/>
              <a:buNone/>
              <a:defRPr/>
            </a:pPr>
            <a:r>
              <a:rPr lang="en-US" sz="2800" i="1" dirty="0" smtClean="0"/>
              <a:t>—</a:t>
            </a:r>
            <a:r>
              <a:rPr lang="en-US" sz="2800" i="1" dirty="0"/>
              <a:t>Jerry R. Rose, </a:t>
            </a:r>
            <a:r>
              <a:rPr lang="en-US" sz="2800" i="1" dirty="0" smtClean="0"/>
              <a:t/>
            </a:r>
            <a:br>
              <a:rPr lang="en-US" sz="2800" i="1" dirty="0" smtClean="0"/>
            </a:br>
            <a:r>
              <a:rPr lang="en-US" sz="2800" i="1" dirty="0" smtClean="0"/>
              <a:t>Former </a:t>
            </a:r>
            <a:r>
              <a:rPr lang="en-US" sz="2800" i="1" dirty="0"/>
              <a:t>Corporate Vice President, Cargill </a:t>
            </a:r>
            <a:r>
              <a:rPr lang="en-US" sz="2800" i="1" dirty="0" smtClean="0"/>
              <a:t>Inc.</a:t>
            </a:r>
            <a:endParaRPr lang="en-US" sz="2640" i="1" dirty="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70104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Results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1125744" y="1855444"/>
            <a:ext cx="8549640" cy="4861560"/>
          </a:xfrm>
        </p:spPr>
        <p:txBody>
          <a:bodyPr/>
          <a:lstStyle/>
          <a:p>
            <a:r>
              <a:rPr lang="en-US" sz="3200" b="1" i="1" dirty="0"/>
              <a:t>Levels:</a:t>
            </a:r>
            <a:r>
              <a:rPr lang="en-US" sz="3200" i="1" dirty="0"/>
              <a:t> </a:t>
            </a:r>
            <a:r>
              <a:rPr lang="en-US" sz="3200" dirty="0"/>
              <a:t>What is your current performance?</a:t>
            </a:r>
          </a:p>
          <a:p>
            <a:r>
              <a:rPr lang="en-US" sz="3200" b="1" i="1" dirty="0" smtClean="0"/>
              <a:t>Trends</a:t>
            </a:r>
            <a:r>
              <a:rPr lang="en-US" sz="3200" b="1" i="1" dirty="0"/>
              <a:t>: </a:t>
            </a:r>
            <a:r>
              <a:rPr lang="en-US" sz="3200" dirty="0"/>
              <a:t>Are the results improving, staying the same, or getting worse?</a:t>
            </a:r>
          </a:p>
          <a:p>
            <a:r>
              <a:rPr lang="en-US" sz="3200" b="1" i="1" dirty="0" smtClean="0"/>
              <a:t>Comparisons</a:t>
            </a:r>
            <a:r>
              <a:rPr lang="en-US" sz="3200" b="1" i="1" dirty="0"/>
              <a:t>:</a:t>
            </a:r>
            <a:r>
              <a:rPr lang="en-US" sz="3200" i="1" dirty="0"/>
              <a:t> </a:t>
            </a:r>
            <a:r>
              <a:rPr lang="en-US" sz="3200" dirty="0"/>
              <a:t>How does your performance compare with </a:t>
            </a:r>
            <a:r>
              <a:rPr lang="en-US" sz="3200" dirty="0" smtClean="0"/>
              <a:t>others?</a:t>
            </a:r>
            <a:endParaRPr lang="en-US" sz="3200" dirty="0"/>
          </a:p>
          <a:p>
            <a:r>
              <a:rPr lang="en-US" sz="3200" b="1" i="1" dirty="0" smtClean="0"/>
              <a:t>Integration</a:t>
            </a:r>
            <a:r>
              <a:rPr lang="en-US" sz="3200" b="1" i="1" dirty="0"/>
              <a:t>:</a:t>
            </a:r>
            <a:r>
              <a:rPr lang="en-US" sz="3200" i="1" dirty="0"/>
              <a:t> </a:t>
            </a:r>
            <a:r>
              <a:rPr lang="en-US" sz="3200" dirty="0"/>
              <a:t>Are you tracking </a:t>
            </a:r>
            <a:r>
              <a:rPr lang="en-US" sz="3200" u="sng" dirty="0" smtClean="0"/>
              <a:t>important</a:t>
            </a:r>
            <a:r>
              <a:rPr lang="en-US" sz="3200" dirty="0" smtClean="0"/>
              <a:t> results? </a:t>
            </a:r>
            <a:r>
              <a:rPr lang="en-US" sz="3200" dirty="0"/>
              <a:t>Are </a:t>
            </a:r>
            <a:r>
              <a:rPr lang="en-US" sz="3200" dirty="0" smtClean="0"/>
              <a:t>you using </a:t>
            </a:r>
            <a:r>
              <a:rPr lang="en-US" sz="3200" dirty="0"/>
              <a:t>the </a:t>
            </a:r>
            <a:r>
              <a:rPr lang="en-US" sz="3200" dirty="0" smtClean="0"/>
              <a:t>results?</a:t>
            </a:r>
            <a:endParaRPr lang="en-US" sz="3200" dirty="0" smtClean="0">
              <a:ea typeface="ＭＳ Ｐゴシック" pitchFamily="34" charset="-128"/>
            </a:endParaRPr>
          </a:p>
        </p:txBody>
      </p:sp>
    </p:spTree>
    <p:extLst>
      <p:ext uri="{BB962C8B-B14F-4D97-AF65-F5344CB8AC3E}">
        <p14:creationId xmlns:p14="http://schemas.microsoft.com/office/powerpoint/2010/main" val="3082297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smtClean="0">
                <a:latin typeface="Arial Narrow" charset="0"/>
              </a:rPr>
              <a:t>Baldrige Excellence Framework </a:t>
            </a:r>
            <a:r>
              <a:rPr lang="en-US" sz="3200" dirty="0">
                <a:latin typeface="Arial Narrow" charset="0"/>
              </a:rPr>
              <a:t>booklets and free </a:t>
            </a:r>
            <a:r>
              <a:rPr lang="en-US" sz="3200" dirty="0" smtClean="0">
                <a:latin typeface="Arial Narrow" charset="0"/>
              </a:rPr>
              <a:t>content</a:t>
            </a:r>
            <a:endParaRPr lang="en-US" sz="3200" dirty="0">
              <a:latin typeface="Arial Narrow" charset="0"/>
            </a:endParaRP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a:t>
            </a:r>
            <a:r>
              <a:rPr lang="en-US" sz="3200" dirty="0" smtClean="0">
                <a:latin typeface="Arial Narrow" charset="0"/>
              </a:rPr>
              <a:t>executive </a:t>
            </a:r>
            <a:r>
              <a:rPr lang="en-US" sz="3200" dirty="0">
                <a:latin typeface="Arial Narrow" charset="0"/>
              </a:rPr>
              <a:t>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a:t>
            </a:r>
            <a:r>
              <a:rPr lang="en-US" sz="3200" dirty="0" smtClean="0">
                <a:latin typeface="Arial Narrow" charset="0"/>
              </a:rPr>
              <a:t>community</a:t>
            </a:r>
            <a:endParaRPr lang="en-US" sz="32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smtClean="0">
                <a:latin typeface="Arial Narrow" charset="0"/>
              </a:rPr>
              <a:t>www.nist.gov/baldrige</a:t>
            </a:r>
          </a:p>
          <a:p>
            <a:pPr marL="0" indent="0">
              <a:spcBef>
                <a:spcPts val="0"/>
              </a:spcBef>
              <a:buSzPct val="100000"/>
            </a:pPr>
            <a:r>
              <a:rPr lang="en-US" sz="2800" b="1" dirty="0" smtClean="0">
                <a:latin typeface="Arial Narrow" charset="0"/>
              </a:rPr>
              <a:t>301-975-2036</a:t>
            </a:r>
          </a:p>
          <a:p>
            <a:pPr marL="0" indent="0">
              <a:spcBef>
                <a:spcPts val="0"/>
              </a:spcBef>
              <a:buSzPct val="100000"/>
            </a:pPr>
            <a:r>
              <a:rPr lang="en-US" sz="2800" b="1" dirty="0" smtClean="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280" y="617221"/>
            <a:ext cx="9220200"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257300" y="1876423"/>
            <a:ext cx="7756525" cy="4838248"/>
          </a:xfrm>
        </p:spPr>
        <p:txBody>
          <a:bodyPr anchor="ctr">
            <a:spAutoFit/>
          </a:bodyPr>
          <a:lstStyle/>
          <a:p>
            <a:pPr marL="0" indent="0">
              <a:lnSpc>
                <a:spcPct val="100000"/>
              </a:lnSpc>
              <a:spcBef>
                <a:spcPct val="0"/>
              </a:spcBef>
              <a:spcAft>
                <a:spcPts val="0"/>
              </a:spcAft>
              <a:buNone/>
            </a:pPr>
            <a:r>
              <a:rPr lang="en-US" sz="2420" dirty="0">
                <a:ea typeface="ＭＳ Ｐゴシック" pitchFamily="34" charset="-128"/>
              </a:rPr>
              <a:t>We continuously improve. . . not because of me or anyone here. It’s because we work the Criteria. </a:t>
            </a:r>
            <a:r>
              <a:rPr lang="en-US" sz="2420" b="1" dirty="0">
                <a:ea typeface="ＭＳ Ｐゴシック" pitchFamily="34" charset="-128"/>
              </a:rPr>
              <a:t>If we use the Criteria, sooner or later we will beat our competition.</a:t>
            </a:r>
            <a:r>
              <a:rPr lang="en-US" sz="2420" dirty="0">
                <a:ea typeface="ＭＳ Ｐゴシック" pitchFamily="34" charset="-128"/>
              </a:rPr>
              <a:t> . . . The whole Criteria unequivocally works.</a:t>
            </a:r>
            <a:r>
              <a:rPr lang="en-US" sz="2200" dirty="0">
                <a:ea typeface="ＭＳ Ｐゴシック"/>
                <a:cs typeface="ＭＳ Ｐゴシック"/>
              </a:rPr>
              <a:t> </a:t>
            </a:r>
          </a:p>
          <a:p>
            <a:pPr marL="0" indent="0" algn="r">
              <a:lnSpc>
                <a:spcPct val="100000"/>
              </a:lnSpc>
              <a:spcBef>
                <a:spcPct val="0"/>
              </a:spcBef>
              <a:spcAft>
                <a:spcPts val="2369"/>
              </a:spcAft>
              <a:buNone/>
            </a:pPr>
            <a:r>
              <a:rPr lang="en-US" sz="2200" i="1" dirty="0">
                <a:ea typeface="ＭＳ Ｐゴシック"/>
                <a:cs typeface="ＭＳ Ｐゴシック"/>
              </a:rPr>
              <a:t>—</a:t>
            </a:r>
            <a:r>
              <a:rPr lang="en-US" sz="2420" i="1" dirty="0">
                <a:ea typeface="ＭＳ Ｐゴシック" pitchFamily="34" charset="-128"/>
              </a:rPr>
              <a:t>Horst Schulze, former president and COO, two-time Baldrige Award winner Ritz-Carlton Hotel Company, L.L.C. </a:t>
            </a:r>
          </a:p>
          <a:p>
            <a:pPr marL="0" indent="0">
              <a:lnSpc>
                <a:spcPct val="100000"/>
              </a:lnSpc>
              <a:spcBef>
                <a:spcPct val="0"/>
              </a:spcBef>
              <a:spcAft>
                <a:spcPts val="2369"/>
              </a:spcAft>
              <a:buNone/>
            </a:pPr>
            <a:r>
              <a:rPr lang="en-US" sz="2420" dirty="0">
                <a:ea typeface="ＭＳ Ｐゴシック" pitchFamily="34" charset="-128"/>
              </a:rPr>
              <a:t>When you look at the Baldrige Criteria, what a great road map to say </a:t>
            </a:r>
            <a:r>
              <a:rPr lang="en-US" sz="2420" b="1" dirty="0">
                <a:ea typeface="ＭＳ Ｐゴシック" pitchFamily="34" charset="-128"/>
              </a:rPr>
              <a:t>if you can do the things in all these categories and do them well, you’re going to be a well-run company. </a:t>
            </a:r>
          </a:p>
          <a:p>
            <a:pPr marL="0" indent="0" algn="r">
              <a:lnSpc>
                <a:spcPct val="100000"/>
              </a:lnSpc>
              <a:spcBef>
                <a:spcPct val="0"/>
              </a:spcBef>
              <a:spcAft>
                <a:spcPts val="2369"/>
              </a:spcAft>
              <a:buNone/>
            </a:pPr>
            <a:r>
              <a:rPr lang="en-US" sz="2640" i="1" dirty="0">
                <a:ea typeface="ＭＳ Ｐゴシック"/>
                <a:cs typeface="ＭＳ Ｐゴシック"/>
              </a:rPr>
              <a:t>—</a:t>
            </a:r>
            <a:r>
              <a:rPr lang="en-US" sz="2420" i="1" dirty="0">
                <a:ea typeface="ＭＳ Ｐゴシック" pitchFamily="34" charset="-128"/>
              </a:rPr>
              <a:t>Robert F. Pence, president and CEO, </a:t>
            </a:r>
            <a:br>
              <a:rPr lang="en-US" sz="2420" i="1" dirty="0">
                <a:ea typeface="ＭＳ Ｐゴシック" pitchFamily="34" charset="-128"/>
              </a:rPr>
            </a:br>
            <a:r>
              <a:rPr lang="en-US" sz="2420" i="1" dirty="0">
                <a:ea typeface="ＭＳ Ｐゴシック" pitchFamily="34" charset="-128"/>
              </a:rPr>
              <a:t>Baldrige Award winner Freese and Nichols, Inc.</a:t>
            </a:r>
          </a:p>
        </p:txBody>
      </p:sp>
    </p:spTree>
    <p:extLst>
      <p:ext uri="{BB962C8B-B14F-4D97-AF65-F5344CB8AC3E}">
        <p14:creationId xmlns:p14="http://schemas.microsoft.com/office/powerpoint/2010/main" val="27160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393188"/>
            <a:ext cx="8802369"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1089660" y="1530886"/>
            <a:ext cx="7756525" cy="5287601"/>
          </a:xfrm>
        </p:spPr>
        <p:txBody>
          <a:bodyPr anchor="ctr">
            <a:spAutoFit/>
          </a:bodyPr>
          <a:lstStyle/>
          <a:p>
            <a:pPr marL="0" indent="0">
              <a:lnSpc>
                <a:spcPct val="100000"/>
              </a:lnSpc>
              <a:spcBef>
                <a:spcPct val="0"/>
              </a:spcBef>
              <a:spcAft>
                <a:spcPts val="660"/>
              </a:spcAft>
              <a:buNone/>
            </a:pPr>
            <a:r>
              <a:rPr lang="en-US" sz="2420" dirty="0">
                <a:ea typeface="ＭＳ Ｐゴシック" pitchFamily="34" charset="-128"/>
              </a:rPr>
              <a:t>MidwayUSA has benefited tremendously from the Baldrige Criteria: </a:t>
            </a:r>
            <a:r>
              <a:rPr lang="en-US" sz="2420" b="1" dirty="0">
                <a:ea typeface="ＭＳ Ｐゴシック" pitchFamily="34" charset="-128"/>
              </a:rPr>
              <a:t>Our sales are up over 20% per year over the last five years. Our profits are up over 40% . . . . Customer satisfaction at 93% is at an all-time high. Employee satisfaction at 82% </a:t>
            </a:r>
            <a:r>
              <a:rPr lang="en-US" sz="2420" dirty="0">
                <a:ea typeface="ＭＳ Ｐゴシック" pitchFamily="34" charset="-128"/>
              </a:rPr>
              <a:t>is at an all-time high. </a:t>
            </a:r>
          </a:p>
          <a:p>
            <a:pPr marL="0" indent="0" algn="r">
              <a:lnSpc>
                <a:spcPct val="100000"/>
              </a:lnSpc>
              <a:spcBef>
                <a:spcPct val="0"/>
              </a:spcBef>
              <a:spcAft>
                <a:spcPts val="0"/>
              </a:spcAft>
              <a:buNone/>
            </a:pPr>
            <a:r>
              <a:rPr lang="en-US" sz="2200" i="1" dirty="0">
                <a:ea typeface="ＭＳ Ｐゴシック"/>
                <a:cs typeface="ＭＳ Ｐゴシック"/>
              </a:rPr>
              <a:t>—L</a:t>
            </a:r>
            <a:r>
              <a:rPr lang="en-US" sz="2420" i="1" dirty="0">
                <a:ea typeface="ＭＳ Ｐゴシック" pitchFamily="34" charset="-128"/>
              </a:rPr>
              <a:t>arry Potterfield, CEO, Baldrige Award winner MidwayUSA</a:t>
            </a:r>
          </a:p>
          <a:p>
            <a:pPr marL="0" indent="0">
              <a:lnSpc>
                <a:spcPct val="100000"/>
              </a:lnSpc>
              <a:spcBef>
                <a:spcPts val="1320"/>
              </a:spcBef>
              <a:spcAft>
                <a:spcPts val="660"/>
              </a:spcAft>
              <a:buNone/>
            </a:pPr>
            <a:endParaRPr lang="en-US" sz="2420" dirty="0">
              <a:ea typeface="ＭＳ Ｐゴシック" pitchFamily="34" charset="-128"/>
            </a:endParaRPr>
          </a:p>
          <a:p>
            <a:pPr marL="0" indent="0">
              <a:lnSpc>
                <a:spcPct val="100000"/>
              </a:lnSpc>
              <a:spcBef>
                <a:spcPts val="1320"/>
              </a:spcBef>
              <a:spcAft>
                <a:spcPts val="660"/>
              </a:spcAft>
              <a:buNone/>
            </a:pPr>
            <a:r>
              <a:rPr lang="en-US" sz="2420" dirty="0">
                <a:ea typeface="ＭＳ Ｐゴシック" pitchFamily="34" charset="-128"/>
              </a:rPr>
              <a:t>What Baldrige did for us is get us a business management model. [The Criteria] </a:t>
            </a:r>
            <a:r>
              <a:rPr lang="en-US" sz="2420" b="1" dirty="0">
                <a:ea typeface="ＭＳ Ｐゴシック" pitchFamily="34" charset="-128"/>
              </a:rPr>
              <a:t>identify the key things to an organization’s success. </a:t>
            </a:r>
          </a:p>
          <a:p>
            <a:pPr marL="0" indent="0" algn="r">
              <a:lnSpc>
                <a:spcPct val="100000"/>
              </a:lnSpc>
              <a:spcBef>
                <a:spcPts val="660"/>
              </a:spcBef>
              <a:spcAft>
                <a:spcPts val="2369"/>
              </a:spcAft>
              <a:buNone/>
            </a:pPr>
            <a:r>
              <a:rPr lang="en-US" sz="2640" i="1" dirty="0">
                <a:ea typeface="ＭＳ Ｐゴシック"/>
                <a:cs typeface="ＭＳ Ｐゴシック"/>
              </a:rPr>
              <a:t>—T</a:t>
            </a:r>
            <a:r>
              <a:rPr lang="en-US" sz="2420" i="1" dirty="0">
                <a:ea typeface="ＭＳ Ｐゴシック" pitchFamily="34" charset="-128"/>
              </a:rPr>
              <a:t>erry May, president, </a:t>
            </a:r>
            <a:br>
              <a:rPr lang="en-US" sz="2420" i="1" dirty="0">
                <a:ea typeface="ＭＳ Ｐゴシック" pitchFamily="34" charset="-128"/>
              </a:rPr>
            </a:br>
            <a:r>
              <a:rPr lang="en-US" sz="2420" i="1" dirty="0">
                <a:ea typeface="ＭＳ Ｐゴシック" pitchFamily="34" charset="-128"/>
              </a:rPr>
              <a:t>two-time Baldrige Award winner MESA</a:t>
            </a:r>
          </a:p>
        </p:txBody>
      </p:sp>
    </p:spTree>
    <p:extLst>
      <p:ext uri="{BB962C8B-B14F-4D97-AF65-F5344CB8AC3E}">
        <p14:creationId xmlns:p14="http://schemas.microsoft.com/office/powerpoint/2010/main" val="198834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9100" y="365760"/>
            <a:ext cx="8315325" cy="12573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Nonprofit/Government Leaders </a:t>
            </a:r>
            <a:br>
              <a:rPr lang="en-US" dirty="0" smtClean="0">
                <a:solidFill>
                  <a:schemeClr val="tx1"/>
                </a:solidFill>
                <a:latin typeface="Arial Narrow" pitchFamily="34" charset="0"/>
                <a:ea typeface="ＭＳ Ｐゴシック" pitchFamily="34" charset="-128"/>
                <a:cs typeface="Arial Narrow" pitchFamily="34" charset="0"/>
              </a:rPr>
            </a:br>
            <a:r>
              <a:rPr lang="en-US" dirty="0" smtClean="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838200" y="1959138"/>
            <a:ext cx="8549640" cy="4534575"/>
          </a:xfrm>
        </p:spPr>
        <p:txBody>
          <a:bodyPr wrap="square" anchor="ctr">
            <a:spAutoFit/>
          </a:bodyPr>
          <a:lstStyle/>
          <a:p>
            <a:pPr marL="0" indent="0">
              <a:lnSpc>
                <a:spcPct val="100000"/>
              </a:lnSpc>
              <a:spcBef>
                <a:spcPts val="0"/>
              </a:spcBef>
              <a:spcAft>
                <a:spcPts val="660"/>
              </a:spcAft>
              <a:buNone/>
            </a:pPr>
            <a:r>
              <a:rPr lang="en-US" sz="2420" dirty="0">
                <a:ea typeface="ＭＳ Ｐゴシック"/>
                <a:cs typeface="ＭＳ Ｐゴシック"/>
              </a:rPr>
              <a:t>People ask, “Why Baldrige?” My answer is very simple: </a:t>
            </a:r>
          </a:p>
          <a:p>
            <a:pPr>
              <a:lnSpc>
                <a:spcPct val="100000"/>
              </a:lnSpc>
              <a:spcBef>
                <a:spcPts val="0"/>
              </a:spcBef>
              <a:spcAft>
                <a:spcPts val="660"/>
              </a:spcAft>
            </a:pPr>
            <a:r>
              <a:rPr lang="en-US" sz="2420" b="1" dirty="0">
                <a:ea typeface="ＭＳ Ｐゴシック"/>
                <a:cs typeface="ＭＳ Ｐゴシック"/>
              </a:rPr>
              <a:t>triple-A bond rating </a:t>
            </a:r>
            <a:r>
              <a:rPr lang="en-US" sz="2420" dirty="0">
                <a:ea typeface="ＭＳ Ｐゴシック"/>
                <a:cs typeface="ＭＳ Ｐゴシック"/>
              </a:rPr>
              <a:t>on Wall Street from all three rating agencies, </a:t>
            </a:r>
          </a:p>
          <a:p>
            <a:pPr>
              <a:lnSpc>
                <a:spcPct val="100000"/>
              </a:lnSpc>
              <a:spcBef>
                <a:spcPts val="0"/>
              </a:spcBef>
              <a:spcAft>
                <a:spcPts val="660"/>
              </a:spcAft>
            </a:pPr>
            <a:r>
              <a:rPr lang="en-US" sz="2420" dirty="0">
                <a:ea typeface="ＭＳ Ｐゴシック"/>
                <a:cs typeface="ＭＳ Ｐゴシック"/>
              </a:rPr>
              <a:t>bringing </a:t>
            </a:r>
            <a:r>
              <a:rPr lang="en-US" sz="2420" b="1" dirty="0">
                <a:ea typeface="ＭＳ Ｐゴシック"/>
                <a:cs typeface="ＭＳ Ｐゴシック"/>
              </a:rPr>
              <a:t>capital projects in on time and within budget, </a:t>
            </a:r>
          </a:p>
          <a:p>
            <a:pPr>
              <a:lnSpc>
                <a:spcPct val="100000"/>
              </a:lnSpc>
              <a:spcBef>
                <a:spcPts val="0"/>
              </a:spcBef>
              <a:spcAft>
                <a:spcPts val="660"/>
              </a:spcAft>
            </a:pPr>
            <a:r>
              <a:rPr lang="en-US" sz="2420" b="1" dirty="0">
                <a:ea typeface="ＭＳ Ｐゴシック"/>
                <a:cs typeface="ＭＳ Ｐゴシック"/>
              </a:rPr>
              <a:t>a 96% business satisfaction rating, </a:t>
            </a:r>
          </a:p>
          <a:p>
            <a:pPr>
              <a:lnSpc>
                <a:spcPct val="100000"/>
              </a:lnSpc>
              <a:spcBef>
                <a:spcPts val="0"/>
              </a:spcBef>
              <a:spcAft>
                <a:spcPts val="660"/>
              </a:spcAft>
            </a:pPr>
            <a:r>
              <a:rPr lang="en-US" sz="2420" b="1" dirty="0">
                <a:ea typeface="ＭＳ Ｐゴシック"/>
                <a:cs typeface="ＭＳ Ｐゴシック"/>
              </a:rPr>
              <a:t>a 94% resident satisfaction rating, </a:t>
            </a:r>
          </a:p>
          <a:p>
            <a:pPr>
              <a:lnSpc>
                <a:spcPct val="100000"/>
              </a:lnSpc>
              <a:spcBef>
                <a:spcPts val="0"/>
              </a:spcBef>
              <a:spcAft>
                <a:spcPts val="660"/>
              </a:spcAft>
            </a:pPr>
            <a:r>
              <a:rPr lang="en-US" sz="2420" b="1" dirty="0">
                <a:ea typeface="ＭＳ Ｐゴシック"/>
                <a:cs typeface="ＭＳ Ｐゴシック"/>
              </a:rPr>
              <a:t>an overall quality rating of 95%, </a:t>
            </a:r>
          </a:p>
          <a:p>
            <a:pPr>
              <a:lnSpc>
                <a:spcPct val="100000"/>
              </a:lnSpc>
              <a:spcBef>
                <a:spcPts val="0"/>
              </a:spcBef>
              <a:spcAft>
                <a:spcPts val="660"/>
              </a:spcAft>
            </a:pPr>
            <a:r>
              <a:rPr lang="en-US" sz="2420" b="1" dirty="0">
                <a:ea typeface="ＭＳ Ｐゴシック"/>
                <a:cs typeface="ＭＳ Ｐゴシック"/>
              </a:rPr>
              <a:t>and an employee satisfaction rating of 97% </a:t>
            </a:r>
          </a:p>
          <a:p>
            <a:pPr marL="0" indent="0">
              <a:lnSpc>
                <a:spcPct val="100000"/>
              </a:lnSpc>
              <a:spcBef>
                <a:spcPts val="0"/>
              </a:spcBef>
              <a:spcAft>
                <a:spcPts val="660"/>
              </a:spcAft>
              <a:buNone/>
            </a:pPr>
            <a:r>
              <a:rPr lang="en-US" sz="2420" dirty="0">
                <a:ea typeface="ＭＳ Ｐゴシック"/>
                <a:cs typeface="ＭＳ Ｐゴシック"/>
              </a:rPr>
              <a:t>. . . that’s why we’re involved with Baldrige.</a:t>
            </a:r>
          </a:p>
          <a:p>
            <a:pPr marL="0" indent="0" algn="r">
              <a:lnSpc>
                <a:spcPct val="100000"/>
              </a:lnSpc>
              <a:spcBef>
                <a:spcPts val="0"/>
              </a:spcBef>
              <a:spcAft>
                <a:spcPts val="660"/>
              </a:spcAft>
              <a:buNone/>
            </a:pPr>
            <a:r>
              <a:rPr lang="en-US" sz="2420" i="1" dirty="0">
                <a:ea typeface="ＭＳ Ｐゴシック"/>
                <a:cs typeface="ＭＳ Ｐゴシック"/>
              </a:rPr>
              <a:t>—Michael Levinson, city manager, </a:t>
            </a:r>
            <a:br>
              <a:rPr lang="en-US" sz="2420" i="1" dirty="0">
                <a:ea typeface="ＭＳ Ｐゴシック"/>
                <a:cs typeface="ＭＳ Ｐゴシック"/>
              </a:rPr>
            </a:br>
            <a:r>
              <a:rPr lang="en-US" sz="2420" i="1" dirty="0">
                <a:ea typeface="ＭＳ Ｐゴシック"/>
                <a:cs typeface="ＭＳ Ｐゴシック"/>
              </a:rPr>
              <a:t>Baldrige Award winner City of Coral Springs, Florida</a:t>
            </a:r>
          </a:p>
        </p:txBody>
      </p:sp>
    </p:spTree>
    <p:extLst>
      <p:ext uri="{BB962C8B-B14F-4D97-AF65-F5344CB8AC3E}">
        <p14:creationId xmlns:p14="http://schemas.microsoft.com/office/powerpoint/2010/main" val="189014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25623" y="1555376"/>
            <a:ext cx="8283271" cy="2933700"/>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506" y="4327712"/>
            <a:ext cx="4513058" cy="3200400"/>
          </a:xfrm>
          <a:prstGeom prst="rect">
            <a:avLst/>
          </a:prstGeom>
        </p:spPr>
      </p:pic>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a:t>
            </a:r>
            <a:r>
              <a:rPr lang="en-US" altLang="en-US" dirty="0" smtClean="0">
                <a:ea typeface="ＭＳ Ｐゴシック" panose="020B0600070205080204" pitchFamily="34" charset="-128"/>
              </a:rPr>
              <a:t>Questions</a:t>
            </a:r>
            <a:endParaRPr lang="en-US"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415341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1044388"/>
            <a:ext cx="8283271" cy="2933700"/>
          </a:xfrm>
        </p:spPr>
        <p:txBody>
          <a:bodyPr/>
          <a:lstStyle/>
          <a:p>
            <a:pPr>
              <a:lnSpc>
                <a:spcPct val="100000"/>
              </a:lnSpc>
            </a:pPr>
            <a:r>
              <a:rPr lang="en-US" sz="4000" dirty="0" smtClean="0">
                <a:ea typeface="ＭＳ Ｐゴシック" pitchFamily="34" charset="-128"/>
              </a:rPr>
              <a:t>A systems perspective</a:t>
            </a:r>
          </a:p>
          <a:p>
            <a:pPr>
              <a:lnSpc>
                <a:spcPct val="100000"/>
              </a:lnSpc>
            </a:pPr>
            <a:r>
              <a:rPr lang="en-US" sz="4000" dirty="0" smtClean="0">
                <a:ea typeface="ＭＳ Ｐゴシック" pitchFamily="34" charset="-128"/>
              </a:rPr>
              <a:t>Core values </a:t>
            </a:r>
            <a:r>
              <a:rPr lang="en-US" sz="4000" dirty="0">
                <a:ea typeface="ＭＳ Ｐゴシック" pitchFamily="34" charset="-128"/>
              </a:rPr>
              <a:t>and </a:t>
            </a:r>
            <a:r>
              <a:rPr lang="en-US" sz="4000" dirty="0" smtClean="0">
                <a:ea typeface="ＭＳ Ｐゴシック" pitchFamily="34" charset="-128"/>
              </a:rPr>
              <a:t>concepts</a:t>
            </a:r>
            <a:endParaRPr lang="en-US" sz="4000" dirty="0">
              <a:ea typeface="ＭＳ Ｐゴシック" pitchFamily="34" charset="-128"/>
            </a:endParaRPr>
          </a:p>
          <a:p>
            <a:pPr>
              <a:lnSpc>
                <a:spcPct val="100000"/>
              </a:lnSpc>
            </a:pPr>
            <a:r>
              <a:rPr lang="en-US" sz="4000" dirty="0" smtClean="0">
                <a:ea typeface="ＭＳ Ｐゴシック" pitchFamily="34" charset="-128"/>
              </a:rPr>
              <a:t>Criteria for Performance Excellence</a:t>
            </a:r>
          </a:p>
          <a:p>
            <a:pPr>
              <a:lnSpc>
                <a:spcPct val="100000"/>
              </a:lnSpc>
            </a:pPr>
            <a:r>
              <a:rPr lang="en-US" sz="4000" dirty="0" smtClean="0">
                <a:ea typeface="ＭＳ Ｐゴシック" pitchFamily="34" charset="-128"/>
              </a:rPr>
              <a:t>Scoring system</a:t>
            </a:r>
            <a:endParaRPr lang="en-US" sz="4000" dirty="0">
              <a:ea typeface="ＭＳ Ｐゴシック" pitchFamily="34" charset="-128"/>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9647" y="3870511"/>
            <a:ext cx="4642003" cy="3291840"/>
          </a:xfrm>
          <a:prstGeom prst="rect">
            <a:avLst/>
          </a:prstGeom>
        </p:spPr>
      </p:pic>
    </p:spTree>
    <p:extLst>
      <p:ext uri="{BB962C8B-B14F-4D97-AF65-F5344CB8AC3E}">
        <p14:creationId xmlns:p14="http://schemas.microsoft.com/office/powerpoint/2010/main" val="296048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8914"/>
            <a:ext cx="7975601" cy="1257300"/>
          </a:xfrm>
        </p:spPr>
        <p:txBody>
          <a:bodyPr/>
          <a:lstStyle/>
          <a:p>
            <a:pPr>
              <a:lnSpc>
                <a:spcPts val="4936"/>
              </a:lnSpc>
            </a:pPr>
            <a:r>
              <a:rPr lang="en-US" sz="4840" dirty="0" smtClean="0">
                <a:latin typeface="Arial Narrow" pitchFamily="34" charset="0"/>
                <a:ea typeface="ＭＳ Ｐゴシック" pitchFamily="34" charset="-128"/>
                <a:cs typeface="Arial Narrow" pitchFamily="34" charset="0"/>
              </a:rPr>
              <a:t>A </a:t>
            </a:r>
            <a:r>
              <a:rPr lang="en-US" sz="4840" dirty="0">
                <a:latin typeface="Arial Narrow" pitchFamily="34" charset="0"/>
                <a:ea typeface="ＭＳ Ｐゴシック" pitchFamily="34" charset="-128"/>
                <a:cs typeface="Arial Narrow" pitchFamily="34" charset="0"/>
              </a:rPr>
              <a:t>Systems Perspective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0261" y="1676214"/>
            <a:ext cx="6877050" cy="4876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5092</Words>
  <Application>Microsoft Office PowerPoint</Application>
  <PresentationFormat>Custom</PresentationFormat>
  <Paragraphs>317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Baldrige Performance Excellence Program | 2016 </vt:lpstr>
      <vt:lpstr>PowerPoint Presentation</vt:lpstr>
      <vt:lpstr>Manufacturing Leaders on the Criteria</vt:lpstr>
      <vt:lpstr>Service Industry Leaders on the Criteria</vt:lpstr>
      <vt:lpstr>Small Business Leaders on the Criteria</vt:lpstr>
      <vt:lpstr>Nonprofit/Government Leaders  on the Criteria</vt:lpstr>
      <vt:lpstr>The Baldrige Approach in 3 Questions</vt:lpstr>
      <vt:lpstr>PowerPoint Presentation</vt:lpstr>
      <vt:lpstr>A Systems Perspective</vt:lpstr>
      <vt:lpstr>Criteria Categories</vt:lpstr>
      <vt:lpstr>The Role of Core Values and Concepts</vt:lpstr>
      <vt:lpstr>PowerPoint Presentation</vt:lpstr>
      <vt:lpstr>PowerPoint Presentation</vt:lpstr>
      <vt:lpstr>PowerPoint Presentation</vt:lpstr>
      <vt:lpstr>PowerPoint Presentation</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PowerPoint Presentation</vt:lpstr>
      <vt:lpstr>PowerPoint Presentation</vt:lpstr>
      <vt:lpstr>Evaluating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2016-01-05T21:43:17Z</dcterms:created>
  <dcterms:modified xsi:type="dcterms:W3CDTF">2016-01-05T21:54:27Z</dcterms:modified>
</cp:coreProperties>
</file>