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9" r:id="rId2"/>
    <p:sldId id="260" r:id="rId3"/>
    <p:sldId id="261" r:id="rId4"/>
    <p:sldId id="262" r:id="rId5"/>
    <p:sldId id="293" r:id="rId6"/>
    <p:sldId id="294" r:id="rId7"/>
    <p:sldId id="265" r:id="rId8"/>
    <p:sldId id="283" r:id="rId9"/>
    <p:sldId id="284" r:id="rId10"/>
    <p:sldId id="268" r:id="rId11"/>
    <p:sldId id="269" r:id="rId12"/>
    <p:sldId id="304" r:id="rId13"/>
    <p:sldId id="271" r:id="rId14"/>
    <p:sldId id="296" r:id="rId15"/>
    <p:sldId id="297" r:id="rId16"/>
    <p:sldId id="298" r:id="rId17"/>
    <p:sldId id="300" r:id="rId18"/>
    <p:sldId id="299" r:id="rId19"/>
    <p:sldId id="301" r:id="rId20"/>
    <p:sldId id="302" r:id="rId21"/>
    <p:sldId id="286" r:id="rId22"/>
    <p:sldId id="287" r:id="rId23"/>
    <p:sldId id="288" r:id="rId24"/>
    <p:sldId id="289" r:id="rId25"/>
    <p:sldId id="290" r:id="rId26"/>
    <p:sldId id="303"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95" autoAdjust="0"/>
  </p:normalViewPr>
  <p:slideViewPr>
    <p:cSldViewPr>
      <p:cViewPr>
        <p:scale>
          <a:sx n="70" d="100"/>
          <a:sy n="70" d="100"/>
        </p:scale>
        <p:origin x="-1733" y="-86"/>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2054" y="811"/>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EF29EEC7-187D-4389-8460-CFFC3C965AC7}" type="datetimeFigureOut">
              <a:rPr lang="en-US" smtClean="0"/>
              <a:t>10/31/2013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8F193F49-2A87-487D-9F61-738EE0C41938}" type="slidenum">
              <a:rPr lang="en-US" smtClean="0"/>
              <a:t>‹#›</a:t>
            </a:fld>
            <a:endParaRPr lang="en-US"/>
          </a:p>
        </p:txBody>
      </p:sp>
    </p:spTree>
    <p:extLst>
      <p:ext uri="{BB962C8B-B14F-4D97-AF65-F5344CB8AC3E}">
        <p14:creationId xmlns:p14="http://schemas.microsoft.com/office/powerpoint/2010/main" val="36723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798C9AE-45E9-4FB7-8BFB-0A4BE5ABC0E5}" type="datetimeFigureOut">
              <a:rPr lang="en-US" smtClean="0"/>
              <a:t>10/31/2013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562BAD3-DF8D-4086-B967-69B9373D493C}" type="slidenum">
              <a:rPr lang="en-US" smtClean="0"/>
              <a:t>‹#›</a:t>
            </a:fld>
            <a:endParaRPr lang="en-US"/>
          </a:p>
        </p:txBody>
      </p:sp>
    </p:spTree>
    <p:extLst>
      <p:ext uri="{BB962C8B-B14F-4D97-AF65-F5344CB8AC3E}">
        <p14:creationId xmlns:p14="http://schemas.microsoft.com/office/powerpoint/2010/main" val="223988848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1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1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1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1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C2169089-A156-4438-AFD8-EBBD8BCC2E8D}" type="slidenum">
              <a:rPr lang="en-US" sz="1200"/>
              <a:pPr/>
              <a:t>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AAC5B075-E993-46C9-89E8-79410D299921}" type="slidenum">
              <a:rPr lang="en-US" sz="1200"/>
              <a:pPr/>
              <a:t>10</a:t>
            </a:fld>
            <a:endParaRPr lang="en-US" sz="12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90271" y="4418779"/>
            <a:ext cx="5740319" cy="4188434"/>
          </a:xfrm>
          <a:ln/>
        </p:spPr>
        <p:txBody>
          <a:bodyPr/>
          <a:lstStyle/>
          <a:p>
            <a:pPr>
              <a:spcBef>
                <a:spcPts val="612"/>
              </a:spcBef>
              <a:defRPr/>
            </a:pPr>
            <a:r>
              <a:rPr lang="en-US" dirty="0" smtClean="0"/>
              <a:t>This graphic is an aid for assessing and scoring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61980" indent="-261980">
              <a:spcBef>
                <a:spcPts val="612"/>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61980" indent="-261980">
              <a:spcBef>
                <a:spcPts val="612"/>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61980" indent="-261980">
              <a:spcBef>
                <a:spcPts val="612"/>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a:t>
            </a:r>
            <a:r>
              <a:rPr lang="en-US" dirty="0" err="1" smtClean="0"/>
              <a:t>learnings</a:t>
            </a:r>
            <a:r>
              <a:rPr lang="en-US" dirty="0" smtClean="0"/>
              <a:t> shared and with coordination among organizational units. </a:t>
            </a:r>
          </a:p>
          <a:p>
            <a:pPr marL="261980" indent="-261980">
              <a:spcBef>
                <a:spcPts val="612"/>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12"/>
              </a:spcBef>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43CE931C-99F6-4FF9-9412-9FCC9F441DEE}" type="slidenum">
              <a:rPr lang="en-US" sz="1200"/>
              <a:pPr/>
              <a:t>11</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01669" y="4418779"/>
            <a:ext cx="5772879"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Criteria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9A922C66-7576-4CFD-8B2F-F15129674750}" type="slidenum">
              <a:rPr lang="en-US" sz="1200"/>
              <a:pPr/>
              <a:t>12</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50956" y="4272894"/>
            <a:ext cx="6262905" cy="4568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Whether you use it as part of a self-assessment or as part of a Baldrige Award application, the Organizational Profile provides a snapshot of your organization, the key influences on how it operates, and the key challenges it faces. The placement of the Organizational Profile at the front of the Criteria sets the organizational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starting point for self-assessment and for writing a Baldrige Award application. If you identify topics for which conflicting, little, or no information is available, it is possible that your assessment need not go any further, and you can use these topics for action planning. By addressing the questions in the Organizational Profile, you can identify potential gaps in key information and bring into focus areas that affect key performance requirements and results. </a:t>
            </a:r>
          </a:p>
          <a:p>
            <a:r>
              <a:rPr lang="en-US" b="1" dirty="0" err="1" smtClean="0"/>
              <a:t>P.1</a:t>
            </a:r>
            <a:r>
              <a:rPr lang="en-US" b="1" dirty="0" smtClean="0"/>
              <a:t>, Organizational Description, asks, “What are your key organizational characteristics?”</a:t>
            </a:r>
            <a:r>
              <a:rPr lang="en-US" dirty="0" smtClean="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err="1" smtClean="0"/>
              <a:t>P.2</a:t>
            </a:r>
            <a:r>
              <a:rPr lang="en-US" b="1" dirty="0" smtClean="0"/>
              <a:t>,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FE5BB17-F9E6-470C-B833-71735246B338}" type="slidenum">
              <a:rPr lang="en-US" sz="1200"/>
              <a:pPr/>
              <a:t>13</a:t>
            </a:fld>
            <a:endParaRPr lang="en-US" sz="1200"/>
          </a:p>
        </p:txBody>
      </p:sp>
      <p:sp>
        <p:nvSpPr>
          <p:cNvPr id="40963" name="Rectangle 2"/>
          <p:cNvSpPr>
            <a:spLocks noGrp="1" noRot="1" noChangeAspect="1" noChangeArrowheads="1" noTextEdit="1"/>
          </p:cNvSpPr>
          <p:nvPr>
            <p:ph type="sldImg"/>
          </p:nvPr>
        </p:nvSpPr>
        <p:spPr>
          <a:xfrm>
            <a:off x="1150938" y="685800"/>
            <a:ext cx="4656137" cy="3490913"/>
          </a:xfrm>
          <a:ln/>
        </p:spPr>
      </p:sp>
      <p:sp>
        <p:nvSpPr>
          <p:cNvPr id="35844" name="Rectangle 3"/>
          <p:cNvSpPr>
            <a:spLocks noGrp="1" noChangeArrowheads="1"/>
          </p:cNvSpPr>
          <p:nvPr>
            <p:ph type="body" idx="1"/>
          </p:nvPr>
        </p:nvSpPr>
        <p:spPr>
          <a:xfrm>
            <a:off x="701668" y="4403423"/>
            <a:ext cx="5616591" cy="4186515"/>
          </a:xfrm>
          <a:ln/>
        </p:spPr>
        <p:txBody>
          <a:bodyPr/>
          <a:lstStyle/>
          <a:p>
            <a:r>
              <a:rPr lang="en-US" dirty="0" smtClean="0"/>
              <a:t>All responses to the items within the boxed categories (1 through 6) should address your organization’s processes. </a:t>
            </a:r>
          </a:p>
          <a:p>
            <a:r>
              <a:rPr lang="en-US" dirty="0" smtClean="0"/>
              <a:t>Responses to the results items (category 7) should address trends, performance levels, and comparisons, as well as the breadth and importance of the results. Because the bottom line for any organization is results, almost half of the application points are for results.</a:t>
            </a:r>
          </a:p>
          <a:p>
            <a:r>
              <a:rPr lang="en-US" dirty="0" smtClean="0"/>
              <a:t>Results must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3884BBAB-E652-42C6-88B0-069DBB30DD58}" type="slidenum">
              <a:rPr lang="en-US" sz="1200"/>
              <a:pPr/>
              <a:t>14</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668" y="4403423"/>
            <a:ext cx="5616591" cy="41865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00"/>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 sustainable organization. </a:t>
            </a:r>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ethically, how it fulfills its societal responsibilities, and how it supports its key communities.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3AC02405-F09D-4901-A3C8-6071D0745D96}" type="slidenum">
              <a:rPr lang="en-US" sz="1200"/>
              <a:pPr/>
              <a:t>15</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01668" y="4403423"/>
            <a:ext cx="5616591" cy="41865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2 (Strategic Planning)</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00"/>
              </a:spcAft>
            </a:pPr>
            <a:r>
              <a:rPr lang="en-US" dirty="0"/>
              <a:t>The category stresses that your organization’s long‐term organizational sustainability and competitive environment are key strategic issues that need to be integral parts of your overall planning. Making decisions about your organization’s core competencies and work systems is an integral part of ensuring your organization’s sustainability, and these decisions are therefore key strategic decisions. </a:t>
            </a:r>
          </a:p>
          <a:p>
            <a:pPr>
              <a:spcAft>
                <a:spcPts val="600"/>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00"/>
              </a:spcAft>
            </a:pPr>
            <a:r>
              <a:rPr lang="en-US" b="1" dirty="0" smtClean="0"/>
              <a:t>2.2, Strategy Implementation, </a:t>
            </a:r>
            <a:r>
              <a:rPr lang="en-US" dirty="0"/>
              <a:t>This item 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00"/>
              </a:spcAft>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9D6E5C8-4A1C-44A2-AE1F-CBD01C5A6A7A}" type="slidenum">
              <a:rPr lang="en-US" sz="1200"/>
              <a:pPr/>
              <a:t>16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6776" y="4418779"/>
            <a:ext cx="5891723" cy="4422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3 (Customer Focus)</a:t>
            </a:r>
            <a:r>
              <a:rPr lang="en-US" dirty="0" smtClean="0"/>
              <a:t> asks </a:t>
            </a:r>
            <a:r>
              <a:rPr lang="en-US" dirty="0"/>
              <a:t>how your organization engages its customers for long‐term marketplace success, including how your organization listens to the voice of the customer, builds customer relationships, and uses customer information to improve and to identify opportunities for innovation. </a:t>
            </a:r>
            <a:endParaRPr lang="en-US" dirty="0" smtClean="0"/>
          </a:p>
          <a:p>
            <a:pPr>
              <a:spcAft>
                <a:spcPts val="600"/>
              </a:spcAft>
            </a:pPr>
            <a:r>
              <a:rPr lang="en-US" dirty="0"/>
              <a:t>The category stresses customer engagement as an important outcome of an overall learning and performance excellence strategy</a:t>
            </a:r>
            <a:r>
              <a:rPr lang="en-US" dirty="0" smtClean="0"/>
              <a:t>.. </a:t>
            </a:r>
            <a:endParaRPr lang="en-US" dirty="0"/>
          </a:p>
          <a:p>
            <a:pPr>
              <a:spcAft>
                <a:spcPts val="600"/>
              </a:spcAft>
            </a:pPr>
            <a:r>
              <a:rPr lang="en-US" b="1" dirty="0" smtClean="0"/>
              <a:t>3.1, Voice of the Customer, </a:t>
            </a:r>
            <a:r>
              <a:rPr lang="en-US" dirty="0" smtClean="0"/>
              <a:t>asks about </a:t>
            </a:r>
            <a:r>
              <a:rPr lang="en-US" dirty="0"/>
              <a:t>your organization’s processes for listening to your customers and determining their satisfaction and dissatisfaction. The aim is to capture meaningful information in order to exceed your customers’ expectations. </a:t>
            </a:r>
          </a:p>
          <a:p>
            <a:pPr>
              <a:spcAft>
                <a:spcPts val="600"/>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product offerings that serve your customers and markets; for enabling customers to seek information and support; and for identifying customer groups and market segments. The item also asks how you build relationships with your customers and manage complaints. The aim of these efforts is to improve marketing, build a more customer‐focused </a:t>
            </a:r>
            <a:r>
              <a:rPr lang="en-US" dirty="0" smtClean="0"/>
              <a:t>culture, </a:t>
            </a:r>
            <a:r>
              <a:rPr lang="en-US" dirty="0"/>
              <a:t>and enhance customer loyalty.</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ADB4EA7-4E66-4FC1-9B23-1E0870CBE5E3}" type="slidenum">
              <a:rPr lang="en-US" sz="1200"/>
              <a:pPr/>
              <a:t>17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01668" y="4418779"/>
            <a:ext cx="5616591" cy="4422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4 (Measurement, Analysis, and Knowledge Management)</a:t>
            </a:r>
            <a:r>
              <a:rPr lang="en-US" dirty="0" smtClean="0"/>
              <a:t> </a:t>
            </a:r>
            <a:r>
              <a:rPr lang="en-US" dirty="0"/>
              <a:t>This category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the alignment of your organization’s operations with its strategic objectives. </a:t>
            </a:r>
            <a:endParaRPr lang="en-US" dirty="0" smtClean="0"/>
          </a:p>
          <a:p>
            <a:pPr>
              <a:spcAft>
                <a:spcPts val="600"/>
              </a:spcAft>
            </a:pPr>
            <a:r>
              <a:rPr lang="en-US" b="1" dirty="0" smtClean="0"/>
              <a:t>4.1, Measurement, Analysis, and Improvement of Organizational Performance, </a:t>
            </a:r>
            <a:r>
              <a:rPr lang="en-US" dirty="0" smtClean="0"/>
              <a:t>asks  </a:t>
            </a:r>
            <a:r>
              <a:rPr lang="en-US" dirty="0"/>
              <a:t>how your organization selects and uses data and information for performance measurement, analysis, and review in support of organizational planning and performance improvement. The item serves as a central collection and analysis point in an integrated performance measurement and management system that relies on financial and nonfinancial data and information. 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00"/>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quality and availability of data, information, software, and hardware, normally and in the event of an emergency. The aim of this item is to improve organizational efficiency and effectiveness and to stimulate innovation.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E854178C-A3DE-4FA2-BA2B-D625597EEFA3}" type="slidenum">
              <a:rPr lang="en-US" sz="1200"/>
              <a:pPr/>
              <a:t>18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01668" y="4418780"/>
            <a:ext cx="5616591" cy="3612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5 (Workforce Focus)</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00"/>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00"/>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sustainability. </a:t>
            </a:r>
          </a:p>
          <a:p>
            <a:pPr>
              <a:spcAft>
                <a:spcPts val="600"/>
              </a:spcAft>
            </a:pPr>
            <a:endParaRPr lang="en-US" dirty="0" smtClean="0"/>
          </a:p>
          <a:p>
            <a:pPr>
              <a:spcAft>
                <a:spcPts val="600"/>
              </a:spcAft>
            </a:pPr>
            <a:endParaRPr lang="en-US" dirty="0" smtClean="0"/>
          </a:p>
          <a:p>
            <a:pPr>
              <a:spcAft>
                <a:spcPts val="600"/>
              </a:spcAft>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60469A1-0EB4-43A0-8C01-DE3EA97865BB}" type="slidenum">
              <a:rPr lang="en-US" sz="1200"/>
              <a:pPr/>
              <a:t>19</a:t>
            </a:fld>
            <a:endParaRPr lang="en-US" sz="1200"/>
          </a:p>
        </p:txBody>
      </p:sp>
      <p:sp>
        <p:nvSpPr>
          <p:cNvPr id="47107" name="Rectangle 2"/>
          <p:cNvSpPr>
            <a:spLocks noGrp="1" noRot="1" noChangeAspect="1" noChangeArrowheads="1" noTextEdit="1"/>
          </p:cNvSpPr>
          <p:nvPr>
            <p:ph type="sldImg"/>
          </p:nvPr>
        </p:nvSpPr>
        <p:spPr>
          <a:xfrm>
            <a:off x="1150938" y="685800"/>
            <a:ext cx="4656137" cy="3490913"/>
          </a:xfrm>
          <a:ln/>
        </p:spPr>
      </p:sp>
      <p:sp>
        <p:nvSpPr>
          <p:cNvPr id="47108" name="Rectangle 3"/>
          <p:cNvSpPr>
            <a:spLocks noGrp="1" noChangeArrowheads="1"/>
          </p:cNvSpPr>
          <p:nvPr>
            <p:ph type="body" idx="1"/>
          </p:nvPr>
        </p:nvSpPr>
        <p:spPr>
          <a:xfrm>
            <a:off x="701668" y="4418779"/>
            <a:ext cx="5616591" cy="3132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Category 6 (Operations Focus)</a:t>
            </a:r>
            <a:r>
              <a:rPr lang="en-US" dirty="0" smtClean="0"/>
              <a:t> </a:t>
            </a:r>
            <a:r>
              <a:rPr lang="en-US" dirty="0"/>
              <a:t>This category asks how your organization focuses on its work, product design and delivery, and operational effectiveness to achieve success and organizational sustainability. </a:t>
            </a:r>
            <a:endParaRPr lang="en-US" dirty="0" smtClean="0"/>
          </a:p>
          <a:p>
            <a:pPr>
              <a:spcAft>
                <a:spcPts val="600"/>
              </a:spcAft>
            </a:pPr>
            <a:r>
              <a:rPr lang="en-US" b="1" dirty="0" smtClean="0"/>
              <a:t>Item 6.1,</a:t>
            </a:r>
            <a:r>
              <a:rPr lang="en-US" b="1" dirty="0"/>
              <a:t> </a:t>
            </a:r>
            <a:r>
              <a:rPr lang="en-US" b="1" dirty="0" smtClean="0"/>
              <a:t>Work Processes,</a:t>
            </a:r>
            <a:r>
              <a:rPr lang="en-US" dirty="0" smtClean="0"/>
              <a:t> </a:t>
            </a:r>
            <a:r>
              <a:rPr lang="en-US" dirty="0"/>
              <a:t>asks about the management of your key products and work processes, with the aim of creating value for your customers and achieving organizational success and sustainability. </a:t>
            </a:r>
            <a:endParaRPr lang="en-US" dirty="0" smtClean="0"/>
          </a:p>
          <a:p>
            <a:pPr>
              <a:spcAft>
                <a:spcPts val="600"/>
              </a:spcAft>
            </a:pPr>
            <a:r>
              <a:rPr lang="en-US" b="1" dirty="0" smtClean="0"/>
              <a:t>Item 6.2, Operational Effectiveness, </a:t>
            </a:r>
            <a:r>
              <a:rPr lang="en-US" dirty="0" smtClean="0"/>
              <a:t>asks </a:t>
            </a:r>
            <a:r>
              <a:rPr lang="en-US" dirty="0"/>
              <a:t>how you ensure effective operations in order to have a safe workplace environment and deliver customer value. Effective operations frequently depend on managing your supply chain effectively and innovating for the future. </a:t>
            </a:r>
          </a:p>
          <a:p>
            <a:pPr>
              <a:spcAft>
                <a:spcPts val="600"/>
              </a:spcAft>
            </a:pPr>
            <a:endParaRPr lang="en-US" dirty="0"/>
          </a:p>
          <a:p>
            <a:pPr>
              <a:spcAft>
                <a:spcPts val="600"/>
              </a:spcAft>
            </a:pPr>
            <a:endParaRPr lang="en-US" dirty="0"/>
          </a:p>
          <a:p>
            <a:pPr>
              <a:spcAft>
                <a:spcPts val="600"/>
              </a:spcAft>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C568E1B-1470-4F5C-BCE9-121803364769}" type="slidenum">
              <a:rPr lang="en-US" sz="1200"/>
              <a:pPr/>
              <a:t>2</a:t>
            </a:fld>
            <a:endParaRPr lang="en-US" sz="1200"/>
          </a:p>
        </p:txBody>
      </p:sp>
      <p:sp>
        <p:nvSpPr>
          <p:cNvPr id="29699" name="Rectangle 2"/>
          <p:cNvSpPr>
            <a:spLocks noGrp="1" noRot="1" noChangeAspect="1" noChangeArrowheads="1" noTextEdit="1"/>
          </p:cNvSpPr>
          <p:nvPr>
            <p:ph type="sldImg"/>
          </p:nvPr>
        </p:nvSpPr>
        <p:spPr>
          <a:xfrm>
            <a:off x="1150938" y="685800"/>
            <a:ext cx="4656137" cy="349091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1980" indent="-261980">
              <a:buFontTx/>
              <a:buChar char="•"/>
            </a:pPr>
            <a:r>
              <a:rPr lang="en-US" dirty="0"/>
              <a:t>The </a:t>
            </a:r>
            <a:r>
              <a:rPr lang="en-US" dirty="0" smtClean="0"/>
              <a:t>Baldrige Criteria for Performance Excellence (often called the Business/Nonprofit</a:t>
            </a:r>
            <a:r>
              <a:rPr lang="en-US" baseline="0" dirty="0" smtClean="0"/>
              <a:t> Criteria) </a:t>
            </a:r>
            <a:r>
              <a:rPr lang="en-US" dirty="0" smtClean="0"/>
              <a:t>consist </a:t>
            </a:r>
            <a:r>
              <a:rPr lang="en-US" dirty="0"/>
              <a:t>of these seven categories. Each category is subdivided into items and areas to address. There are 17 items, each focusing on a major requirement. Embodied within these is a set of core values and concepts.</a:t>
            </a:r>
          </a:p>
          <a:p>
            <a:pPr marL="261980" indent="-261980">
              <a:buFontTx/>
              <a:buChar char="•"/>
            </a:pPr>
            <a:endParaRPr lang="en-US" dirty="0"/>
          </a:p>
          <a:p>
            <a:pPr marL="261980" indent="-261980">
              <a:buFontTx/>
              <a:buChar char="•"/>
            </a:pPr>
            <a:r>
              <a:rPr lang="en-US" dirty="0"/>
              <a:t>Let’s take a look at these core values and concepts before discussing the categories and items and the related areas to address.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3D526058-A067-4CC3-8529-B65854495DCC}" type="slidenum">
              <a:rPr lang="en-US" sz="1200"/>
              <a:pPr/>
              <a:t>20</a:t>
            </a:fld>
            <a:endParaRPr lang="en-US" sz="1200"/>
          </a:p>
        </p:txBody>
      </p:sp>
      <p:sp>
        <p:nvSpPr>
          <p:cNvPr id="48131" name="Rectangle 2"/>
          <p:cNvSpPr>
            <a:spLocks noGrp="1" noRot="1" noChangeAspect="1" noChangeArrowheads="1" noTextEdit="1"/>
          </p:cNvSpPr>
          <p:nvPr>
            <p:ph type="sldImg"/>
          </p:nvPr>
        </p:nvSpPr>
        <p:spPr>
          <a:xfrm>
            <a:off x="1181100" y="542925"/>
            <a:ext cx="4344988" cy="3257550"/>
          </a:xfrm>
          <a:ln/>
        </p:spPr>
      </p:sp>
      <p:sp>
        <p:nvSpPr>
          <p:cNvPr id="44036" name="Rectangle 3"/>
          <p:cNvSpPr>
            <a:spLocks noGrp="1" noChangeArrowheads="1"/>
          </p:cNvSpPr>
          <p:nvPr>
            <p:ph type="body" idx="1"/>
          </p:nvPr>
        </p:nvSpPr>
        <p:spPr>
          <a:xfrm>
            <a:off x="512820" y="3955019"/>
            <a:ext cx="6077314" cy="4355543"/>
          </a:xfrm>
          <a:ln/>
        </p:spPr>
        <p:txBody>
          <a:bodyPr/>
          <a:lstStyle/>
          <a:p>
            <a:pPr>
              <a:spcAft>
                <a:spcPts val="600"/>
              </a:spcAft>
            </a:pPr>
            <a:r>
              <a:rPr lang="en-US" b="1" dirty="0"/>
              <a:t>Category 7 (Results)</a:t>
            </a:r>
            <a:r>
              <a:rPr lang="en-US" dirty="0"/>
              <a:t> </a:t>
            </a:r>
            <a:r>
              <a:rPr lang="en-US" dirty="0" smtClean="0"/>
              <a:t>provides </a:t>
            </a:r>
            <a:r>
              <a:rPr lang="en-US" dirty="0"/>
              <a:t>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00"/>
              </a:spcAft>
            </a:pPr>
            <a:r>
              <a:rPr lang="en-US" dirty="0" smtClean="0"/>
              <a:t>Category </a:t>
            </a:r>
            <a:r>
              <a:rPr lang="en-US" dirty="0"/>
              <a:t>7 </a:t>
            </a:r>
            <a:r>
              <a:rPr lang="en-US" dirty="0" smtClean="0"/>
              <a:t>provides </a:t>
            </a:r>
            <a:r>
              <a:rPr lang="en-US" dirty="0"/>
              <a:t>“real‐time” information (measures of progress) for evaluation, improvement, and innovation of processes and products, in alignment with your overall organizational strategy. </a:t>
            </a:r>
            <a:endParaRPr lang="en-US" dirty="0" smtClean="0"/>
          </a:p>
          <a:p>
            <a:pPr>
              <a:spcAft>
                <a:spcPts val="600"/>
              </a:spcAft>
            </a:pPr>
            <a:r>
              <a:rPr lang="en-US" b="1" dirty="0" smtClean="0"/>
              <a:t>7.1</a:t>
            </a:r>
            <a:r>
              <a:rPr lang="en-US" b="1" dirty="0"/>
              <a:t>, Product and Process </a:t>
            </a:r>
            <a:r>
              <a:rPr lang="en-US" b="1" dirty="0" smtClean="0"/>
              <a:t>Results, </a:t>
            </a:r>
            <a:r>
              <a:rPr lang="en-US" dirty="0" smtClean="0"/>
              <a:t>asks</a:t>
            </a:r>
            <a:r>
              <a:rPr lang="en-US" dirty="0"/>
              <a:t> </a:t>
            </a:r>
            <a:r>
              <a:rPr lang="en-US" dirty="0" smtClean="0"/>
              <a:t>about </a:t>
            </a:r>
            <a:r>
              <a:rPr lang="en-US" dirty="0"/>
              <a:t>your organization’s key product and operational performance results, which demonstrate product and service quality and value that lead to customer satisfaction and engagement. </a:t>
            </a:r>
          </a:p>
          <a:p>
            <a:pPr>
              <a:spcAft>
                <a:spcPts val="600"/>
              </a:spcAft>
            </a:pPr>
            <a:r>
              <a:rPr lang="en-US" b="1" dirty="0" smtClean="0"/>
              <a:t>7.2</a:t>
            </a:r>
            <a:r>
              <a:rPr lang="en-US" b="1" dirty="0"/>
              <a:t>, Customer-Focused Results, </a:t>
            </a:r>
            <a:r>
              <a:rPr lang="en-US" dirty="0" smtClean="0"/>
              <a:t>asks </a:t>
            </a:r>
            <a:r>
              <a:rPr lang="en-US" dirty="0"/>
              <a:t>about your organization’s customer‐focused performance results, which demonstrate how well your organization has been satisfying your customers and engaging them in loyalty‐building relationships. </a:t>
            </a:r>
          </a:p>
          <a:p>
            <a:pPr>
              <a:spcAft>
                <a:spcPts val="600"/>
              </a:spcAft>
            </a:pPr>
            <a:r>
              <a:rPr lang="en-US" b="1" dirty="0" smtClean="0"/>
              <a:t>7.3</a:t>
            </a:r>
            <a:r>
              <a:rPr lang="en-US" b="1" dirty="0"/>
              <a:t>, Workforce-Focused Results, </a:t>
            </a:r>
            <a:r>
              <a:rPr lang="en-US" dirty="0" smtClean="0"/>
              <a:t>asks </a:t>
            </a:r>
            <a:r>
              <a:rPr lang="en-US" dirty="0"/>
              <a:t>about your organization’s workforce‐focused performance results, which demonstrate how well your organization has been creating and maintaining a productive, caring, engaging, and learning environment for all members of your workforce. </a:t>
            </a:r>
          </a:p>
          <a:p>
            <a:pPr>
              <a:spcAft>
                <a:spcPts val="600"/>
              </a:spcAft>
            </a:pPr>
            <a:r>
              <a:rPr lang="en-US" b="1" dirty="0" smtClean="0"/>
              <a:t>7.4</a:t>
            </a:r>
            <a:r>
              <a:rPr lang="en-US" b="1" dirty="0"/>
              <a:t>, Leadership and Governance Results, </a:t>
            </a:r>
            <a:r>
              <a:rPr lang="en-US" dirty="0" smtClean="0"/>
              <a:t>asks </a:t>
            </a:r>
            <a:r>
              <a:rPr lang="en-US" dirty="0"/>
              <a:t>about your key results in the areas of senior leadership and governance, which demonstrate the extent to which your organization is fiscally sound, ethical, and socially responsible. </a:t>
            </a:r>
          </a:p>
          <a:p>
            <a:pPr>
              <a:spcAft>
                <a:spcPts val="600"/>
              </a:spcAft>
              <a:defRPr/>
            </a:pPr>
            <a:r>
              <a:rPr lang="en-US" b="1" dirty="0" smtClean="0"/>
              <a:t>7.5</a:t>
            </a:r>
            <a:r>
              <a:rPr lang="en-US" b="1" dirty="0"/>
              <a:t>, Financial and Market Results, </a:t>
            </a:r>
            <a:r>
              <a:rPr lang="en-US" dirty="0" smtClean="0"/>
              <a:t>asks </a:t>
            </a:r>
            <a:r>
              <a:rPr lang="en-US" dirty="0"/>
              <a:t>about your key financial and market results, which demonstrate your financial sustainability and your marketplace achievements. </a:t>
            </a:r>
            <a:r>
              <a:rPr lang="en-US" dirty="0" smtClean="0"/>
              <a:t> </a:t>
            </a:r>
            <a:endParaRPr lang="en-US" dirty="0"/>
          </a:p>
          <a:p>
            <a:pPr>
              <a:spcAft>
                <a:spcPts val="600"/>
              </a:spcAft>
              <a:defRPr/>
            </a:pPr>
            <a:endParaRPr lang="en-US" b="1" dirty="0"/>
          </a:p>
          <a:p>
            <a:pPr>
              <a:spcAft>
                <a:spcPts val="600"/>
              </a:spcAft>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14896" y="4418779"/>
            <a:ext cx="6287327"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More quotes:</a:t>
            </a:r>
          </a:p>
          <a:p>
            <a:pPr>
              <a:spcAft>
                <a:spcPts val="673"/>
              </a:spcAft>
            </a:pPr>
            <a:r>
              <a:rPr lang="en-US" dirty="0"/>
              <a:t>“If 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p>
          <a:p>
            <a:pPr>
              <a:spcAft>
                <a:spcPts val="673"/>
              </a:spcAft>
            </a:pPr>
            <a:r>
              <a:rPr lang="en-US" dirty="0"/>
              <a:t> —Anthony </a:t>
            </a:r>
            <a:r>
              <a:rPr lang="en-US" dirty="0" err="1"/>
              <a:t>Brancato</a:t>
            </a:r>
            <a:r>
              <a:rPr lang="en-US" dirty="0"/>
              <a:t> III, president, Baldrige Award winner Honeywell Federal Manufacturing &amp; Technologies </a:t>
            </a:r>
          </a:p>
          <a:p>
            <a:pPr>
              <a:spcAft>
                <a:spcPts val="673"/>
              </a:spcAft>
            </a:pPr>
            <a:r>
              <a:rPr lang="en-US" dirty="0" smtClean="0"/>
              <a:t>Because </a:t>
            </a:r>
            <a:r>
              <a:rPr lang="en-US" dirty="0"/>
              <a:t>of Baldrige, because of our ability to manage shareholder expectations, customer satisfaction, and [because of] continuing to keep our employees happy and satisfied, the company has continued to thrive.</a:t>
            </a:r>
          </a:p>
          <a:p>
            <a:pPr>
              <a:spcAft>
                <a:spcPts val="673"/>
              </a:spcAft>
            </a:pPr>
            <a:r>
              <a:rPr lang="en-US" dirty="0"/>
              <a:t> —Samuel Liang, president and CEO, two-time Baldrige Award winner </a:t>
            </a:r>
            <a:r>
              <a:rPr lang="en-US" dirty="0" err="1"/>
              <a:t>MEDRAD</a:t>
            </a:r>
            <a:endParaRPr lang="en-US" dirty="0"/>
          </a:p>
          <a:p>
            <a:pPr>
              <a:spcAft>
                <a:spcPts val="673"/>
              </a:spcAft>
            </a:pPr>
            <a:r>
              <a:rPr lang="en-US" dirty="0" smtClean="0"/>
              <a:t>“</a:t>
            </a:r>
            <a:r>
              <a:rPr lang="en-US" dirty="0"/>
              <a:t>Quality saves money and makes products appealing and attractive . . . anything that’s wrong is costing you money. To get the process exactly right is going to be cheaper and is going to be better.”</a:t>
            </a:r>
          </a:p>
          <a:p>
            <a:pPr>
              <a:spcBef>
                <a:spcPts val="224"/>
              </a:spcBef>
              <a:spcAft>
                <a:spcPts val="673"/>
              </a:spcAft>
            </a:pPr>
            <a:r>
              <a:rPr lang="en-US" dirty="0"/>
              <a:t>—Robert Galvin, chairman, Baldrige Award winner Motorola</a:t>
            </a:r>
          </a:p>
          <a:p>
            <a:r>
              <a:rPr lang="en-US" dirty="0" smtClean="0"/>
              <a:t>“</a:t>
            </a:r>
            <a:r>
              <a:rPr lang="en-US" dirty="0"/>
              <a:t>The Baldrige Criteria teach us how to put processes in place that allow us to actualize the things that are most important in driving our business success.”</a:t>
            </a:r>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9900C1D4-B5F2-426E-938C-8F54DE22C7E7}"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14896" y="4418779"/>
            <a:ext cx="6287327"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a:t>More quotes:</a:t>
            </a:r>
          </a:p>
          <a:p>
            <a:pPr>
              <a:spcAft>
                <a:spcPts val="673"/>
              </a:spcAft>
            </a:pPr>
            <a:r>
              <a:rPr lang="en-US" dirty="0"/>
              <a:t>“If 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p>
          <a:p>
            <a:pPr>
              <a:spcAft>
                <a:spcPts val="673"/>
              </a:spcAft>
            </a:pPr>
            <a:r>
              <a:rPr lang="en-US" dirty="0"/>
              <a:t> —Anthony </a:t>
            </a:r>
            <a:r>
              <a:rPr lang="en-US" dirty="0" err="1"/>
              <a:t>Brancato</a:t>
            </a:r>
            <a:r>
              <a:rPr lang="en-US" dirty="0"/>
              <a:t> III, president, Baldrige Award winner Honeywell Federal Manufacturing &amp; Technologies </a:t>
            </a:r>
          </a:p>
          <a:p>
            <a:pPr>
              <a:spcAft>
                <a:spcPts val="673"/>
              </a:spcAft>
            </a:pPr>
            <a:r>
              <a:rPr lang="en-US" dirty="0"/>
              <a:t>“Quality saves money and makes products appealing and attractive . . . anything that’s wrong is costing you money. To get the process exactly right is going to be cheaper and is going to be better.”</a:t>
            </a:r>
          </a:p>
          <a:p>
            <a:pPr>
              <a:spcBef>
                <a:spcPts val="224"/>
              </a:spcBef>
              <a:spcAft>
                <a:spcPts val="673"/>
              </a:spcAft>
            </a:pPr>
            <a:r>
              <a:rPr lang="en-US" dirty="0"/>
              <a:t>—Robert Galvin, chairman of 1988 Baldrige Award recipient Motorola</a:t>
            </a:r>
          </a:p>
          <a:p>
            <a:pPr>
              <a:spcAft>
                <a:spcPts val="673"/>
              </a:spcAft>
            </a:pPr>
            <a:r>
              <a:rPr lang="en-US" dirty="0"/>
              <a:t>“We didn’t apply the [Baldrige] concepts . . . to win an award. We did it to win customers. We did it to grow. We did it to prosper.”</a:t>
            </a:r>
          </a:p>
          <a:p>
            <a:pPr>
              <a:spcBef>
                <a:spcPts val="224"/>
              </a:spcBef>
              <a:spcAft>
                <a:spcPts val="673"/>
              </a:spcAft>
            </a:pPr>
            <a:r>
              <a:rPr lang="en-US" dirty="0"/>
              <a:t>—Earnest </a:t>
            </a:r>
            <a:r>
              <a:rPr lang="en-US" dirty="0" err="1"/>
              <a:t>Deavenport</a:t>
            </a:r>
            <a:r>
              <a:rPr lang="en-US" dirty="0"/>
              <a:t>, chairman and CEO of 1993 Baldrige Award recipient Eastman Chemical Company</a:t>
            </a:r>
          </a:p>
          <a:p>
            <a:pPr>
              <a:spcAft>
                <a:spcPts val="673"/>
              </a:spcAft>
            </a:pPr>
            <a:r>
              <a:rPr lang="en-US" dirty="0"/>
              <a:t>“For seven years in a row we improved customer satisfaction, we improved occupancy, we improved employee satisfaction, we lowered employee departures [and] turnover, and we improved annually our profit.”</a:t>
            </a:r>
          </a:p>
          <a:p>
            <a:pPr>
              <a:spcBef>
                <a:spcPts val="224"/>
              </a:spcBef>
              <a:spcAft>
                <a:spcPts val="673"/>
              </a:spcAft>
            </a:pPr>
            <a:r>
              <a:rPr lang="en-US" dirty="0"/>
              <a:t>—Horst Schulze, president/CEO of 1999 Baldrige Award recipient The Ritz-Carlton Hotel Company, </a:t>
            </a:r>
            <a:r>
              <a:rPr lang="en-US" dirty="0" err="1"/>
              <a:t>L.L.C</a:t>
            </a:r>
            <a:r>
              <a:rPr lang="en-US" dirty="0"/>
              <a:t>.</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9900C1D4-B5F2-426E-938C-8F54DE22C7E7}"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50044842-6C9B-427D-BB29-AD2A6E47C895}" type="slidenum">
              <a:rPr lang="en-US" sz="1200"/>
              <a:pPr/>
              <a:t>23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0256" y="4347757"/>
            <a:ext cx="5987775" cy="4652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b="1" dirty="0"/>
              <a:t>More quotes:</a:t>
            </a:r>
          </a:p>
          <a:p>
            <a:pPr>
              <a:spcBef>
                <a:spcPct val="0"/>
              </a:spcBef>
              <a:spcAft>
                <a:spcPts val="673"/>
              </a:spcAft>
              <a:defRPr/>
            </a:pPr>
            <a:r>
              <a:rPr lang="en-US" dirty="0" smtClean="0"/>
              <a:t>“If you want sustainability in an organization, and you want to go from ‘great’ to ‘really, really great,’ you’ve got to have some kind of a model . . . and Baldrige is that model! . . . </a:t>
            </a:r>
            <a:r>
              <a:rPr lang="en-US" dirty="0" err="1" smtClean="0"/>
              <a:t>MidwayUSA</a:t>
            </a:r>
            <a:r>
              <a:rPr lang="en-US" dirty="0" smtClean="0"/>
              <a:t> has benefited tremendously from the Baldrige Criteria: 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a:t>
            </a:r>
            <a:r>
              <a:rPr lang="en-US" dirty="0" err="1" smtClean="0"/>
              <a:t>MidwayUSA</a:t>
            </a:r>
            <a:r>
              <a:rPr lang="en-US" dirty="0" smtClean="0"/>
              <a:t>, and it’s all because of our efforts in engaging the Baldrige Criteria.”</a:t>
            </a:r>
          </a:p>
          <a:p>
            <a:pPr>
              <a:spcBef>
                <a:spcPct val="0"/>
              </a:spcBef>
              <a:spcAft>
                <a:spcPts val="673"/>
              </a:spcAft>
              <a:defRPr/>
            </a:pPr>
            <a:r>
              <a:rPr lang="en-US" dirty="0" smtClean="0"/>
              <a:t>—Larry </a:t>
            </a:r>
            <a:r>
              <a:rPr lang="en-US" dirty="0" err="1" smtClean="0"/>
              <a:t>Potterfield</a:t>
            </a:r>
            <a:r>
              <a:rPr lang="en-US" dirty="0" smtClean="0"/>
              <a:t>, CEO of 2009 Baldrige Award Recipient </a:t>
            </a:r>
            <a:r>
              <a:rPr lang="en-US" dirty="0" err="1" smtClean="0"/>
              <a:t>MidwayUSA</a:t>
            </a:r>
            <a:endParaRPr lang="en-US" dirty="0" smtClean="0"/>
          </a:p>
          <a:p>
            <a:pPr>
              <a:spcBef>
                <a:spcPct val="0"/>
              </a:spcBef>
              <a:spcAft>
                <a:spcPts val="337"/>
              </a:spcAft>
            </a:pPr>
            <a:endParaRPr lang="en-US" dirty="0"/>
          </a:p>
          <a:p>
            <a:pPr>
              <a:spcBef>
                <a:spcPct val="0"/>
              </a:spcBef>
              <a:spcAft>
                <a:spcPts val="2198"/>
              </a:spcAft>
            </a:pPr>
            <a:r>
              <a:rPr lang="en-US" dirty="0"/>
              <a:t>Baldrige involvement increased employee buy-in, providing terrific professional development and personal learning and achievement opportunities.</a:t>
            </a:r>
          </a:p>
          <a:p>
            <a:pPr algn="r">
              <a:spcBef>
                <a:spcPct val="0"/>
              </a:spcBef>
              <a:spcAft>
                <a:spcPts val="2198"/>
              </a:spcAft>
            </a:pPr>
            <a:r>
              <a:rPr lang="en-US" dirty="0"/>
              <a:t>—</a:t>
            </a:r>
            <a:r>
              <a:rPr lang="en-US" i="1" dirty="0"/>
              <a:t>Roger B. Quayle, executive vice president, quality and technology, Baldrige Award winner OMI, Inc.</a:t>
            </a:r>
          </a:p>
          <a:p>
            <a:pPr>
              <a:spcAft>
                <a:spcPts val="337"/>
              </a:spcAft>
            </a:pPr>
            <a:r>
              <a:rPr lang="en-US" dirty="0" smtClean="0"/>
              <a:t>“</a:t>
            </a:r>
            <a:r>
              <a:rPr lang="en-US" dirty="0"/>
              <a:t>I see the Baldrige process as a powerful set of mechanisms for disciplined people engaged in disciplined thought and taking disciplined action to create great organizations that produce exceptional results.”</a:t>
            </a:r>
          </a:p>
          <a:p>
            <a:pPr>
              <a:spcBef>
                <a:spcPts val="224"/>
              </a:spcBef>
              <a:spcAft>
                <a:spcPts val="337"/>
              </a:spcAft>
            </a:pPr>
            <a:r>
              <a:rPr lang="en-US" dirty="0"/>
              <a:t>—Jim Collins, author of </a:t>
            </a:r>
            <a:r>
              <a:rPr lang="en-US" i="1" dirty="0"/>
              <a:t>Good to Great: Why Some Companies Make the Leap . . . and Others Don’t</a:t>
            </a:r>
          </a:p>
          <a:p>
            <a:pPr>
              <a:spcBef>
                <a:spcPts val="224"/>
              </a:spcBef>
              <a:spcAft>
                <a:spcPts val="673"/>
              </a:spcAft>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50044842-6C9B-427D-BB29-AD2A6E47C895}" type="slidenum">
              <a:rPr lang="en-US" sz="1200"/>
              <a:pPr/>
              <a:t>24</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0256" y="4347757"/>
            <a:ext cx="5987775" cy="4652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b="1" dirty="0"/>
              <a:t>More quotes:</a:t>
            </a:r>
          </a:p>
          <a:p>
            <a:pPr>
              <a:spcBef>
                <a:spcPct val="0"/>
              </a:spcBef>
            </a:pPr>
            <a:r>
              <a:rPr lang="en-US" dirty="0"/>
              <a:t>Baldrige involvement increased employee buy-in, providing terrific professional development and personal learning and achievement opportunities.</a:t>
            </a:r>
          </a:p>
          <a:p>
            <a:pPr algn="r">
              <a:spcBef>
                <a:spcPct val="0"/>
              </a:spcBef>
              <a:spcAft>
                <a:spcPts val="2198"/>
              </a:spcAft>
            </a:pPr>
            <a:r>
              <a:rPr lang="en-US" dirty="0"/>
              <a:t>—</a:t>
            </a:r>
            <a:r>
              <a:rPr lang="en-US" i="1" dirty="0"/>
              <a:t>Roger B. Quayle, executive vice president, quality and technology, </a:t>
            </a:r>
            <a:br>
              <a:rPr lang="en-US" i="1" dirty="0"/>
            </a:br>
            <a:r>
              <a:rPr lang="en-US" i="1" dirty="0"/>
              <a:t>Baldrige Award winner OMI, Inc.</a:t>
            </a:r>
          </a:p>
          <a:p>
            <a:pPr>
              <a:spcBef>
                <a:spcPts val="224"/>
              </a:spcBef>
              <a:spcAft>
                <a:spcPts val="337"/>
              </a:spcAft>
            </a:pPr>
            <a:r>
              <a:rPr lang="en-US" dirty="0" smtClean="0"/>
              <a:t>"</a:t>
            </a:r>
            <a:r>
              <a:rPr lang="en-US" dirty="0"/>
              <a:t>It’s a big deal. We’re the first restaurant to have ever won the Malcolm Baldrige Award. We’re a small hot dog and hamburger operation in the hills of Tennessee but we can effectively apply the criteria and have tremendous success</a:t>
            </a:r>
            <a:r>
              <a:rPr lang="en-US" dirty="0" smtClean="0"/>
              <a:t>.“</a:t>
            </a:r>
          </a:p>
          <a:p>
            <a:pPr algn="r">
              <a:spcBef>
                <a:spcPts val="224"/>
              </a:spcBef>
              <a:spcAft>
                <a:spcPts val="337"/>
              </a:spcAft>
            </a:pPr>
            <a:r>
              <a:rPr lang="en-US" dirty="0" smtClean="0"/>
              <a:t>—</a:t>
            </a:r>
            <a:r>
              <a:rPr lang="en-US" i="1" dirty="0" smtClean="0"/>
              <a:t>Thomas </a:t>
            </a:r>
            <a:r>
              <a:rPr lang="en-US" i="1" dirty="0"/>
              <a:t>Crosby, </a:t>
            </a:r>
            <a:r>
              <a:rPr lang="en-US" i="1" dirty="0" smtClean="0"/>
              <a:t>President/CEO, Baldrige Award winner Pal's </a:t>
            </a:r>
            <a:r>
              <a:rPr lang="en-US" i="1" dirty="0"/>
              <a:t>Sudden </a:t>
            </a:r>
            <a:r>
              <a:rPr lang="en-US" i="1" dirty="0" smtClean="0"/>
              <a:t>Service</a:t>
            </a:r>
            <a:endParaRPr lang="en-US" i="1" dirty="0"/>
          </a:p>
          <a:p>
            <a:pPr>
              <a:spcBef>
                <a:spcPts val="224"/>
              </a:spcBef>
              <a:spcAft>
                <a:spcPts val="337"/>
              </a:spcAft>
            </a:pPr>
            <a:endParaRPr lang="en-US" dirty="0"/>
          </a:p>
          <a:p>
            <a:pPr>
              <a:spcBef>
                <a:spcPts val="224"/>
              </a:spcBef>
              <a:spcAft>
                <a:spcPts val="673"/>
              </a:spcAft>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3997" y="4342765"/>
            <a:ext cx="6287327" cy="418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More quotes:</a:t>
            </a:r>
          </a:p>
          <a:p>
            <a:pPr>
              <a:spcBef>
                <a:spcPct val="0"/>
              </a:spcBef>
              <a:spcAft>
                <a:spcPts val="337"/>
              </a:spcAft>
            </a:pPr>
            <a:endParaRPr lang="en-US" dirty="0" smtClean="0"/>
          </a:p>
          <a:p>
            <a:r>
              <a:rPr lang="en-US" dirty="0"/>
              <a:t>[The men and women of </a:t>
            </a:r>
            <a:r>
              <a:rPr lang="en-US" dirty="0" err="1"/>
              <a:t>ARDEC</a:t>
            </a:r>
            <a:r>
              <a:rPr lang="en-US" dirty="0"/>
              <a:t>] have earned distinction for our organization, the new</a:t>
            </a:r>
            <a:br>
              <a:rPr lang="en-US" dirty="0"/>
            </a:br>
            <a:r>
              <a:rPr lang="en-US" dirty="0"/>
              <a:t>high-technology Army, and the Department of Defense by embracing the Baldrige Criteria. . . . We [adopted the Baldrige Criteria] in order to become the best organization we can possibly be and provide the best products and support we can to the U.S. Warfighter</a:t>
            </a:r>
            <a:r>
              <a:rPr lang="en-US" dirty="0" smtClean="0"/>
              <a:t>.</a:t>
            </a:r>
          </a:p>
          <a:p>
            <a:pPr algn="r"/>
            <a:r>
              <a:rPr lang="en-US" dirty="0" smtClean="0">
                <a:latin typeface="Arial"/>
                <a:cs typeface="Arial"/>
              </a:rPr>
              <a:t>—</a:t>
            </a:r>
            <a:r>
              <a:rPr lang="en-US" dirty="0" smtClean="0"/>
              <a:t>Dr</a:t>
            </a:r>
            <a:r>
              <a:rPr lang="en-US" dirty="0"/>
              <a:t>. Joseph A. </a:t>
            </a:r>
            <a:r>
              <a:rPr lang="en-US" dirty="0" err="1"/>
              <a:t>Lannon</a:t>
            </a:r>
            <a:r>
              <a:rPr lang="en-US" dirty="0"/>
              <a:t>, </a:t>
            </a:r>
            <a:r>
              <a:rPr lang="en-US" dirty="0" smtClean="0"/>
              <a:t>director, </a:t>
            </a:r>
            <a:br>
              <a:rPr lang="en-US" dirty="0" smtClean="0"/>
            </a:br>
            <a:r>
              <a:rPr lang="en-US" dirty="0" smtClean="0"/>
              <a:t>Baldrige Award winner </a:t>
            </a:r>
            <a:r>
              <a:rPr lang="en-US" dirty="0"/>
              <a:t>U.S</a:t>
            </a:r>
            <a:r>
              <a:rPr lang="en-US" dirty="0" smtClean="0"/>
              <a:t>. Army </a:t>
            </a:r>
            <a:r>
              <a:rPr lang="en-US" dirty="0"/>
              <a:t>Armament Research, Development, and Engineering Center </a:t>
            </a:r>
            <a:endParaRPr lang="en-US" dirty="0" smtClean="0"/>
          </a:p>
          <a:p>
            <a:endParaRPr lang="en-US" dirty="0" smtClean="0"/>
          </a:p>
          <a:p>
            <a:r>
              <a:rPr lang="en-US" dirty="0" smtClean="0"/>
              <a:t>In </a:t>
            </a:r>
            <a:r>
              <a:rPr lang="en-US" dirty="0"/>
              <a:t>the past few </a:t>
            </a:r>
            <a:r>
              <a:rPr lang="en-US" dirty="0" smtClean="0"/>
              <a:t>years, </a:t>
            </a:r>
            <a:r>
              <a:rPr lang="en-US" dirty="0"/>
              <a:t>we have seen a complete transformation of the book publishing industry.  Despite this challenging landscape with the rapid-fire addition of new channels and business models, Concordia Publishing House continues to thrive. Our agility and flexibility during these times is due in great part to the guidance of the </a:t>
            </a:r>
            <a:r>
              <a:rPr lang="en-US" dirty="0" smtClean="0"/>
              <a:t>Criteria </a:t>
            </a:r>
            <a:r>
              <a:rPr lang="en-US" dirty="0"/>
              <a:t>and the invaluable feedback from the examiners</a:t>
            </a:r>
            <a:r>
              <a:rPr lang="en-US" dirty="0" smtClean="0"/>
              <a:t>.</a:t>
            </a:r>
          </a:p>
          <a:p>
            <a:pPr algn="r"/>
            <a:r>
              <a:rPr lang="en-US" dirty="0" smtClean="0">
                <a:latin typeface="Arial"/>
                <a:cs typeface="Arial"/>
              </a:rPr>
              <a:t>—</a:t>
            </a:r>
            <a:r>
              <a:rPr lang="en-US" dirty="0" smtClean="0"/>
              <a:t>Bruce </a:t>
            </a:r>
            <a:r>
              <a:rPr lang="en-US" dirty="0"/>
              <a:t>G. </a:t>
            </a:r>
            <a:r>
              <a:rPr lang="en-US" dirty="0" err="1"/>
              <a:t>Kintz</a:t>
            </a:r>
            <a:r>
              <a:rPr lang="en-US" dirty="0"/>
              <a:t>, President &amp; </a:t>
            </a:r>
            <a:r>
              <a:rPr lang="en-US" dirty="0" smtClean="0"/>
              <a:t>CEO, </a:t>
            </a:r>
            <a:br>
              <a:rPr lang="en-US" dirty="0" smtClean="0"/>
            </a:br>
            <a:r>
              <a:rPr lang="en-US" dirty="0" smtClean="0"/>
              <a:t>Baldrige Award winner Concordia Publishing House</a:t>
            </a:r>
            <a:endParaRPr lang="en-US" dirty="0"/>
          </a:p>
          <a:p>
            <a:r>
              <a:rPr lang="en-US" dirty="0"/>
              <a:t/>
            </a:r>
            <a:br>
              <a:rPr lang="en-US" dirty="0"/>
            </a:br>
            <a:r>
              <a:rPr lang="en-US" dirty="0" smtClean="0"/>
              <a:t>I’ve </a:t>
            </a:r>
            <a:r>
              <a:rPr lang="en-US" dirty="0"/>
              <a:t>seen a culture develop within the Center that is a culture of doing the right thing. It’s a culture of everyone standing up and trying to make our products and services the best they can be, and Baldrige has helped us along that line</a:t>
            </a:r>
            <a:r>
              <a:rPr lang="en-US" dirty="0" smtClean="0"/>
              <a:t>.</a:t>
            </a:r>
            <a:r>
              <a:rPr lang="en-US" dirty="0"/>
              <a:t> </a:t>
            </a:r>
            <a:endParaRPr lang="en-US" dirty="0" smtClean="0"/>
          </a:p>
          <a:p>
            <a:pPr algn="r"/>
            <a:r>
              <a:rPr lang="en-US" dirty="0" smtClean="0">
                <a:latin typeface="Arial"/>
                <a:cs typeface="Arial"/>
              </a:rPr>
              <a:t>—</a:t>
            </a:r>
            <a:r>
              <a:rPr lang="en-US" dirty="0" smtClean="0"/>
              <a:t>Kathy </a:t>
            </a:r>
            <a:r>
              <a:rPr lang="en-US" dirty="0"/>
              <a:t>Boardman, </a:t>
            </a:r>
            <a:r>
              <a:rPr lang="en-US" dirty="0" smtClean="0"/>
              <a:t>project director, </a:t>
            </a:r>
            <a:br>
              <a:rPr lang="en-US" dirty="0" smtClean="0"/>
            </a:br>
            <a:r>
              <a:rPr lang="en-US" dirty="0" smtClean="0"/>
              <a:t>Baldrige Award winner VA </a:t>
            </a:r>
            <a:r>
              <a:rPr lang="en-US" dirty="0"/>
              <a:t>Cooperative Studies Program Clinical Research Pharmacy Coordinating </a:t>
            </a:r>
            <a:r>
              <a:rPr lang="en-US" dirty="0" smtClean="0"/>
              <a:t>Center</a:t>
            </a:r>
            <a:endParaRPr lang="en-US" dirty="0"/>
          </a:p>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9900C1D4-B5F2-426E-938C-8F54DE22C7E7}"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782" eaLnBrk="0" hangingPunct="0">
              <a:defRPr sz="2600">
                <a:solidFill>
                  <a:schemeClr val="tx1"/>
                </a:solidFill>
                <a:latin typeface="Times New Roman" pitchFamily="18" charset="0"/>
                <a:ea typeface="ＭＳ Ｐゴシック" pitchFamily="34" charset="-128"/>
              </a:defRPr>
            </a:lvl1pPr>
            <a:lvl2pPr marL="833906" indent="-320733" defTabSz="924782" eaLnBrk="0" hangingPunct="0">
              <a:defRPr sz="2600">
                <a:solidFill>
                  <a:schemeClr val="tx1"/>
                </a:solidFill>
                <a:latin typeface="Times New Roman" pitchFamily="18" charset="0"/>
                <a:ea typeface="ＭＳ Ｐゴシック" pitchFamily="34" charset="-128"/>
              </a:defRPr>
            </a:lvl2pPr>
            <a:lvl3pPr marL="1282933" indent="-256585" defTabSz="924782" eaLnBrk="0" hangingPunct="0">
              <a:defRPr sz="2600">
                <a:solidFill>
                  <a:schemeClr val="tx1"/>
                </a:solidFill>
                <a:latin typeface="Times New Roman" pitchFamily="18" charset="0"/>
                <a:ea typeface="ＭＳ Ｐゴシック" pitchFamily="34" charset="-128"/>
              </a:defRPr>
            </a:lvl3pPr>
            <a:lvl4pPr marL="1796107" indent="-256585" defTabSz="924782" eaLnBrk="0" hangingPunct="0">
              <a:defRPr sz="2600">
                <a:solidFill>
                  <a:schemeClr val="tx1"/>
                </a:solidFill>
                <a:latin typeface="Times New Roman" pitchFamily="18" charset="0"/>
                <a:ea typeface="ＭＳ Ｐゴシック" pitchFamily="34" charset="-128"/>
              </a:defRPr>
            </a:lvl4pPr>
            <a:lvl5pPr marL="2309281" indent="-256585" defTabSz="924782" eaLnBrk="0" hangingPunct="0">
              <a:defRPr sz="2600">
                <a:solidFill>
                  <a:schemeClr val="tx1"/>
                </a:solidFill>
                <a:latin typeface="Times New Roman" pitchFamily="18" charset="0"/>
                <a:ea typeface="ＭＳ Ｐゴシック" pitchFamily="34" charset="-128"/>
              </a:defRPr>
            </a:lvl5pPr>
            <a:lvl6pPr marL="2822454" indent="-256585"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335628" indent="-256585"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848800" indent="-256585"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361973" indent="-256585" defTabSz="924782"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83A77C9F-1FB9-4191-BF9A-2566496A23EA}" type="slidenum">
              <a:rPr lang="en-US" sz="1200"/>
              <a:pPr/>
              <a:t>26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F9A374DE-5B22-4D32-99A0-4A2C98F1D801}" type="slidenum">
              <a:rPr lang="en-US" sz="1200"/>
              <a:pPr/>
              <a:t>3</a:t>
            </a:fld>
            <a:endParaRPr lang="en-US" sz="120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marL="261980" indent="-261980">
              <a:spcBef>
                <a:spcPts val="1347"/>
              </a:spcBef>
              <a:buFont typeface="Arial" pitchFamily="34" charset="0"/>
              <a:buChar char="•"/>
              <a:defRPr/>
            </a:pPr>
            <a:r>
              <a:rPr lang="en-US" dirty="0"/>
              <a:t>The Criteria are built on a number of interrelated core values and concepts.</a:t>
            </a:r>
          </a:p>
          <a:p>
            <a:pPr marL="261980" indent="-261980">
              <a:spcBef>
                <a:spcPts val="1347"/>
              </a:spcBef>
              <a:buFont typeface="Arial" pitchFamily="34" charset="0"/>
              <a:buChar char="•"/>
              <a:defRPr/>
            </a:pPr>
            <a:r>
              <a:rPr lang="en-US" dirty="0"/>
              <a:t>These values and concepts are embedded beliefs and behaviors found in high-performing organizations. They are the foundation for integrating key performance and operational requirements within a results-oriented framework that creates a basis for action, </a:t>
            </a:r>
            <a:r>
              <a:rPr lang="en-US" dirty="0" smtClean="0"/>
              <a:t>feedback</a:t>
            </a:r>
            <a:r>
              <a:rPr lang="en-US" dirty="0"/>
              <a:t>, and sustainability.</a:t>
            </a:r>
          </a:p>
          <a:p>
            <a:pPr marL="261980" indent="-261980">
              <a:spcBef>
                <a:spcPts val="1347"/>
              </a:spcBef>
              <a:buFont typeface="Arial" pitchFamily="34" charset="0"/>
              <a:buChar char="•"/>
              <a:defRPr/>
            </a:pPr>
            <a:r>
              <a:rPr lang="en-US" dirty="0"/>
              <a:t>This figure shows the role of the core values and concepts, shown in the innermost circle. The Criteria are built on them. Core values and concepts are embedded in the systematic processes addressed in Criteria categories 1 through 6, the next layer in the figure. These systematic processes yield the performance results found in Criteria category 7, represented by the outermost layer.</a:t>
            </a:r>
          </a:p>
          <a:p>
            <a:pPr marL="261980" indent="-261980">
              <a:spcBef>
                <a:spcPts val="1347"/>
              </a:spcBef>
              <a:buFont typeface="Arial" pitchFamily="34" charset="0"/>
              <a:buChar char="•"/>
              <a:defRPr/>
            </a:pPr>
            <a:r>
              <a:rPr lang="en-US" dirty="0"/>
              <a:t>Let’s take a closer look at these core values and concepts.</a:t>
            </a:r>
          </a:p>
          <a:p>
            <a:pPr>
              <a:defRPr/>
            </a:pPr>
            <a:endParaRPr lang="en-US" dirty="0"/>
          </a:p>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1E6CF192-BB90-4536-8D7B-4BEF2F178053}" type="slidenum">
              <a:rPr lang="en-US" sz="1200"/>
              <a:pPr/>
              <a:t>4</a:t>
            </a:fld>
            <a:endParaRPr lang="en-US" sz="1200"/>
          </a:p>
        </p:txBody>
      </p:sp>
      <p:sp>
        <p:nvSpPr>
          <p:cNvPr id="31747" name="Rectangle 2"/>
          <p:cNvSpPr>
            <a:spLocks noGrp="1" noRot="1" noChangeAspect="1" noChangeArrowheads="1" noTextEdit="1"/>
          </p:cNvSpPr>
          <p:nvPr>
            <p:ph type="sldImg"/>
          </p:nvPr>
        </p:nvSpPr>
        <p:spPr>
          <a:xfrm>
            <a:off x="1649413" y="77788"/>
            <a:ext cx="3721100" cy="2790825"/>
          </a:xfrm>
          <a:ln/>
        </p:spPr>
      </p:sp>
      <p:sp>
        <p:nvSpPr>
          <p:cNvPr id="31748" name="Rectangle 3"/>
          <p:cNvSpPr>
            <a:spLocks noGrp="1" noChangeArrowheads="1"/>
          </p:cNvSpPr>
          <p:nvPr>
            <p:ph type="body" idx="1"/>
          </p:nvPr>
        </p:nvSpPr>
        <p:spPr>
          <a:xfrm>
            <a:off x="614362" y="3128962"/>
            <a:ext cx="5562600" cy="60488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Aft>
                <a:spcPts val="600"/>
              </a:spcAft>
              <a:buFont typeface="Arial" pitchFamily="34" charset="0"/>
              <a:buChar char="•"/>
            </a:pPr>
            <a:r>
              <a:rPr lang="en-US" b="1" dirty="0"/>
              <a:t>Visionary 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marL="171450" indent="-171450">
              <a:spcAft>
                <a:spcPts val="600"/>
              </a:spcAft>
              <a:buFont typeface="Arial" pitchFamily="34" charset="0"/>
              <a:buChar char="•"/>
            </a:pPr>
            <a:r>
              <a:rPr lang="en-US" b="1" dirty="0" smtClean="0"/>
              <a:t>Customer-driven </a:t>
            </a:r>
            <a:r>
              <a:rPr lang="en-US" b="1" dirty="0"/>
              <a:t>excellence: </a:t>
            </a:r>
            <a:r>
              <a:rPr lang="en-US" dirty="0" smtClean="0"/>
              <a:t>Your </a:t>
            </a:r>
            <a:r>
              <a:rPr lang="en-US" dirty="0"/>
              <a:t>customers are the ultimate judges of performance and quality. Thus, your organization must take into account all product and service features and characteristics and all modes of customer access and support that contribute value to your customers. </a:t>
            </a:r>
            <a:endParaRPr lang="en-US" strike="sngStrike" dirty="0"/>
          </a:p>
          <a:p>
            <a:pPr marL="171450" indent="-171450">
              <a:spcAft>
                <a:spcPts val="600"/>
              </a:spcAft>
              <a:buFont typeface="Arial" pitchFamily="34" charset="0"/>
              <a:buChar char="•"/>
            </a:pPr>
            <a:r>
              <a:rPr lang="en-US" b="1" dirty="0"/>
              <a:t>Organizational and personal learning: </a:t>
            </a:r>
            <a:r>
              <a:rPr lang="en-US" dirty="0" smtClean="0"/>
              <a:t>Learning </a:t>
            </a:r>
            <a:r>
              <a:rPr lang="en-US" dirty="0"/>
              <a:t>is directed not only toward developing better products and services but also toward being more responsive, adaptive, innovative, and efficient—giving your organization marketplace sustainability and performance advantages and engaging your workforce to increase satisfaction and the motivation to excel.</a:t>
            </a:r>
          </a:p>
          <a:p>
            <a:pPr marL="169863">
              <a:spcAft>
                <a:spcPts val="600"/>
              </a:spcAft>
            </a:pPr>
            <a:r>
              <a:rPr lang="en-US" dirty="0"/>
              <a:t>Organizational learning includes both continuous improvement of existing approaches and significant change or innovation, leading to new goals, approaches, products, and markets. Organizations invest in personal learning through education, training, and other opportunities for continuing growth and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6E355744-9A5B-4ECB-8EBC-4E786AC2DBEA}" type="slidenum">
              <a:rPr lang="en-US" sz="1200"/>
              <a:pPr/>
              <a:t>5</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80952" y="4418780"/>
            <a:ext cx="6319887" cy="46587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4158" indent="-64158">
              <a:spcAft>
                <a:spcPts val="306"/>
              </a:spcAft>
              <a:buFontTx/>
              <a:buChar char="•"/>
            </a:pPr>
            <a:r>
              <a:rPr lang="en-US" b="1" dirty="0"/>
              <a:t>Valuing workforce members and partners: </a:t>
            </a:r>
            <a:r>
              <a:rPr lang="en-US" dirty="0"/>
              <a:t>An organization’s success depends increasingly on an engaged workforce and capitalizes on the diverse backgrounds, knowledge, skills, creativity, and motivation of its workforce and partners. Valuing the people in your workforce means committing to their engagement, satisfaction, development, and well-being. </a:t>
            </a:r>
            <a:r>
              <a:rPr lang="en-US" dirty="0" smtClean="0"/>
              <a:t>To accomplish their overall goals, organizations need to build internal and external partnerships. Internal </a:t>
            </a:r>
            <a:r>
              <a:rPr lang="en-US" dirty="0"/>
              <a:t>partners might include labor-management cooperation, while external partners might be customers, suppliers, and education or community organizations. Such partnerships may be a source of strategic advantage for an organization.</a:t>
            </a:r>
          </a:p>
          <a:p>
            <a:pPr marL="64158" indent="-64158">
              <a:spcAft>
                <a:spcPts val="306"/>
              </a:spcAft>
              <a:buFontTx/>
              <a:buChar char="•"/>
            </a:pPr>
            <a:r>
              <a:rPr lang="en-US" b="1" dirty="0"/>
              <a:t>Agility: </a:t>
            </a:r>
            <a:r>
              <a:rPr lang="en-US" dirty="0"/>
              <a:t>Success in today’s ever-changing, globally competitive environment demands agility—a capacity for rapid change and flexibility. Organizations face ever-shorter cycles for the introduction of new/improved products, as well as for faster and more flexible responses to customers. Cycle time has become a key process measure.</a:t>
            </a:r>
          </a:p>
          <a:p>
            <a:pPr marL="64158" indent="-64158">
              <a:spcAft>
                <a:spcPts val="306"/>
              </a:spcAft>
              <a:buFontTx/>
              <a:buChar char="•"/>
            </a:pPr>
            <a:r>
              <a:rPr lang="en-US" b="1" dirty="0"/>
              <a:t>Focus on the future: </a:t>
            </a:r>
            <a:r>
              <a:rPr lang="en-US" dirty="0"/>
              <a:t>The pursuit of sustained growth and performance leadership requires a strong future orientation and a willingness to make long-term commitments to key stakeholders, such as your customers, workforce, suppliers, partners, and stockholders, as well as the public and your community. </a:t>
            </a:r>
          </a:p>
          <a:p>
            <a:pPr marL="64158" indent="-64158">
              <a:spcAft>
                <a:spcPts val="306"/>
              </a:spcAft>
              <a:buFontTx/>
              <a:buChar char="•"/>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a:t>
            </a:r>
            <a:r>
              <a:rPr lang="en-US" dirty="0" smtClean="0"/>
              <a:t>performance. Innovation requires a supportive environment, a process for identifying strategic opportunities, and the pursuit of intelligent risks.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B351FA2-AAF0-4BFC-B1DA-5955CA5807B0}" type="slidenum">
              <a:rPr lang="en-US" sz="1200"/>
              <a:pPr/>
              <a:t>6</a:t>
            </a:fld>
            <a:endParaRPr lang="en-US" sz="1200"/>
          </a:p>
        </p:txBody>
      </p:sp>
      <p:sp>
        <p:nvSpPr>
          <p:cNvPr id="33795" name="Rectangle 2"/>
          <p:cNvSpPr>
            <a:spLocks noGrp="1" noRot="1" noChangeAspect="1" noChangeArrowheads="1" noTextEdit="1"/>
          </p:cNvSpPr>
          <p:nvPr>
            <p:ph type="sldImg"/>
          </p:nvPr>
        </p:nvSpPr>
        <p:spPr>
          <a:xfrm>
            <a:off x="1117600" y="693738"/>
            <a:ext cx="4848225" cy="3636962"/>
          </a:xfrm>
          <a:ln/>
        </p:spPr>
      </p:sp>
      <p:sp>
        <p:nvSpPr>
          <p:cNvPr id="30724" name="Rectangle 3"/>
          <p:cNvSpPr>
            <a:spLocks noGrp="1" noChangeArrowheads="1"/>
          </p:cNvSpPr>
          <p:nvPr>
            <p:ph type="body" idx="1"/>
          </p:nvPr>
        </p:nvSpPr>
        <p:spPr>
          <a:xfrm>
            <a:off x="341879" y="4403422"/>
            <a:ext cx="6290583" cy="4639527"/>
          </a:xfrm>
          <a:ln/>
        </p:spPr>
        <p:txBody>
          <a:bodyPr/>
          <a:lstStyle/>
          <a:p>
            <a:pPr marL="64158" indent="-64158">
              <a:spcAft>
                <a:spcPts val="306"/>
              </a:spcAft>
              <a:buFont typeface="Arial" pitchFamily="34" charset="0"/>
              <a:buChar char="•"/>
              <a:defRPr/>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a:t>
            </a:r>
            <a:r>
              <a:rPr lang="en-US" dirty="0" smtClean="0"/>
              <a:t>benchmarks.</a:t>
            </a:r>
            <a:endParaRPr lang="en-US" strike="sngStrike" dirty="0"/>
          </a:p>
          <a:p>
            <a:pPr marL="64158" indent="-64158">
              <a:spcAft>
                <a:spcPts val="306"/>
              </a:spcAft>
              <a:buFont typeface="Arial" pitchFamily="34" charset="0"/>
              <a:buChar char="•"/>
              <a:defRPr/>
            </a:pPr>
            <a:r>
              <a:rPr lang="en-US" b="1" dirty="0"/>
              <a:t>Societal responsibility: </a:t>
            </a:r>
            <a:r>
              <a:rPr lang="en-US" dirty="0"/>
              <a:t>Leaders should stress responsibilities to the public, ethical behavior, and the need to consider societal well-being and benefit, which refers to leadership and support—within the limits of an organization’s resources—of the environmental, social, and economic systems in the organization’s sphere of influence.</a:t>
            </a:r>
            <a:r>
              <a:rPr lang="en-US" b="1" dirty="0"/>
              <a:t> </a:t>
            </a:r>
            <a:r>
              <a:rPr lang="en-US" dirty="0"/>
              <a:t>Leaders should be role models in focusing on ethics and the protection of public health, safety, and the environment. They should focus on opportunities to excel beyond mere compliance in these areas. Planning should anticipate adverse impacts that may arise and make available the information and support needed to maintain public awareness, safety, and confidence. Also, organizations should emphasize resource conservation and waste reduction at the source. </a:t>
            </a:r>
          </a:p>
          <a:p>
            <a:pPr marL="64158" indent="-64158">
              <a:spcAft>
                <a:spcPts val="306"/>
              </a:spcAft>
              <a:buFont typeface="Arial" pitchFamily="34" charset="0"/>
              <a:buChar char="•"/>
              <a:defRPr/>
            </a:pPr>
            <a:r>
              <a:rPr lang="en-US" b="1" dirty="0"/>
              <a:t>Focus on results and creating value:</a:t>
            </a:r>
            <a:r>
              <a:rPr lang="en-US" dirty="0"/>
              <a:t> Results should be used to create and balance value for your key stakeholders. The use of a balanced composite of leading and lagging performance measures offers an effective means to communicate short- and longer-term priorities, monitor actual performance, and provide a clear basis for improving results.  </a:t>
            </a:r>
          </a:p>
          <a:p>
            <a:pPr marL="64158" indent="-64158">
              <a:spcAft>
                <a:spcPts val="306"/>
              </a:spcAft>
              <a:buFont typeface="Arial" pitchFamily="34" charset="0"/>
              <a:buChar char="•"/>
              <a:defRPr/>
            </a:pPr>
            <a:r>
              <a:rPr lang="en-US" b="1" dirty="0"/>
              <a:t>Systems perspective: </a:t>
            </a:r>
            <a:r>
              <a:rPr lang="en-US" dirty="0"/>
              <a:t>A systems perspective means managing the whole organization, as well as its key processes, to achieve results—and strive for performance excellence. The seven Baldrige Criteria categories, the core values, and the scoring guidelines form the building blocks and the integrating mechanism for the system. This systems perspective is depicted in the following slide.</a:t>
            </a:r>
          </a:p>
          <a:p>
            <a:pPr>
              <a:spcAft>
                <a:spcPts val="306"/>
              </a:spcAf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DFA3525-EE5F-46FD-A6B2-0609E733333D}" type="slidenum">
              <a:rPr lang="en-US" sz="1200"/>
              <a:pPr/>
              <a:t>7</a:t>
            </a:fld>
            <a:endParaRPr lang="en-US" sz="1200"/>
          </a:p>
        </p:txBody>
      </p:sp>
      <p:sp>
        <p:nvSpPr>
          <p:cNvPr id="34819" name="Rectangle 2"/>
          <p:cNvSpPr>
            <a:spLocks noGrp="1" noRot="1" noChangeAspect="1" noChangeArrowheads="1" noTextEdit="1"/>
          </p:cNvSpPr>
          <p:nvPr>
            <p:ph type="sldImg"/>
          </p:nvPr>
        </p:nvSpPr>
        <p:spPr>
          <a:xfrm>
            <a:off x="1150938" y="685800"/>
            <a:ext cx="4656137" cy="3490913"/>
          </a:xfrm>
          <a:ln/>
        </p:spPr>
      </p:sp>
      <p:sp>
        <p:nvSpPr>
          <p:cNvPr id="34820" name="Rectangle 3"/>
          <p:cNvSpPr>
            <a:spLocks noGrp="1" noChangeArrowheads="1"/>
          </p:cNvSpPr>
          <p:nvPr>
            <p:ph type="body" idx="1"/>
          </p:nvPr>
        </p:nvSpPr>
        <p:spPr>
          <a:xfrm>
            <a:off x="566545" y="4267136"/>
            <a:ext cx="5935678" cy="471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Aft>
                <a:spcPts val="600"/>
              </a:spcAft>
            </a:pPr>
            <a:r>
              <a:rPr lang="en-US" dirty="0"/>
              <a:t>The framework provides a high-level overview of the Baldrige Criteria for Performance Excellence and shows how the Criteria provide a systems perspective for managing your organization. From top to bottom, the framework has three basic elements—the Organizational Profile, the system operations, and the system foundation (Measurement, Analysis, and Knowledge Management).</a:t>
            </a:r>
          </a:p>
          <a:p>
            <a:pPr>
              <a:spcAft>
                <a:spcPts val="673"/>
              </a:spcAft>
              <a:defRPr/>
            </a:pPr>
            <a:r>
              <a:rPr lang="en-US" dirty="0"/>
              <a:t>The </a:t>
            </a:r>
            <a:r>
              <a:rPr lang="en-US" b="1" dirty="0"/>
              <a:t>Organizational Profile</a:t>
            </a:r>
            <a:r>
              <a:rPr lang="en-US" dirty="0"/>
              <a:t> (the umbrella at the top of the figure) sets the context for the way your organization operates. Your environment, key working relationships, and strategic challenges and advantages serve as an overarching guide for your organizational performance management system. </a:t>
            </a:r>
          </a:p>
          <a:p>
            <a:pPr>
              <a:spcAft>
                <a:spcPts val="673"/>
              </a:spcAft>
              <a:defRPr/>
            </a:pPr>
            <a:r>
              <a:rPr lang="en-US" dirty="0"/>
              <a:t>The </a:t>
            </a:r>
            <a:r>
              <a:rPr lang="en-US" b="1" dirty="0"/>
              <a:t>system operations</a:t>
            </a:r>
            <a:r>
              <a:rPr lang="en-US" dirty="0"/>
              <a:t> (middle of the figure) are consist of two linked triads, formed by the six Baldrige process categories, that define your operations and the results you achieve.</a:t>
            </a:r>
          </a:p>
          <a:p>
            <a:pPr marL="261980" lvl="1" indent="-261980">
              <a:spcAft>
                <a:spcPts val="673"/>
              </a:spcAft>
              <a:buFont typeface="Arial" pitchFamily="34" charset="0"/>
              <a:buChar char="•"/>
              <a:defRPr/>
            </a:pPr>
            <a:r>
              <a:rPr lang="en-US" dirty="0"/>
              <a:t>The leadership triad—Leadership, Strategic Planning, and Customer Focus—emphasizes the importance of a leadership focus on strategy and customers. Senior leaders set your organizational direction and seek future opportunities for your organization.</a:t>
            </a:r>
          </a:p>
          <a:p>
            <a:pPr marL="261980" lvl="1" indent="-261980">
              <a:spcAft>
                <a:spcPts val="673"/>
              </a:spcAft>
              <a:buFont typeface="Arial" pitchFamily="34" charset="0"/>
              <a:buChar char="•"/>
              <a:defRPr/>
            </a:pPr>
            <a:r>
              <a:rPr lang="en-US" dirty="0"/>
              <a:t>The results triad—Workforce Focus, Operations Focus, and Results—focuses on your workforce and key processes that accomplish the work of the organization, which yields your overall performance results.</a:t>
            </a:r>
          </a:p>
          <a:p>
            <a:pPr marL="261980" lvl="1" indent="-261980">
              <a:spcAft>
                <a:spcPts val="673"/>
              </a:spcAft>
              <a:buFont typeface="Arial" pitchFamily="34" charset="0"/>
              <a:buChar char="•"/>
              <a:defRPr/>
            </a:pPr>
            <a:r>
              <a:rPr lang="en-US" dirty="0"/>
              <a:t>ALL actions point toward results.</a:t>
            </a:r>
          </a:p>
          <a:p>
            <a:pPr marL="261980" lvl="1" indent="-261980">
              <a:spcAft>
                <a:spcPts val="673"/>
              </a:spcAft>
              <a:buFont typeface="Arial" pitchFamily="34" charset="0"/>
              <a:buChar char="•"/>
              <a:defRPr/>
            </a:pPr>
            <a:r>
              <a:rPr lang="en-US" dirty="0"/>
              <a:t>The horizontal arrow in the center of the framework links the two triads—a linkage critical to organizational success—and indicates the importance of feedback in an effective performance management system.</a:t>
            </a:r>
          </a:p>
          <a:p>
            <a:pPr>
              <a:spcAft>
                <a:spcPts val="673"/>
              </a:spcAft>
              <a:defRPr/>
            </a:pPr>
            <a:r>
              <a:rPr lang="en-US" dirty="0"/>
              <a:t>The </a:t>
            </a:r>
            <a:r>
              <a:rPr lang="en-US" b="1" dirty="0"/>
              <a:t>system foundation</a:t>
            </a:r>
            <a:r>
              <a:rPr lang="en-US" dirty="0"/>
              <a:t> (bottom of the figure) is composed of Measurement, Analysis, and Knowledge Management, which are critical to a fact-based, knowledge-driven system for improving performance and competitiveness.</a:t>
            </a:r>
          </a:p>
          <a:p>
            <a:pPr marL="57029" indent="-57029">
              <a:lnSpc>
                <a:spcPct val="90000"/>
              </a:lnSpc>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536C535-B7CF-437B-928C-9BD496EEAC87}" type="slidenum">
              <a:rPr lang="en-US" sz="1200"/>
              <a:pPr/>
              <a:t>8</a:t>
            </a:fld>
            <a:endParaRPr lang="en-US" sz="1200" dirty="0"/>
          </a:p>
        </p:txBody>
      </p:sp>
      <p:sp>
        <p:nvSpPr>
          <p:cNvPr id="35843" name="Rectangle 2"/>
          <p:cNvSpPr>
            <a:spLocks noGrp="1" noRot="1" noChangeAspect="1" noChangeArrowheads="1" noTextEdit="1"/>
          </p:cNvSpPr>
          <p:nvPr>
            <p:ph type="sldImg"/>
          </p:nvPr>
        </p:nvSpPr>
        <p:spPr>
          <a:xfrm>
            <a:off x="1150938" y="685800"/>
            <a:ext cx="4656137" cy="3490913"/>
          </a:xfrm>
          <a:ln/>
        </p:spPr>
      </p:sp>
      <p:sp>
        <p:nvSpPr>
          <p:cNvPr id="35844" name="Rectangle 3"/>
          <p:cNvSpPr>
            <a:spLocks noGrp="1" noChangeArrowheads="1"/>
          </p:cNvSpPr>
          <p:nvPr>
            <p:ph type="body" idx="1"/>
          </p:nvPr>
        </p:nvSpPr>
        <p:spPr>
          <a:xfrm>
            <a:off x="548636" y="4418779"/>
            <a:ext cx="5945447" cy="4422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7723" indent="-67723">
              <a:spcAft>
                <a:spcPts val="612"/>
              </a:spcAft>
              <a:buFontTx/>
              <a:buChar char="•"/>
            </a:pPr>
            <a:r>
              <a:rPr lang="en-US" dirty="0"/>
              <a:t>As previously mentioned, there are 17 items under the seven Baldrige categories. Let’s take a look at what an item looks like in the Criteria booklet. In this graphic of item </a:t>
            </a:r>
            <a:r>
              <a:rPr lang="en-US" dirty="0" smtClean="0"/>
              <a:t>7.1</a:t>
            </a:r>
            <a:r>
              <a:rPr lang="en-US" dirty="0"/>
              <a:t>, Product and Process Results, you can see that the basic requirements are presented in the item </a:t>
            </a:r>
            <a:r>
              <a:rPr lang="en-US" dirty="0" smtClean="0"/>
              <a:t>title</a:t>
            </a:r>
            <a:r>
              <a:rPr lang="en-US" strike="sngStrike" dirty="0" smtClean="0"/>
              <a:t> </a:t>
            </a:r>
            <a:r>
              <a:rPr lang="en-US" dirty="0" smtClean="0"/>
              <a:t>(“</a:t>
            </a:r>
            <a:r>
              <a:rPr lang="en-US" dirty="0"/>
              <a:t>What are your product performance and process effectiveness results?”) The overall requirements are expressed as introductory sentences in bold text at the top of the item. You can also see that this is classified as a results </a:t>
            </a:r>
            <a:r>
              <a:rPr lang="en-US" strike="sngStrike" dirty="0"/>
              <a:t>process </a:t>
            </a:r>
            <a:r>
              <a:rPr lang="en-US" dirty="0"/>
              <a:t>item. (All items in categories 1 through 6 are classified as process items. Items in category 7 are results items.)</a:t>
            </a:r>
          </a:p>
          <a:p>
            <a:pPr marL="67723" indent="-67723">
              <a:spcAft>
                <a:spcPts val="612"/>
              </a:spcAft>
              <a:buFontTx/>
              <a:buChar char="•"/>
            </a:pPr>
            <a:r>
              <a:rPr lang="en-US" dirty="0"/>
              <a:t>Two arrows at the left point out the item’s areas to address, which are in blue text and assigned a letter designation—in this case, “a,” “b,” and “c.” Each area to address is summarized in a boldface subheading.</a:t>
            </a:r>
          </a:p>
          <a:p>
            <a:pPr marL="67723" indent="-67723">
              <a:spcAft>
                <a:spcPts val="612"/>
              </a:spcAft>
              <a:buFontTx/>
              <a:buChar char="•"/>
            </a:pPr>
            <a:r>
              <a:rPr lang="en-US" dirty="0"/>
              <a:t>Multiple requirements are shown here on the right in brackets. They appear under each area to address as individual questions in black text. </a:t>
            </a:r>
            <a:endParaRPr lang="en-US" i="1" dirty="0"/>
          </a:p>
          <a:p>
            <a:pPr marL="67723" indent="-67723">
              <a:spcAft>
                <a:spcPts val="612"/>
              </a:spcAft>
              <a:buFontTx/>
              <a:buChar char="•"/>
            </a:pPr>
            <a:r>
              <a:rPr lang="en-US" dirty="0"/>
              <a:t>Key terms presented in the Glossary are shown in small capital letters throughout the Criteria and scoring guidelines</a:t>
            </a:r>
            <a:endParaRPr lang="en-US"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9" eaLnBrk="0" hangingPunct="0">
              <a:defRPr sz="2700">
                <a:solidFill>
                  <a:schemeClr val="tx1"/>
                </a:solidFill>
                <a:latin typeface="Times New Roman" pitchFamily="18" charset="0"/>
                <a:ea typeface="ＭＳ Ｐゴシック" pitchFamily="34" charset="-128"/>
              </a:defRPr>
            </a:lvl1pPr>
            <a:lvl2pPr marL="834056" indent="-320791" defTabSz="926729" eaLnBrk="0" hangingPunct="0">
              <a:defRPr sz="2700">
                <a:solidFill>
                  <a:schemeClr val="tx1"/>
                </a:solidFill>
                <a:latin typeface="Times New Roman" pitchFamily="18" charset="0"/>
                <a:ea typeface="ＭＳ Ｐゴシック" pitchFamily="34" charset="-128"/>
              </a:defRPr>
            </a:lvl2pPr>
            <a:lvl3pPr marL="1283164" indent="-256632" defTabSz="926729" eaLnBrk="0" hangingPunct="0">
              <a:defRPr sz="2700">
                <a:solidFill>
                  <a:schemeClr val="tx1"/>
                </a:solidFill>
                <a:latin typeface="Times New Roman" pitchFamily="18" charset="0"/>
                <a:ea typeface="ＭＳ Ｐゴシック" pitchFamily="34" charset="-128"/>
              </a:defRPr>
            </a:lvl3pPr>
            <a:lvl4pPr marL="1796429" indent="-256632" defTabSz="926729" eaLnBrk="0" hangingPunct="0">
              <a:defRPr sz="2700">
                <a:solidFill>
                  <a:schemeClr val="tx1"/>
                </a:solidFill>
                <a:latin typeface="Times New Roman" pitchFamily="18" charset="0"/>
                <a:ea typeface="ＭＳ Ｐゴシック" pitchFamily="34" charset="-128"/>
              </a:defRPr>
            </a:lvl4pPr>
            <a:lvl5pPr marL="2309695" indent="-256632" defTabSz="926729" eaLnBrk="0" hangingPunct="0">
              <a:defRPr sz="2700">
                <a:solidFill>
                  <a:schemeClr val="tx1"/>
                </a:solidFill>
                <a:latin typeface="Times New Roman" pitchFamily="18" charset="0"/>
                <a:ea typeface="ＭＳ Ｐゴシック" pitchFamily="34" charset="-128"/>
              </a:defRPr>
            </a:lvl5pPr>
            <a:lvl6pPr marL="2822961"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336226"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849492"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362757" indent="-256632" defTabSz="926729"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2C5DA43-3293-47AF-932D-67FD4C67B2D7}" type="slidenum">
              <a:rPr lang="en-US" sz="1200"/>
              <a:pPr/>
              <a:t>9</a:t>
            </a:fld>
            <a:endParaRPr lang="en-US" sz="1200" dirty="0"/>
          </a:p>
        </p:txBody>
      </p:sp>
      <p:sp>
        <p:nvSpPr>
          <p:cNvPr id="36867" name="Rectangle 2"/>
          <p:cNvSpPr>
            <a:spLocks noGrp="1" noRot="1" noChangeAspect="1" noChangeArrowheads="1" noTextEdit="1"/>
          </p:cNvSpPr>
          <p:nvPr>
            <p:ph type="sldImg"/>
          </p:nvPr>
        </p:nvSpPr>
        <p:spPr>
          <a:xfrm>
            <a:off x="1150938" y="685800"/>
            <a:ext cx="4656137" cy="3490913"/>
          </a:xfrm>
          <a:ln/>
        </p:spPr>
      </p:sp>
      <p:sp>
        <p:nvSpPr>
          <p:cNvPr id="36868" name="Rectangle 3"/>
          <p:cNvSpPr>
            <a:spLocks noGrp="1" noChangeArrowheads="1"/>
          </p:cNvSpPr>
          <p:nvPr>
            <p:ph type="body" idx="1"/>
          </p:nvPr>
        </p:nvSpPr>
        <p:spPr>
          <a:xfrm>
            <a:off x="548636" y="4418779"/>
            <a:ext cx="5945447" cy="4422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7723" indent="-67723">
              <a:spcBef>
                <a:spcPts val="612"/>
              </a:spcBef>
              <a:buFontTx/>
              <a:buChar char="•"/>
            </a:pPr>
            <a:r>
              <a:rPr lang="en-US" dirty="0" smtClean="0"/>
              <a:t>Item notes serve three purposes: (1) to clarify key terms or requirements, (2) to give instructions and examples for responding to the item requirements, and (3) to indicate key linkages to other items. </a:t>
            </a:r>
          </a:p>
          <a:p>
            <a:pPr marL="67723" indent="-67723">
              <a:spcBef>
                <a:spcPts val="612"/>
              </a:spcBef>
              <a:buFontTx/>
              <a:buChar char="•"/>
            </a:pPr>
            <a:r>
              <a:rPr lang="en-US" dirty="0" smtClean="0"/>
              <a:t>Notes also provide additional guidance specifically for nonprofit organizations. These nonprofit-specific notes are shown in italics.</a:t>
            </a:r>
          </a:p>
          <a:p>
            <a:pPr>
              <a:spcBef>
                <a:spcPts val="612"/>
              </a:spcBef>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Web site).</a:t>
            </a:r>
            <a:endParaRPr lang="en-US" strike="sngStrik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5" y="2130532"/>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6" y="3885640"/>
            <a:ext cx="6401955" cy="1753721"/>
          </a:xfrm>
        </p:spPr>
        <p:txBody>
          <a:bodyPr/>
          <a:lstStyle>
            <a:lvl1pPr marL="0" indent="0" algn="ctr">
              <a:buNone/>
              <a:defRPr/>
            </a:lvl1pPr>
            <a:lvl2pPr marL="409667" indent="0" algn="ctr">
              <a:buNone/>
              <a:defRPr/>
            </a:lvl2pPr>
            <a:lvl3pPr marL="819335" indent="0" algn="ctr">
              <a:buNone/>
              <a:defRPr/>
            </a:lvl3pPr>
            <a:lvl4pPr marL="1229004" indent="0" algn="ctr">
              <a:buNone/>
              <a:defRPr/>
            </a:lvl4pPr>
            <a:lvl5pPr marL="1638671" indent="0" algn="ctr">
              <a:buNone/>
              <a:defRPr/>
            </a:lvl5pPr>
            <a:lvl6pPr marL="2048341" indent="0" algn="ctr">
              <a:buNone/>
              <a:defRPr/>
            </a:lvl6pPr>
            <a:lvl7pPr marL="2458008" indent="0" algn="ctr">
              <a:buNone/>
              <a:defRPr/>
            </a:lvl7pPr>
            <a:lvl8pPr marL="2867676" indent="0" algn="ctr">
              <a:buNone/>
              <a:defRPr/>
            </a:lvl8pPr>
            <a:lvl9pPr marL="327734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92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9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432" y="745191"/>
            <a:ext cx="189056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7401" y="745191"/>
            <a:ext cx="5537488"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2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77398" y="745191"/>
            <a:ext cx="7566602"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7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667" indent="0">
              <a:buNone/>
              <a:defRPr sz="1600"/>
            </a:lvl2pPr>
            <a:lvl3pPr marL="819335" indent="0">
              <a:buNone/>
              <a:defRPr sz="1400"/>
            </a:lvl3pPr>
            <a:lvl4pPr marL="1229004" indent="0">
              <a:buNone/>
              <a:defRPr sz="1300"/>
            </a:lvl4pPr>
            <a:lvl5pPr marL="1638671" indent="0">
              <a:buNone/>
              <a:defRPr sz="1300"/>
            </a:lvl5pPr>
            <a:lvl6pPr marL="2048341" indent="0">
              <a:buNone/>
              <a:defRPr sz="1300"/>
            </a:lvl6pPr>
            <a:lvl7pPr marL="2458008" indent="0">
              <a:buNone/>
              <a:defRPr sz="1300"/>
            </a:lvl7pPr>
            <a:lvl8pPr marL="2867676" indent="0">
              <a:buNone/>
              <a:defRPr sz="1300"/>
            </a:lvl8pPr>
            <a:lvl9pPr marL="3277343" indent="0">
              <a:buNone/>
              <a:defRPr sz="1300"/>
            </a:lvl9pPr>
          </a:lstStyle>
          <a:p>
            <a:pPr lvl="0"/>
            <a:r>
              <a:rPr lang="en-US" smtClean="0"/>
              <a:t>Click to edit Master text styles</a:t>
            </a:r>
          </a:p>
        </p:txBody>
      </p:sp>
    </p:spTree>
    <p:extLst>
      <p:ext uri="{BB962C8B-B14F-4D97-AF65-F5344CB8AC3E}">
        <p14:creationId xmlns:p14="http://schemas.microsoft.com/office/powerpoint/2010/main" val="30504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75" y="2291603"/>
            <a:ext cx="3635375"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7182" y="2291603"/>
            <a:ext cx="3636818"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4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3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247297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5" y="4800334"/>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5" y="612122"/>
            <a:ext cx="5486977" cy="4115360"/>
          </a:xfrm>
        </p:spPr>
        <p:txBody>
          <a:bodyPr/>
          <a:lstStyle>
            <a:lvl1pPr marL="0" indent="0">
              <a:buNone/>
              <a:defRPr sz="2900"/>
            </a:lvl1pPr>
            <a:lvl2pPr marL="409667" indent="0">
              <a:buNone/>
              <a:defRPr sz="2500"/>
            </a:lvl2pPr>
            <a:lvl3pPr marL="819335" indent="0">
              <a:buNone/>
              <a:defRPr sz="2200"/>
            </a:lvl3pPr>
            <a:lvl4pPr marL="1229004" indent="0">
              <a:buNone/>
              <a:defRPr sz="1800"/>
            </a:lvl4pPr>
            <a:lvl5pPr marL="1638671" indent="0">
              <a:buNone/>
              <a:defRPr sz="1800"/>
            </a:lvl5pPr>
            <a:lvl6pPr marL="2048341" indent="0">
              <a:buNone/>
              <a:defRPr sz="1800"/>
            </a:lvl6pPr>
            <a:lvl7pPr marL="2458008" indent="0">
              <a:buNone/>
              <a:defRPr sz="1800"/>
            </a:lvl7pPr>
            <a:lvl8pPr marL="2867676" indent="0">
              <a:buNone/>
              <a:defRPr sz="1800"/>
            </a:lvl8pPr>
            <a:lvl9pPr marL="3277343" indent="0">
              <a:buNone/>
              <a:defRPr sz="1800"/>
            </a:lvl9pPr>
          </a:lstStyle>
          <a:p>
            <a:pPr lvl="0"/>
            <a:endParaRPr lang="en-US" noProof="0" smtClean="0"/>
          </a:p>
        </p:txBody>
      </p:sp>
      <p:sp>
        <p:nvSpPr>
          <p:cNvPr id="4" name="Text Placeholder 3"/>
          <p:cNvSpPr>
            <a:spLocks noGrp="1"/>
          </p:cNvSpPr>
          <p:nvPr>
            <p:ph type="body" sz="half" idx="2"/>
          </p:nvPr>
        </p:nvSpPr>
        <p:spPr>
          <a:xfrm>
            <a:off x="1792445" y="5367618"/>
            <a:ext cx="5486977" cy="80402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39449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545" y="745191"/>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p>
            <a:pPr lvl="0"/>
            <a:r>
              <a:rPr lang="en-US" smtClean="0"/>
              <a:t>Master Title Style goes here</a:t>
            </a:r>
          </a:p>
        </p:txBody>
      </p:sp>
      <p:sp>
        <p:nvSpPr>
          <p:cNvPr id="1027" name="Rectangle 16"/>
          <p:cNvSpPr>
            <a:spLocks noGrp="1" noChangeArrowheads="1"/>
          </p:cNvSpPr>
          <p:nvPr>
            <p:ph type="body" idx="1"/>
          </p:nvPr>
        </p:nvSpPr>
        <p:spPr bwMode="auto">
          <a:xfrm>
            <a:off x="1056409" y="2291603"/>
            <a:ext cx="8087591" cy="416858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p>
            <a:pPr lvl="0"/>
            <a:r>
              <a:rPr lang="en-US" dirty="0" smtClean="0"/>
              <a:t>Master Style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 name="Group 16"/>
          <p:cNvGrpSpPr>
            <a:grpSpLocks/>
          </p:cNvGrpSpPr>
          <p:nvPr userDrawn="1"/>
        </p:nvGrpSpPr>
        <p:grpSpPr bwMode="auto">
          <a:xfrm>
            <a:off x="0" y="0"/>
            <a:ext cx="9143698" cy="6934200"/>
            <a:chOff x="-701" y="-701"/>
            <a:chExt cx="10058400" cy="7860136"/>
          </a:xfrm>
        </p:grpSpPr>
        <p:pic>
          <p:nvPicPr>
            <p:cNvPr id="1031" name="Picture 14" descr="shutterstock_40118065#5D201C_cmyk.ai"/>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1" y="542149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01645" y="1423"/>
              <a:ext cx="2755900" cy="1219200"/>
            </a:xfrm>
            <a:prstGeom prst="rect">
              <a:avLst/>
            </a:prstGeom>
            <a:noFill/>
            <a:ln w="9525">
              <a:noFill/>
              <a:miter lim="800000"/>
              <a:headEnd/>
              <a:tailEnd/>
            </a:ln>
          </p:spPr>
        </p:pic>
        <p:sp>
          <p:nvSpPr>
            <p:cNvPr id="12" name="Text Box 12"/>
            <p:cNvSpPr txBox="1">
              <a:spLocks noChangeArrowheads="1"/>
            </p:cNvSpPr>
            <p:nvPr userDrawn="1"/>
          </p:nvSpPr>
          <p:spPr bwMode="auto">
            <a:xfrm>
              <a:off x="9242028" y="-701"/>
              <a:ext cx="812827" cy="296543"/>
            </a:xfrm>
            <a:prstGeom prst="rect">
              <a:avLst/>
            </a:prstGeom>
            <a:noFill/>
            <a:ln w="9525">
              <a:noFill/>
              <a:miter lim="800000"/>
              <a:headEnd/>
              <a:tailEnd/>
            </a:ln>
            <a:effectLst/>
          </p:spPr>
          <p:txBody>
            <a:bodyPr>
              <a:spAutoFit/>
            </a:bodyPr>
            <a:lstStyle/>
            <a:p>
              <a:pPr algn="r" defTabSz="913010" eaLnBrk="0" fontAlgn="base" hangingPunct="0">
                <a:spcBef>
                  <a:spcPct val="0"/>
                </a:spcBef>
                <a:spcAft>
                  <a:spcPct val="0"/>
                </a:spcAft>
                <a:defRPr/>
              </a:pPr>
              <a:r>
                <a:rPr lang="en-US" sz="1100" dirty="0" smtClean="0">
                  <a:solidFill>
                    <a:srgbClr val="A6A6A6"/>
                  </a:solidFill>
                  <a:latin typeface="Arial" pitchFamily="34" charset="0"/>
                  <a:ea typeface="ＭＳ Ｐゴシック" pitchFamily="-109" charset="-128"/>
                  <a:cs typeface="Arial" pitchFamily="34" charset="0"/>
                </a:rPr>
                <a:t>2014</a:t>
              </a:r>
              <a:endParaRPr lang="en-US" sz="1100" dirty="0">
                <a:solidFill>
                  <a:srgbClr val="A6A6A6"/>
                </a:solidFill>
                <a:latin typeface="Arial" pitchFamily="34" charset="0"/>
                <a:ea typeface="ＭＳ Ｐゴシック" pitchFamily="-109" charset="-128"/>
                <a:cs typeface="Arial" pitchFamily="34" charset="0"/>
              </a:endParaRP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591" y="5681383"/>
            <a:ext cx="815398" cy="907676"/>
          </a:xfrm>
          <a:prstGeom prst="rect">
            <a:avLst/>
          </a:prstGeom>
          <a:noFill/>
          <a:ln w="9525">
            <a:noFill/>
            <a:miter lim="800000"/>
            <a:headEnd/>
            <a:tailEnd/>
          </a:ln>
        </p:spPr>
      </p:pic>
      <p:sp>
        <p:nvSpPr>
          <p:cNvPr id="13" name="Text Box 12"/>
          <p:cNvSpPr txBox="1">
            <a:spLocks noChangeArrowheads="1"/>
          </p:cNvSpPr>
          <p:nvPr userDrawn="1"/>
        </p:nvSpPr>
        <p:spPr bwMode="auto">
          <a:xfrm>
            <a:off x="24547" y="6566648"/>
            <a:ext cx="3988955" cy="221359"/>
          </a:xfrm>
          <a:prstGeom prst="rect">
            <a:avLst/>
          </a:prstGeom>
          <a:noFill/>
          <a:ln w="9525">
            <a:noFill/>
            <a:miter lim="800000"/>
            <a:headEnd/>
            <a:tailEnd/>
          </a:ln>
          <a:effectLst/>
        </p:spPr>
        <p:txBody>
          <a:bodyPr lIns="81940" tIns="40968" rIns="81940" bIns="40968">
            <a:spAutoFit/>
          </a:bodyPr>
          <a:lstStyle/>
          <a:p>
            <a:pPr defTabSz="913010" eaLnBrk="0" fontAlgn="base" hangingPunct="0">
              <a:spcBef>
                <a:spcPct val="0"/>
              </a:spcBef>
              <a:spcAft>
                <a:spcPct val="0"/>
              </a:spcAft>
              <a:defRPr/>
            </a:pPr>
            <a:r>
              <a:rPr lang="en-US" sz="900" dirty="0">
                <a:solidFill>
                  <a:srgbClr val="FFFFFF"/>
                </a:solidFill>
                <a:latin typeface="Arial" pitchFamily="34" charset="0"/>
                <a:ea typeface="ＭＳ Ｐゴシック" pitchFamily="-109" charset="-128"/>
                <a:cs typeface="Arial" pitchFamily="34" charset="0"/>
              </a:rPr>
              <a:t>Baldrige Performance Excellence Program | www.nist.gov/baldrige</a:t>
            </a:r>
          </a:p>
        </p:txBody>
      </p:sp>
    </p:spTree>
    <p:extLst>
      <p:ext uri="{BB962C8B-B14F-4D97-AF65-F5344CB8AC3E}">
        <p14:creationId xmlns:p14="http://schemas.microsoft.com/office/powerpoint/2010/main" val="92164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p:titleStyle>
    <p:body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p:bodyStyle>
    <p:otherStyle>
      <a:defPPr>
        <a:defRPr lang="en-US"/>
      </a:defPPr>
      <a:lvl1pPr marL="0" algn="l" defTabSz="409667" rtl="0" eaLnBrk="1" latinLnBrk="0" hangingPunct="1">
        <a:defRPr sz="1600" kern="1200">
          <a:solidFill>
            <a:schemeClr val="tx1"/>
          </a:solidFill>
          <a:latin typeface="+mn-lt"/>
          <a:ea typeface="+mn-ea"/>
          <a:cs typeface="+mn-cs"/>
        </a:defRPr>
      </a:lvl1pPr>
      <a:lvl2pPr marL="409667" algn="l" defTabSz="409667" rtl="0" eaLnBrk="1" latinLnBrk="0" hangingPunct="1">
        <a:defRPr sz="1600" kern="1200">
          <a:solidFill>
            <a:schemeClr val="tx1"/>
          </a:solidFill>
          <a:latin typeface="+mn-lt"/>
          <a:ea typeface="+mn-ea"/>
          <a:cs typeface="+mn-cs"/>
        </a:defRPr>
      </a:lvl2pPr>
      <a:lvl3pPr marL="819335" algn="l" defTabSz="409667" rtl="0" eaLnBrk="1" latinLnBrk="0" hangingPunct="1">
        <a:defRPr sz="1600" kern="1200">
          <a:solidFill>
            <a:schemeClr val="tx1"/>
          </a:solidFill>
          <a:latin typeface="+mn-lt"/>
          <a:ea typeface="+mn-ea"/>
          <a:cs typeface="+mn-cs"/>
        </a:defRPr>
      </a:lvl3pPr>
      <a:lvl4pPr marL="1229004" algn="l" defTabSz="409667" rtl="0" eaLnBrk="1" latinLnBrk="0" hangingPunct="1">
        <a:defRPr sz="1600" kern="1200">
          <a:solidFill>
            <a:schemeClr val="tx1"/>
          </a:solidFill>
          <a:latin typeface="+mn-lt"/>
          <a:ea typeface="+mn-ea"/>
          <a:cs typeface="+mn-cs"/>
        </a:defRPr>
      </a:lvl4pPr>
      <a:lvl5pPr marL="1638671" algn="l" defTabSz="409667" rtl="0" eaLnBrk="1" latinLnBrk="0" hangingPunct="1">
        <a:defRPr sz="1600" kern="1200">
          <a:solidFill>
            <a:schemeClr val="tx1"/>
          </a:solidFill>
          <a:latin typeface="+mn-lt"/>
          <a:ea typeface="+mn-ea"/>
          <a:cs typeface="+mn-cs"/>
        </a:defRPr>
      </a:lvl5pPr>
      <a:lvl6pPr marL="2048341" algn="l" defTabSz="409667" rtl="0" eaLnBrk="1" latinLnBrk="0" hangingPunct="1">
        <a:defRPr sz="1600" kern="1200">
          <a:solidFill>
            <a:schemeClr val="tx1"/>
          </a:solidFill>
          <a:latin typeface="+mn-lt"/>
          <a:ea typeface="+mn-ea"/>
          <a:cs typeface="+mn-cs"/>
        </a:defRPr>
      </a:lvl6pPr>
      <a:lvl7pPr marL="2458008" algn="l" defTabSz="409667" rtl="0" eaLnBrk="1" latinLnBrk="0" hangingPunct="1">
        <a:defRPr sz="1600" kern="1200">
          <a:solidFill>
            <a:schemeClr val="tx1"/>
          </a:solidFill>
          <a:latin typeface="+mn-lt"/>
          <a:ea typeface="+mn-ea"/>
          <a:cs typeface="+mn-cs"/>
        </a:defRPr>
      </a:lvl7pPr>
      <a:lvl8pPr marL="2867676" algn="l" defTabSz="409667" rtl="0" eaLnBrk="1" latinLnBrk="0" hangingPunct="1">
        <a:defRPr sz="1600" kern="1200">
          <a:solidFill>
            <a:schemeClr val="tx1"/>
          </a:solidFill>
          <a:latin typeface="+mn-lt"/>
          <a:ea typeface="+mn-ea"/>
          <a:cs typeface="+mn-cs"/>
        </a:defRPr>
      </a:lvl8pPr>
      <a:lvl9pPr marL="3277343" algn="l" defTabSz="409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3"/>
          <p:cNvGrpSpPr>
            <a:grpSpLocks/>
          </p:cNvGrpSpPr>
          <p:nvPr/>
        </p:nvGrpSpPr>
        <p:grpSpPr bwMode="auto">
          <a:xfrm>
            <a:off x="76200" y="4783454"/>
            <a:ext cx="9143699" cy="2150747"/>
            <a:chOff x="-3175" y="5440680"/>
            <a:chExt cx="10058069" cy="2437513"/>
          </a:xfrm>
        </p:grpSpPr>
        <p:grpSp>
          <p:nvGrpSpPr>
            <p:cNvPr id="3077" name="Group 16"/>
            <p:cNvGrpSpPr>
              <a:grpSpLocks/>
            </p:cNvGrpSpPr>
            <p:nvPr/>
          </p:nvGrpSpPr>
          <p:grpSpPr bwMode="auto">
            <a:xfrm>
              <a:off x="-3175" y="5440680"/>
              <a:ext cx="10058069" cy="2437513"/>
              <a:chOff x="-3876" y="5440932"/>
              <a:chExt cx="10058400" cy="2437940"/>
            </a:xfrm>
          </p:grpSpPr>
          <p:pic>
            <p:nvPicPr>
              <p:cNvPr id="3081"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dirty="0">
                    <a:solidFill>
                      <a:schemeClr val="bg1"/>
                    </a:solidFill>
                    <a:latin typeface="Arial" pitchFamily="34" charset="0"/>
                    <a:cs typeface="Arial" pitchFamily="34" charset="0"/>
                  </a:rPr>
                  <a:t>Baldrige Performance Excellence Program | </a:t>
                </a:r>
                <a:r>
                  <a:rPr lang="en-US" sz="900" dirty="0" err="1">
                    <a:solidFill>
                      <a:schemeClr val="bg1"/>
                    </a:solidFill>
                    <a:latin typeface="Arial" pitchFamily="34" charset="0"/>
                    <a:cs typeface="Arial" pitchFamily="34" charset="0"/>
                  </a:rPr>
                  <a:t>www.nist.gov</a:t>
                </a:r>
                <a:r>
                  <a:rPr lang="en-US" sz="900">
                    <a:solidFill>
                      <a:schemeClr val="bg1"/>
                    </a:solidFill>
                    <a:latin typeface="Arial" pitchFamily="34" charset="0"/>
                    <a:cs typeface="Arial" pitchFamily="34" charset="0"/>
                  </a:rPr>
                  <a:t>/baldrige</a:t>
                </a:r>
              </a:p>
            </p:txBody>
          </p:sp>
        </p:grpSp>
        <p:pic>
          <p:nvPicPr>
            <p:cNvPr id="3078"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Rectangle 2"/>
          <p:cNvSpPr>
            <a:spLocks noGrp="1" noChangeArrowheads="1"/>
          </p:cNvSpPr>
          <p:nvPr>
            <p:ph type="ctrTitle"/>
          </p:nvPr>
        </p:nvSpPr>
        <p:spPr>
          <a:xfrm>
            <a:off x="838200" y="2209800"/>
            <a:ext cx="6629400" cy="1600200"/>
          </a:xfrm>
        </p:spPr>
        <p:txBody>
          <a:bodyPr anchor="t"/>
          <a:lstStyle/>
          <a:p>
            <a:pPr>
              <a:lnSpc>
                <a:spcPts val="4300"/>
              </a:lnSpc>
            </a:pPr>
            <a:r>
              <a:rPr lang="en-US" sz="4000" dirty="0" smtClean="0">
                <a:solidFill>
                  <a:schemeClr val="tx1"/>
                </a:solidFill>
                <a:latin typeface="Arial" pitchFamily="34" charset="0"/>
                <a:ea typeface="ＭＳ Ｐゴシック" pitchFamily="34" charset="-128"/>
                <a:cs typeface="Arial" pitchFamily="34" charset="0"/>
              </a:rPr>
              <a:t>Baldrige</a:t>
            </a:r>
            <a:br>
              <a:rPr lang="en-US" sz="4000" dirty="0" smtClean="0">
                <a:solidFill>
                  <a:schemeClr val="tx1"/>
                </a:solidFill>
                <a:latin typeface="Arial" pitchFamily="34" charset="0"/>
                <a:ea typeface="ＭＳ Ｐゴシック" pitchFamily="34" charset="-128"/>
                <a:cs typeface="Arial" pitchFamily="34" charset="0"/>
              </a:rPr>
            </a:br>
            <a:r>
              <a:rPr lang="en-US" sz="4000" dirty="0" smtClean="0">
                <a:solidFill>
                  <a:schemeClr val="tx1"/>
                </a:solidFill>
                <a:latin typeface="Arial" pitchFamily="34" charset="0"/>
                <a:ea typeface="ＭＳ Ｐゴシック" pitchFamily="34" charset="-128"/>
                <a:cs typeface="Arial" pitchFamily="34" charset="0"/>
              </a:rPr>
              <a:t>Criteria </a:t>
            </a:r>
            <a:r>
              <a:rPr lang="en-US" sz="4000" dirty="0">
                <a:solidFill>
                  <a:schemeClr val="tx1"/>
                </a:solidFill>
                <a:latin typeface="Arial" pitchFamily="34" charset="0"/>
                <a:ea typeface="ＭＳ Ｐゴシック" pitchFamily="34" charset="-128"/>
                <a:cs typeface="Arial" pitchFamily="34" charset="0"/>
              </a:rPr>
              <a:t>for </a:t>
            </a:r>
            <a:r>
              <a:rPr lang="en-US" sz="4000" dirty="0" smtClean="0">
                <a:solidFill>
                  <a:schemeClr val="tx1"/>
                </a:solidFill>
                <a:latin typeface="Arial" pitchFamily="34" charset="0"/>
                <a:ea typeface="ＭＳ Ｐゴシック" pitchFamily="34" charset="-128"/>
                <a:cs typeface="Arial" pitchFamily="34" charset="0"/>
              </a:rPr>
              <a:t/>
            </a:r>
            <a:br>
              <a:rPr lang="en-US" sz="4000" dirty="0" smtClean="0">
                <a:solidFill>
                  <a:schemeClr val="tx1"/>
                </a:solidFill>
                <a:latin typeface="Arial" pitchFamily="34" charset="0"/>
                <a:ea typeface="ＭＳ Ｐゴシック" pitchFamily="34" charset="-128"/>
                <a:cs typeface="Arial" pitchFamily="34" charset="0"/>
              </a:rPr>
            </a:br>
            <a:r>
              <a:rPr lang="en-US" sz="4000" dirty="0" smtClean="0">
                <a:solidFill>
                  <a:schemeClr val="tx1"/>
                </a:solidFill>
                <a:latin typeface="Arial" pitchFamily="34" charset="0"/>
                <a:ea typeface="ＭＳ Ｐゴシック" pitchFamily="34" charset="-128"/>
                <a:cs typeface="Arial" pitchFamily="34" charset="0"/>
              </a:rPr>
              <a:t>Performance </a:t>
            </a:r>
            <a:r>
              <a:rPr lang="en-US" sz="4000" dirty="0">
                <a:solidFill>
                  <a:schemeClr val="tx1"/>
                </a:solidFill>
                <a:latin typeface="Arial" pitchFamily="34" charset="0"/>
                <a:ea typeface="ＭＳ Ｐゴシック" pitchFamily="34" charset="-128"/>
                <a:cs typeface="Arial" pitchFamily="34" charset="0"/>
              </a:rPr>
              <a:t>Excellence</a:t>
            </a:r>
            <a:r>
              <a:rPr lang="en-US" sz="4000" b="0" dirty="0">
                <a:solidFill>
                  <a:schemeClr val="tx1"/>
                </a:solidFill>
                <a:latin typeface="Arial" pitchFamily="34" charset="0"/>
                <a:ea typeface="ＭＳ Ｐゴシック" pitchFamily="34" charset="-128"/>
                <a:cs typeface="Arial" pitchFamily="34" charset="0"/>
              </a:rPr>
              <a:t/>
            </a:r>
            <a:br>
              <a:rPr lang="en-US" sz="4000" b="0" dirty="0">
                <a:solidFill>
                  <a:schemeClr val="tx1"/>
                </a:solidFill>
                <a:latin typeface="Arial" pitchFamily="34" charset="0"/>
                <a:ea typeface="ＭＳ Ｐゴシック" pitchFamily="34" charset="-128"/>
                <a:cs typeface="Arial" pitchFamily="34" charset="0"/>
              </a:rPr>
            </a:br>
            <a:endParaRPr lang="en-US" sz="4000" b="0" dirty="0">
              <a:solidFill>
                <a:schemeClr val="tx1"/>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75424" y="228600"/>
            <a:ext cx="7258681" cy="759968"/>
          </a:xfrm>
          <a:prstGeom prst="rect">
            <a:avLst/>
          </a:prstGeom>
          <a:noFill/>
          <a:ln w="9525">
            <a:noFill/>
            <a:miter lim="800000"/>
            <a:headEnd/>
            <a:tailEnd/>
          </a:ln>
        </p:spPr>
        <p:txBody>
          <a:bodyPr wrap="square" lIns="82058" tIns="41029" rIns="82058" bIns="41029">
            <a:spAutoFit/>
          </a:bodyPr>
          <a:lstStyle/>
          <a:p>
            <a:pPr eaLnBrk="0" hangingPunct="0">
              <a:spcBef>
                <a:spcPct val="50000"/>
              </a:spcBef>
              <a:defRPr/>
            </a:pPr>
            <a:r>
              <a:rPr lang="en-US" sz="4400" b="1" dirty="0">
                <a:latin typeface="+mj-lt"/>
                <a:ea typeface="ＭＳ Ｐゴシック" pitchFamily="-109" charset="-128"/>
              </a:rPr>
              <a:t>Steps </a:t>
            </a:r>
            <a:r>
              <a:rPr lang="en-US" sz="4400" b="1" dirty="0" smtClean="0">
                <a:latin typeface="+mj-lt"/>
                <a:ea typeface="ＭＳ Ｐゴシック" pitchFamily="-109" charset="-128"/>
              </a:rPr>
              <a:t>toward </a:t>
            </a:r>
            <a:r>
              <a:rPr lang="en-US" sz="4400" b="1" dirty="0">
                <a:latin typeface="+mj-lt"/>
                <a:ea typeface="ＭＳ Ｐゴシック" pitchFamily="-109" charset="-128"/>
              </a:rPr>
              <a:t>Mature Processes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400" y="1349205"/>
            <a:ext cx="3676165" cy="123044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43400" y="1419551"/>
            <a:ext cx="3973573" cy="98167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8784" y="3943075"/>
            <a:ext cx="3974651" cy="855667"/>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05251" y="3943075"/>
            <a:ext cx="3762596" cy="967179"/>
          </a:xfrm>
          <a:prstGeom prst="rect">
            <a:avLst/>
          </a:prstGeom>
        </p:spPr>
      </p:pic>
      <p:sp>
        <p:nvSpPr>
          <p:cNvPr id="10" name="Rectangle 2"/>
          <p:cNvSpPr>
            <a:spLocks noChangeArrowheads="1"/>
          </p:cNvSpPr>
          <p:nvPr/>
        </p:nvSpPr>
        <p:spPr bwMode="auto">
          <a:xfrm>
            <a:off x="673549" y="2560737"/>
            <a:ext cx="3974651" cy="59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lnSpc>
                <a:spcPts val="3410"/>
              </a:lnSpc>
              <a:spcBef>
                <a:spcPts val="897"/>
              </a:spcBef>
              <a:buSzPct val="50000"/>
            </a:pPr>
            <a:r>
              <a:rPr lang="en-US" sz="2000" b="1" dirty="0" smtClean="0">
                <a:latin typeface="Arial Narrow" pitchFamily="34" charset="0"/>
              </a:rPr>
              <a:t>Reacting to Problems (0</a:t>
            </a:r>
            <a:r>
              <a:rPr lang="en-US" sz="2000" b="1" dirty="0" smtClean="0">
                <a:latin typeface="Arial"/>
                <a:cs typeface="Arial"/>
              </a:rPr>
              <a:t>–25%)</a:t>
            </a:r>
            <a:endParaRPr lang="en-US" sz="2000" b="1" dirty="0">
              <a:latin typeface="Arial Narrow" pitchFamily="34" charset="0"/>
            </a:endParaRPr>
          </a:p>
        </p:txBody>
      </p:sp>
      <p:sp>
        <p:nvSpPr>
          <p:cNvPr id="8" name="Rectangle 2"/>
          <p:cNvSpPr>
            <a:spLocks noChangeArrowheads="1"/>
          </p:cNvSpPr>
          <p:nvPr/>
        </p:nvSpPr>
        <p:spPr bwMode="auto">
          <a:xfrm>
            <a:off x="4648200" y="2455219"/>
            <a:ext cx="4191000" cy="80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lnSpc>
                <a:spcPts val="3410"/>
              </a:lnSpc>
              <a:spcBef>
                <a:spcPts val="897"/>
              </a:spcBef>
              <a:buSzPct val="50000"/>
            </a:pPr>
            <a:r>
              <a:rPr lang="en-US" sz="2000" b="1" dirty="0">
                <a:latin typeface="Arial Narrow" pitchFamily="34" charset="0"/>
              </a:rPr>
              <a:t>Early Systematic Approaches (30–45%)</a:t>
            </a:r>
          </a:p>
        </p:txBody>
      </p:sp>
      <p:sp>
        <p:nvSpPr>
          <p:cNvPr id="9" name="Rectangle 2"/>
          <p:cNvSpPr>
            <a:spLocks noChangeArrowheads="1"/>
          </p:cNvSpPr>
          <p:nvPr/>
        </p:nvSpPr>
        <p:spPr bwMode="auto">
          <a:xfrm>
            <a:off x="862148" y="4798742"/>
            <a:ext cx="3786052" cy="59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lnSpc>
                <a:spcPts val="3410"/>
              </a:lnSpc>
              <a:spcBef>
                <a:spcPts val="897"/>
              </a:spcBef>
              <a:buSzPct val="50000"/>
            </a:pPr>
            <a:r>
              <a:rPr lang="en-US" sz="2000" b="1" dirty="0">
                <a:latin typeface="Arial Narrow" pitchFamily="34" charset="0"/>
              </a:rPr>
              <a:t>Aligned Approaches (50–65%)</a:t>
            </a:r>
          </a:p>
        </p:txBody>
      </p:sp>
      <p:sp>
        <p:nvSpPr>
          <p:cNvPr id="11" name="Rectangle 2"/>
          <p:cNvSpPr>
            <a:spLocks noChangeArrowheads="1"/>
          </p:cNvSpPr>
          <p:nvPr/>
        </p:nvSpPr>
        <p:spPr bwMode="auto">
          <a:xfrm>
            <a:off x="4740974" y="4895571"/>
            <a:ext cx="4291149" cy="59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lnSpc>
                <a:spcPts val="3410"/>
              </a:lnSpc>
              <a:spcBef>
                <a:spcPts val="897"/>
              </a:spcBef>
              <a:buSzPct val="50000"/>
            </a:pPr>
            <a:r>
              <a:rPr lang="en-US" sz="2000" b="1" dirty="0">
                <a:latin typeface="Arial Narrow" pitchFamily="34" charset="0"/>
              </a:rPr>
              <a:t>Integrated Approaches (70–100%)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115955" y="535082"/>
            <a:ext cx="2095500" cy="153800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058" tIns="41029" rIns="82058" bIns="41029"/>
          <a:lstStyle/>
          <a:p>
            <a:pPr eaLnBrk="0" hangingPunct="0"/>
            <a:endParaRPr lang="en-US"/>
          </a:p>
        </p:txBody>
      </p:sp>
      <p:sp>
        <p:nvSpPr>
          <p:cNvPr id="11" name="TextBox 10"/>
          <p:cNvSpPr txBox="1"/>
          <p:nvPr/>
        </p:nvSpPr>
        <p:spPr>
          <a:xfrm>
            <a:off x="2119364" y="5181599"/>
            <a:ext cx="6846165" cy="1254975"/>
          </a:xfrm>
          <a:prstGeom prst="rect">
            <a:avLst/>
          </a:prstGeom>
          <a:noFill/>
        </p:spPr>
        <p:txBody>
          <a:bodyPr wrap="square" lIns="82058" tIns="41029" rIns="82058" bIns="41029">
            <a:spAutoFit/>
          </a:bodyPr>
          <a:lstStyle/>
          <a:p>
            <a:pPr algn="r" eaLnBrk="0" hangingPunct="0">
              <a:spcAft>
                <a:spcPts val="538"/>
              </a:spcAft>
              <a:defRPr/>
            </a:pPr>
            <a:r>
              <a:rPr lang="en-US" sz="3600" b="1" dirty="0">
                <a:latin typeface="+mj-lt"/>
                <a:ea typeface="ＭＳ Ｐゴシック" pitchFamily="-109" charset="-128"/>
              </a:rPr>
              <a:t>From Fighting Fires to </a:t>
            </a:r>
            <a:r>
              <a:rPr lang="en-US" sz="3600" b="1" dirty="0" smtClean="0">
                <a:latin typeface="+mj-lt"/>
                <a:ea typeface="ＭＳ Ｐゴシック" pitchFamily="-109" charset="-128"/>
              </a:rPr>
              <a:t>Innovation:</a:t>
            </a:r>
            <a:endParaRPr lang="en-US" sz="3600" b="1" dirty="0">
              <a:latin typeface="+mj-lt"/>
              <a:ea typeface="ＭＳ Ｐゴシック" pitchFamily="-109" charset="-128"/>
            </a:endParaRPr>
          </a:p>
          <a:p>
            <a:pPr algn="r" eaLnBrk="0" hangingPunct="0">
              <a:spcAft>
                <a:spcPts val="538"/>
              </a:spcAft>
              <a:defRPr/>
            </a:pPr>
            <a:r>
              <a:rPr lang="en-US" sz="3600" b="1" dirty="0" smtClean="0">
                <a:latin typeface="+mj-lt"/>
                <a:ea typeface="ＭＳ Ｐゴシック" pitchFamily="-109" charset="-128"/>
              </a:rPr>
              <a:t>An </a:t>
            </a:r>
            <a:r>
              <a:rPr lang="en-US" sz="3600" b="1" dirty="0">
                <a:latin typeface="+mj-lt"/>
                <a:ea typeface="ＭＳ Ｐゴシック" pitchFamily="-109" charset="-128"/>
              </a:rPr>
              <a:t>Analogy for </a:t>
            </a:r>
            <a:r>
              <a:rPr lang="en-US" sz="3600" b="1" dirty="0" smtClean="0">
                <a:latin typeface="+mj-lt"/>
                <a:ea typeface="ＭＳ Ｐゴシック" pitchFamily="-109" charset="-128"/>
              </a:rPr>
              <a:t>Learning</a:t>
            </a:r>
            <a:endParaRPr lang="en-US" sz="3600" b="1" dirty="0">
              <a:latin typeface="+mj-lt"/>
              <a:ea typeface="ＭＳ Ｐゴシック" pitchFamily="-109"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6200"/>
            <a:ext cx="2974649" cy="182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866" y="76200"/>
            <a:ext cx="2777923" cy="2286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2667000"/>
            <a:ext cx="2639214" cy="210312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2667000"/>
            <a:ext cx="2758236" cy="21945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2061" y="2590800"/>
            <a:ext cx="2783339" cy="23774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737055"/>
            <a:ext cx="7813675" cy="1019401"/>
          </a:xfrm>
        </p:spPr>
        <p:txBody>
          <a:bodyPr/>
          <a:lstStyle/>
          <a:p>
            <a:r>
              <a:rPr lang="en-US" sz="4400" dirty="0" smtClean="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314450" y="1789113"/>
            <a:ext cx="7524750" cy="3743325"/>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200"/>
              </a:spcAft>
              <a:buFont typeface="Monotype Sorts"/>
              <a:buNone/>
            </a:pPr>
            <a:r>
              <a:rPr lang="en-US" kern="0" dirty="0" err="1" smtClean="0">
                <a:ea typeface="ＭＳ Ｐゴシック" pitchFamily="34" charset="-128"/>
              </a:rPr>
              <a:t>P.1</a:t>
            </a:r>
            <a:r>
              <a:rPr lang="en-US" kern="0" dirty="0" smtClean="0">
                <a:ea typeface="ＭＳ Ｐゴシック" pitchFamily="34" charset="-128"/>
              </a:rPr>
              <a:t>  Organizational Description</a:t>
            </a:r>
          </a:p>
          <a:p>
            <a:pPr>
              <a:lnSpc>
                <a:spcPct val="100000"/>
              </a:lnSpc>
              <a:spcBef>
                <a:spcPts val="0"/>
              </a:spcBef>
              <a:spcAft>
                <a:spcPts val="1200"/>
              </a:spcAft>
              <a:buFont typeface="Monotype Sorts"/>
              <a:buNone/>
            </a:pPr>
            <a:r>
              <a:rPr lang="en-US" kern="0" dirty="0" err="1" smtClean="0">
                <a:ea typeface="ＭＳ Ｐゴシック" pitchFamily="34" charset="-128"/>
              </a:rPr>
              <a:t>P.2</a:t>
            </a:r>
            <a:r>
              <a:rPr lang="en-US" kern="0" dirty="0" smtClean="0">
                <a:ea typeface="ＭＳ Ｐゴシック" pitchFamily="34" charset="-128"/>
              </a:rPr>
              <a:t>  Organizational Situation</a:t>
            </a:r>
          </a:p>
          <a:p>
            <a:pPr>
              <a:lnSpc>
                <a:spcPct val="100000"/>
              </a:lnSpc>
              <a:spcBef>
                <a:spcPts val="0"/>
              </a:spcBef>
              <a:spcAft>
                <a:spcPts val="1200"/>
              </a:spcAft>
            </a:pPr>
            <a:r>
              <a:rPr lang="en-US" kern="0" dirty="0" smtClean="0">
                <a:ea typeface="ＭＳ Ｐゴシック" pitchFamily="34" charset="-128"/>
              </a:rPr>
              <a:t>Starting point for self-assessment </a:t>
            </a:r>
            <a:br>
              <a:rPr lang="en-US" kern="0" dirty="0" smtClean="0">
                <a:ea typeface="ＭＳ Ｐゴシック" pitchFamily="34" charset="-128"/>
              </a:rPr>
            </a:br>
            <a:r>
              <a:rPr lang="en-US" kern="0" dirty="0" smtClean="0">
                <a:ea typeface="ＭＳ Ｐゴシック" pitchFamily="34" charset="-128"/>
              </a:rPr>
              <a:t>and application preparation</a:t>
            </a:r>
          </a:p>
          <a:p>
            <a:pPr>
              <a:lnSpc>
                <a:spcPct val="100000"/>
              </a:lnSpc>
              <a:spcBef>
                <a:spcPts val="0"/>
              </a:spcBef>
              <a:spcAft>
                <a:spcPts val="1200"/>
              </a:spcAft>
            </a:pPr>
            <a:r>
              <a:rPr lang="en-US" kern="0" dirty="0" smtClean="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85202"/>
            <a:ext cx="7410738" cy="909077"/>
          </a:xfrm>
        </p:spPr>
        <p:txBody>
          <a:bodyPr/>
          <a:lstStyle/>
          <a:p>
            <a:r>
              <a:rPr lang="en-US" sz="4400" dirty="0" smtClean="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733262" y="1371600"/>
            <a:ext cx="7410738" cy="4370294"/>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Strategic Planning	 		  85</a:t>
            </a:r>
          </a:p>
          <a:p>
            <a:pPr>
              <a:buFont typeface="Monotype Sorts"/>
              <a:buNone/>
            </a:pPr>
            <a:r>
              <a:rPr lang="en-US" dirty="0" smtClean="0">
                <a:ea typeface="ＭＳ Ｐゴシック" pitchFamily="34" charset="-128"/>
              </a:rPr>
              <a:t>3		Customer Focus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Focus		  	  85</a:t>
            </a:r>
          </a:p>
          <a:p>
            <a:pPr>
              <a:buFont typeface="Monotype Sorts"/>
              <a:buNone/>
            </a:pPr>
            <a:r>
              <a:rPr lang="en-US" dirty="0" smtClean="0">
                <a:ea typeface="ＭＳ Ｐゴシック" pitchFamily="34" charset="-128"/>
              </a:rPr>
              <a:t>6		Operations Focus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676400" y="1294279"/>
            <a:ext cx="6443806" cy="383801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058" tIns="41029" rIns="82058" bIns="41029"/>
          <a:lstStyle/>
          <a:p>
            <a:pPr eaLnBrk="0" hangingPunct="0"/>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87136" y="2470617"/>
            <a:ext cx="7897091" cy="33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spcAft>
                <a:spcPts val="1200"/>
              </a:spcAft>
              <a:buSzPct val="50000"/>
            </a:pPr>
            <a:r>
              <a:rPr lang="en-US" sz="2900" b="1" i="1" dirty="0">
                <a:latin typeface="Arial Narrow" pitchFamily="34" charset="0"/>
              </a:rPr>
              <a:t>Senior leaders’ actions, organizational governance, and societal responsibilities</a:t>
            </a:r>
            <a:endParaRPr lang="en-US" sz="2900" b="1" dirty="0">
              <a:latin typeface="Arial Narrow" pitchFamily="34" charset="0"/>
            </a:endParaRPr>
          </a:p>
          <a:p>
            <a:pPr defTabSz="914608" eaLnBrk="0" hangingPunct="0">
              <a:spcAft>
                <a:spcPts val="1200"/>
              </a:spcAft>
              <a:buSzPct val="50000"/>
            </a:pPr>
            <a:r>
              <a:rPr lang="en-US" sz="2900" dirty="0" smtClean="0">
                <a:latin typeface="Arial Narrow" pitchFamily="34" charset="0"/>
              </a:rPr>
              <a:t>1.1  </a:t>
            </a:r>
            <a:r>
              <a:rPr lang="en-US" sz="2900" dirty="0">
                <a:latin typeface="Arial Narrow" pitchFamily="34" charset="0"/>
              </a:rPr>
              <a:t>Senior Leadership (70 pts.)</a:t>
            </a:r>
          </a:p>
          <a:p>
            <a:pPr defTabSz="914608" eaLnBrk="0" hangingPunct="0">
              <a:spcAft>
                <a:spcPts val="1200"/>
              </a:spcAft>
              <a:buSzPct val="50000"/>
            </a:pPr>
            <a:r>
              <a:rPr lang="en-US" sz="2900" dirty="0">
                <a:latin typeface="Arial Narrow" pitchFamily="34" charset="0"/>
              </a:rPr>
              <a:t>1.2  Governance and Societal Responsibilities (50 pts.)</a:t>
            </a:r>
          </a:p>
          <a:p>
            <a:pPr defTabSz="914608" eaLnBrk="0" hangingPunct="0">
              <a:spcAft>
                <a:spcPts val="1200"/>
              </a:spcAft>
              <a:buSzPct val="50000"/>
            </a:pPr>
            <a:endParaRPr lang="en-US" sz="2900" dirty="0">
              <a:latin typeface="Arial Narrow" pitchFamily="34" charset="0"/>
            </a:endParaRPr>
          </a:p>
        </p:txBody>
      </p:sp>
      <p:sp>
        <p:nvSpPr>
          <p:cNvPr id="14339" name="Rectangle 3"/>
          <p:cNvSpPr>
            <a:spLocks noChangeArrowheads="1"/>
          </p:cNvSpPr>
          <p:nvPr/>
        </p:nvSpPr>
        <p:spPr bwMode="auto">
          <a:xfrm>
            <a:off x="414194" y="1369639"/>
            <a:ext cx="7689273" cy="1100978"/>
          </a:xfrm>
          <a:prstGeom prst="rect">
            <a:avLst/>
          </a:prstGeom>
          <a:noFill/>
          <a:ln w="9525">
            <a:noFill/>
            <a:miter lim="800000"/>
            <a:headEnd/>
            <a:tailEnd/>
          </a:ln>
        </p:spPr>
        <p:txBody>
          <a:bodyPr lIns="82058" tIns="41029" rIns="82058" bIns="41029" anchor="ctr"/>
          <a:lstStyle/>
          <a:p>
            <a:pPr defTabSz="914608" eaLnBrk="0" hangingPunct="0">
              <a:lnSpc>
                <a:spcPts val="4128"/>
              </a:lnSpc>
              <a:defRPr/>
            </a:pPr>
            <a:r>
              <a:rPr lang="en-US" sz="3900" b="1" dirty="0">
                <a:solidFill>
                  <a:schemeClr val="tx2"/>
                </a:solidFill>
                <a:latin typeface="+mj-lt"/>
                <a:ea typeface="ＭＳ Ｐゴシック" pitchFamily="-109" charset="-128"/>
              </a:rPr>
              <a:t>1. Leadership (120 pts.) </a:t>
            </a:r>
            <a:r>
              <a:rPr lang="en-US" sz="390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99861" y="2223247"/>
            <a:ext cx="7410739" cy="272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spcAft>
                <a:spcPts val="1200"/>
              </a:spcAft>
              <a:buSzPct val="50000"/>
            </a:pPr>
            <a:r>
              <a:rPr lang="en-US" sz="2900" b="1" i="1" dirty="0">
                <a:latin typeface="Arial Narrow" pitchFamily="34" charset="0"/>
              </a:rPr>
              <a:t>Strategic and action planning, </a:t>
            </a:r>
            <a:r>
              <a:rPr lang="en-US" sz="2900" b="1" i="1" dirty="0" smtClean="0">
                <a:latin typeface="Arial Narrow" pitchFamily="34" charset="0"/>
              </a:rPr>
              <a:t/>
            </a:r>
            <a:br>
              <a:rPr lang="en-US" sz="2900" b="1" i="1" dirty="0" smtClean="0">
                <a:latin typeface="Arial Narrow" pitchFamily="34" charset="0"/>
              </a:rPr>
            </a:br>
            <a:r>
              <a:rPr lang="en-US" sz="2900" b="1" i="1" dirty="0" smtClean="0">
                <a:latin typeface="Arial Narrow" pitchFamily="34" charset="0"/>
              </a:rPr>
              <a:t>and implementation </a:t>
            </a:r>
            <a:r>
              <a:rPr lang="en-US" sz="2900" b="1" i="1" dirty="0">
                <a:latin typeface="Arial Narrow" pitchFamily="34" charset="0"/>
              </a:rPr>
              <a:t>of plans</a:t>
            </a:r>
          </a:p>
          <a:p>
            <a:pPr defTabSz="914608" eaLnBrk="0" hangingPunct="0">
              <a:spcAft>
                <a:spcPts val="1200"/>
              </a:spcAft>
              <a:buSzPct val="50000"/>
            </a:pPr>
            <a:r>
              <a:rPr lang="en-US" sz="2900" dirty="0" smtClean="0">
                <a:latin typeface="Arial Narrow" pitchFamily="34" charset="0"/>
              </a:rPr>
              <a:t>2.1  </a:t>
            </a:r>
            <a:r>
              <a:rPr lang="en-US" sz="2900" dirty="0">
                <a:latin typeface="Arial Narrow" pitchFamily="34" charset="0"/>
              </a:rPr>
              <a:t>Strategy Development </a:t>
            </a:r>
            <a:r>
              <a:rPr lang="en-US" sz="2900" dirty="0" smtClean="0">
                <a:latin typeface="Arial Narrow" pitchFamily="34" charset="0"/>
              </a:rPr>
              <a:t>(45 </a:t>
            </a:r>
            <a:r>
              <a:rPr lang="en-US" sz="2900" dirty="0">
                <a:latin typeface="Arial Narrow" pitchFamily="34" charset="0"/>
              </a:rPr>
              <a:t>pts.)</a:t>
            </a:r>
          </a:p>
          <a:p>
            <a:pPr defTabSz="914608" eaLnBrk="0" hangingPunct="0">
              <a:spcAft>
                <a:spcPts val="1200"/>
              </a:spcAft>
              <a:buSzPct val="50000"/>
            </a:pPr>
            <a:r>
              <a:rPr lang="en-US" sz="2900" dirty="0">
                <a:latin typeface="Arial Narrow" pitchFamily="34" charset="0"/>
              </a:rPr>
              <a:t>2.2  Strategy Implementation </a:t>
            </a:r>
            <a:r>
              <a:rPr lang="en-US" sz="2900" dirty="0" smtClean="0">
                <a:latin typeface="Arial Narrow" pitchFamily="34" charset="0"/>
              </a:rPr>
              <a:t>(40 </a:t>
            </a:r>
            <a:r>
              <a:rPr lang="en-US" sz="2900" dirty="0">
                <a:latin typeface="Arial Narrow" pitchFamily="34" charset="0"/>
              </a:rPr>
              <a:t>pts.)</a:t>
            </a:r>
          </a:p>
        </p:txBody>
      </p:sp>
      <p:sp>
        <p:nvSpPr>
          <p:cNvPr id="15363" name="Rectangle 3"/>
          <p:cNvSpPr>
            <a:spLocks noChangeArrowheads="1"/>
          </p:cNvSpPr>
          <p:nvPr/>
        </p:nvSpPr>
        <p:spPr bwMode="auto">
          <a:xfrm>
            <a:off x="685800" y="1676400"/>
            <a:ext cx="7689273" cy="600397"/>
          </a:xfrm>
          <a:prstGeom prst="rect">
            <a:avLst/>
          </a:prstGeom>
          <a:noFill/>
          <a:ln w="9525">
            <a:noFill/>
            <a:miter lim="800000"/>
            <a:headEnd/>
            <a:tailEnd/>
          </a:ln>
        </p:spPr>
        <p:txBody>
          <a:bodyPr lIns="82058" tIns="41029" rIns="82058" bIns="41029" anchor="ctr"/>
          <a:lstStyle/>
          <a:p>
            <a:pPr defTabSz="914608" eaLnBrk="0" hangingPunct="0">
              <a:lnSpc>
                <a:spcPts val="4128"/>
              </a:lnSpc>
              <a:defRPr/>
            </a:pPr>
            <a:r>
              <a:rPr lang="en-US" sz="3900" b="1" dirty="0">
                <a:solidFill>
                  <a:schemeClr val="tx2"/>
                </a:solidFill>
                <a:latin typeface="+mj-lt"/>
                <a:ea typeface="ＭＳ Ｐゴシック" pitchFamily="-109" charset="-128"/>
              </a:rPr>
              <a:t>2. Strategic Planning (85 pts.)</a:t>
            </a:r>
            <a:endParaRPr lang="en-US" sz="390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00728" y="2347632"/>
            <a:ext cx="7566603" cy="3367368"/>
          </a:xfrm>
          <a:prstGeom prst="rect">
            <a:avLst/>
          </a:prstGeom>
          <a:noFill/>
          <a:ln w="9525">
            <a:noFill/>
            <a:miter lim="800000"/>
            <a:headEnd/>
            <a:tailEnd/>
          </a:ln>
        </p:spPr>
        <p:txBody>
          <a:bodyPr lIns="82058" tIns="41029" rIns="82058" bIns="41029"/>
          <a:lstStyle/>
          <a:p>
            <a:pPr defTabSz="914608" eaLnBrk="0" hangingPunct="0">
              <a:spcAft>
                <a:spcPts val="1200"/>
              </a:spcAft>
              <a:buSzPct val="50000"/>
              <a:defRPr/>
            </a:pPr>
            <a:r>
              <a:rPr lang="en-US" sz="2900" b="1" i="1" dirty="0" smtClean="0">
                <a:latin typeface="Arial Narrow" pitchFamily="34" charset="0"/>
                <a:ea typeface="ＭＳ Ｐゴシック" pitchFamily="-109" charset="-128"/>
              </a:rPr>
              <a:t>Listening </a:t>
            </a:r>
            <a:r>
              <a:rPr lang="en-US" sz="2900" b="1" i="1" dirty="0">
                <a:latin typeface="Arial Narrow" pitchFamily="34" charset="0"/>
                <a:ea typeface="ＭＳ Ｐゴシック" pitchFamily="-109" charset="-128"/>
              </a:rPr>
              <a:t>to the voice of the customer </a:t>
            </a:r>
            <a:r>
              <a:rPr lang="en-US" sz="2900" b="1" i="1" dirty="0" smtClean="0">
                <a:latin typeface="Arial Narrow" pitchFamily="34" charset="0"/>
                <a:ea typeface="ＭＳ Ｐゴシック" pitchFamily="-109" charset="-128"/>
              </a:rPr>
              <a:t/>
            </a:r>
            <a:br>
              <a:rPr lang="en-US" sz="2900" b="1" i="1" dirty="0" smtClean="0">
                <a:latin typeface="Arial Narrow" pitchFamily="34" charset="0"/>
                <a:ea typeface="ＭＳ Ｐゴシック" pitchFamily="-109" charset="-128"/>
              </a:rPr>
            </a:br>
            <a:r>
              <a:rPr lang="en-US" sz="2900" b="1" i="1" dirty="0" smtClean="0">
                <a:latin typeface="Arial Narrow" pitchFamily="34" charset="0"/>
                <a:ea typeface="ＭＳ Ｐゴシック" pitchFamily="-109" charset="-128"/>
              </a:rPr>
              <a:t>and engaging customers</a:t>
            </a:r>
            <a:endParaRPr lang="en-US" sz="2900" dirty="0">
              <a:latin typeface="Arial Narrow" pitchFamily="34" charset="0"/>
              <a:ea typeface="ＭＳ Ｐゴシック" pitchFamily="-109" charset="-128"/>
            </a:endParaRPr>
          </a:p>
          <a:p>
            <a:pPr marL="464427" indent="-464427" defTabSz="914608" eaLnBrk="0" hangingPunct="0">
              <a:spcAft>
                <a:spcPts val="1200"/>
              </a:spcAft>
              <a:buSzPct val="50000"/>
              <a:defRPr/>
            </a:pPr>
            <a:r>
              <a:rPr lang="en-US" sz="2900" dirty="0" smtClean="0">
                <a:latin typeface="Arial Narrow" pitchFamily="34" charset="0"/>
                <a:ea typeface="ＭＳ Ｐゴシック" pitchFamily="-109" charset="-128"/>
              </a:rPr>
              <a:t>3.1  </a:t>
            </a:r>
            <a:r>
              <a:rPr lang="en-US" sz="2900" dirty="0">
                <a:latin typeface="Arial Narrow" pitchFamily="34" charset="0"/>
                <a:ea typeface="ＭＳ Ｐゴシック" pitchFamily="-109" charset="-128"/>
              </a:rPr>
              <a:t>Voice of the Customer </a:t>
            </a:r>
            <a:r>
              <a:rPr lang="en-US" sz="2900" dirty="0" smtClean="0">
                <a:latin typeface="Arial Narrow" pitchFamily="34" charset="0"/>
                <a:ea typeface="ＭＳ Ｐゴシック" pitchFamily="-109" charset="-128"/>
              </a:rPr>
              <a:t>(40 </a:t>
            </a:r>
            <a:r>
              <a:rPr lang="en-US" sz="2900" dirty="0">
                <a:latin typeface="Arial Narrow" pitchFamily="34" charset="0"/>
                <a:ea typeface="ＭＳ Ｐゴシック" pitchFamily="-109" charset="-128"/>
              </a:rPr>
              <a:t>pts.)</a:t>
            </a:r>
          </a:p>
          <a:p>
            <a:pPr marL="464427" indent="-464427" defTabSz="914608" eaLnBrk="0" hangingPunct="0">
              <a:spcAft>
                <a:spcPts val="1200"/>
              </a:spcAft>
              <a:buSzPct val="50000"/>
              <a:defRPr/>
            </a:pPr>
            <a:r>
              <a:rPr lang="en-US" sz="2900" dirty="0">
                <a:latin typeface="Arial Narrow" pitchFamily="34" charset="0"/>
                <a:ea typeface="ＭＳ Ｐゴシック" pitchFamily="-109" charset="-128"/>
              </a:rPr>
              <a:t>3.2  Customer Engagement </a:t>
            </a:r>
            <a:r>
              <a:rPr lang="en-US" sz="2900" dirty="0" smtClean="0">
                <a:latin typeface="Arial Narrow" pitchFamily="34" charset="0"/>
                <a:ea typeface="ＭＳ Ｐゴシック" pitchFamily="-109" charset="-128"/>
              </a:rPr>
              <a:t>(45 </a:t>
            </a:r>
            <a:r>
              <a:rPr lang="en-US" sz="2900" dirty="0">
                <a:latin typeface="Arial Narrow" pitchFamily="34" charset="0"/>
                <a:ea typeface="ＭＳ Ｐゴシック" pitchFamily="-109" charset="-128"/>
              </a:rPr>
              <a:t>pts.)</a:t>
            </a:r>
          </a:p>
          <a:p>
            <a:pPr marL="464427" indent="-464427" defTabSz="914608" eaLnBrk="0" hangingPunct="0">
              <a:spcAft>
                <a:spcPts val="1200"/>
              </a:spcAft>
              <a:buSzPct val="50000"/>
              <a:defRPr/>
            </a:pPr>
            <a:endParaRPr lang="en-US" sz="290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583046" y="1524000"/>
            <a:ext cx="7758545" cy="823632"/>
          </a:xfrm>
          <a:prstGeom prst="rect">
            <a:avLst/>
          </a:prstGeom>
          <a:noFill/>
          <a:ln w="9525">
            <a:noFill/>
            <a:miter lim="800000"/>
            <a:headEnd/>
            <a:tailEnd/>
          </a:ln>
        </p:spPr>
        <p:txBody>
          <a:bodyPr lIns="82058" tIns="41029" rIns="82058" bIns="41029" anchor="ctr"/>
          <a:lstStyle/>
          <a:p>
            <a:pPr defTabSz="914608" eaLnBrk="0" hangingPunct="0">
              <a:lnSpc>
                <a:spcPts val="4128"/>
              </a:lnSpc>
              <a:defRPr/>
            </a:pPr>
            <a:r>
              <a:rPr lang="en-US" sz="3900" b="1" dirty="0">
                <a:solidFill>
                  <a:schemeClr val="tx2"/>
                </a:solidFill>
                <a:latin typeface="+mj-lt"/>
                <a:ea typeface="ＭＳ Ｐゴシック" pitchFamily="-109" charset="-128"/>
              </a:rPr>
              <a:t>3. Customer Focus (85 pts.) </a:t>
            </a:r>
            <a:r>
              <a:rPr lang="en-US" sz="390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3001" y="1676400"/>
            <a:ext cx="7772400" cy="4235824"/>
          </a:xfrm>
          <a:prstGeom prst="rect">
            <a:avLst/>
          </a:prstGeom>
          <a:noFill/>
          <a:ln w="9525">
            <a:noFill/>
            <a:miter lim="800000"/>
            <a:headEnd/>
            <a:tailEnd/>
          </a:ln>
        </p:spPr>
        <p:txBody>
          <a:bodyPr lIns="82058" tIns="41029" rIns="82058" bIns="41029"/>
          <a:lstStyle/>
          <a:p>
            <a:pPr defTabSz="914608" eaLnBrk="0" hangingPunct="0">
              <a:spcAft>
                <a:spcPts val="1200"/>
              </a:spcAft>
              <a:buSzPct val="50000"/>
              <a:defRPr/>
            </a:pPr>
            <a:r>
              <a:rPr lang="en-US" sz="2900" b="1" i="1" dirty="0">
                <a:latin typeface="Arial Narrow" pitchFamily="34" charset="0"/>
                <a:ea typeface="ＭＳ Ｐゴシック" pitchFamily="-109" charset="-128"/>
              </a:rPr>
              <a:t>Analysis, review, and improvement of </a:t>
            </a:r>
            <a:r>
              <a:rPr lang="en-US" sz="2900" b="1" i="1" dirty="0" smtClean="0">
                <a:latin typeface="Arial Narrow" pitchFamily="34" charset="0"/>
                <a:ea typeface="ＭＳ Ｐゴシック" pitchFamily="-109" charset="-128"/>
              </a:rPr>
              <a:t/>
            </a:r>
            <a:br>
              <a:rPr lang="en-US" sz="2900" b="1" i="1" dirty="0" smtClean="0">
                <a:latin typeface="Arial Narrow" pitchFamily="34" charset="0"/>
                <a:ea typeface="ＭＳ Ｐゴシック" pitchFamily="-109" charset="-128"/>
              </a:rPr>
            </a:br>
            <a:r>
              <a:rPr lang="en-US" sz="2900" b="1" i="1" dirty="0" smtClean="0">
                <a:latin typeface="Arial Narrow" pitchFamily="34" charset="0"/>
                <a:ea typeface="ＭＳ Ｐゴシック" pitchFamily="-109" charset="-128"/>
              </a:rPr>
              <a:t>    organizational </a:t>
            </a:r>
            <a:r>
              <a:rPr lang="en-US" sz="2900" b="1" i="1" dirty="0">
                <a:latin typeface="Arial Narrow" pitchFamily="34" charset="0"/>
                <a:ea typeface="ＭＳ Ｐゴシック" pitchFamily="-109" charset="-128"/>
              </a:rPr>
              <a:t>performance </a:t>
            </a:r>
            <a:br>
              <a:rPr lang="en-US" sz="2900" b="1" i="1" dirty="0">
                <a:latin typeface="Arial Narrow" pitchFamily="34" charset="0"/>
                <a:ea typeface="ＭＳ Ｐゴシック" pitchFamily="-109" charset="-128"/>
              </a:rPr>
            </a:br>
            <a:r>
              <a:rPr lang="en-US" sz="2900" b="1" i="1" dirty="0">
                <a:latin typeface="Arial Narrow" pitchFamily="34" charset="0"/>
                <a:ea typeface="ＭＳ Ｐゴシック" pitchFamily="-109" charset="-128"/>
              </a:rPr>
              <a:t>Management of  information, knowledge, </a:t>
            </a:r>
            <a:r>
              <a:rPr lang="en-US" sz="2900" b="1" i="1" dirty="0" smtClean="0">
                <a:latin typeface="Arial Narrow" pitchFamily="34" charset="0"/>
                <a:ea typeface="ＭＳ Ｐゴシック" pitchFamily="-109" charset="-128"/>
              </a:rPr>
              <a:t/>
            </a:r>
            <a:br>
              <a:rPr lang="en-US" sz="2900" b="1" i="1" dirty="0" smtClean="0">
                <a:latin typeface="Arial Narrow" pitchFamily="34" charset="0"/>
                <a:ea typeface="ＭＳ Ｐゴシック" pitchFamily="-109" charset="-128"/>
              </a:rPr>
            </a:br>
            <a:r>
              <a:rPr lang="en-US" sz="2900" b="1" i="1" dirty="0" smtClean="0">
                <a:latin typeface="Arial Narrow" pitchFamily="34" charset="0"/>
                <a:ea typeface="ＭＳ Ｐゴシック" pitchFamily="-109" charset="-128"/>
              </a:rPr>
              <a:t>   and information </a:t>
            </a:r>
            <a:r>
              <a:rPr lang="en-US" sz="2900" b="1" i="1" dirty="0">
                <a:latin typeface="Arial Narrow" pitchFamily="34" charset="0"/>
                <a:ea typeface="ＭＳ Ｐゴシック" pitchFamily="-109" charset="-128"/>
              </a:rPr>
              <a:t>technology</a:t>
            </a:r>
            <a:endParaRPr lang="en-US" sz="2900" dirty="0">
              <a:latin typeface="Arial Narrow" pitchFamily="34" charset="0"/>
              <a:ea typeface="ＭＳ Ｐゴシック" pitchFamily="-109" charset="-128"/>
            </a:endParaRPr>
          </a:p>
          <a:p>
            <a:pPr marL="564151" indent="-564151" defTabSz="914608" eaLnBrk="0" hangingPunct="0">
              <a:spcAft>
                <a:spcPts val="1200"/>
              </a:spcAft>
              <a:buSzPct val="50000"/>
              <a:defRPr/>
            </a:pPr>
            <a:r>
              <a:rPr lang="en-US" sz="2900" dirty="0">
                <a:latin typeface="Arial Narrow" pitchFamily="34" charset="0"/>
                <a:ea typeface="ＭＳ Ｐゴシック" pitchFamily="-109" charset="-128"/>
              </a:rPr>
              <a:t>4.1  Measurement, Analysis, and Improvement of 	 Organizational Performance (45 pts.)</a:t>
            </a:r>
          </a:p>
          <a:p>
            <a:pPr marL="564151" indent="-564151" defTabSz="914608" eaLnBrk="0" hangingPunct="0">
              <a:spcAft>
                <a:spcPts val="1200"/>
              </a:spcAft>
              <a:buSzPct val="50000"/>
              <a:defRPr/>
            </a:pPr>
            <a:r>
              <a:rPr lang="en-US" sz="2900" dirty="0">
                <a:latin typeface="Arial Narrow" pitchFamily="34" charset="0"/>
                <a:ea typeface="ＭＳ Ｐゴシック" pitchFamily="-109" charset="-128"/>
              </a:rPr>
              <a:t>4.2  </a:t>
            </a:r>
            <a:r>
              <a:rPr lang="en-US" sz="2900" dirty="0" smtClean="0">
                <a:latin typeface="Arial Narrow" pitchFamily="34" charset="0"/>
                <a:ea typeface="ＭＳ Ｐゴシック" pitchFamily="-109" charset="-128"/>
              </a:rPr>
              <a:t>Knowledge Management, Information</a:t>
            </a:r>
            <a:r>
              <a:rPr lang="en-US" sz="2900" dirty="0">
                <a:latin typeface="Arial Narrow" pitchFamily="34" charset="0"/>
                <a:ea typeface="ＭＳ Ｐゴシック" pitchFamily="-109" charset="-128"/>
              </a:rPr>
              <a:t>, </a:t>
            </a:r>
            <a:r>
              <a:rPr lang="en-US" sz="2900" dirty="0" smtClean="0">
                <a:latin typeface="Arial Narrow" pitchFamily="34" charset="0"/>
                <a:ea typeface="ＭＳ Ｐゴシック" pitchFamily="-109" charset="-128"/>
              </a:rPr>
              <a:t>and </a:t>
            </a:r>
            <a:r>
              <a:rPr lang="en-US" sz="2900" dirty="0">
                <a:latin typeface="Arial Narrow" pitchFamily="34" charset="0"/>
                <a:ea typeface="ＭＳ Ｐゴシック" pitchFamily="-109" charset="-128"/>
              </a:rPr>
              <a:t>Information Technology (45 pts.)</a:t>
            </a:r>
          </a:p>
        </p:txBody>
      </p:sp>
      <p:sp>
        <p:nvSpPr>
          <p:cNvPr id="17411" name="Rectangle 3"/>
          <p:cNvSpPr>
            <a:spLocks noChangeArrowheads="1"/>
          </p:cNvSpPr>
          <p:nvPr/>
        </p:nvSpPr>
        <p:spPr bwMode="auto">
          <a:xfrm>
            <a:off x="370898" y="372596"/>
            <a:ext cx="7758545" cy="1484779"/>
          </a:xfrm>
          <a:prstGeom prst="rect">
            <a:avLst/>
          </a:prstGeom>
          <a:noFill/>
          <a:ln w="9525">
            <a:noFill/>
            <a:miter lim="800000"/>
            <a:headEnd/>
            <a:tailEnd/>
          </a:ln>
        </p:spPr>
        <p:txBody>
          <a:bodyPr lIns="82058" tIns="41029" rIns="82058" bIns="41029" anchor="ctr"/>
          <a:lstStyle/>
          <a:p>
            <a:pPr marL="457304" indent="-457304" defTabSz="914608" eaLnBrk="0" hangingPunct="0">
              <a:lnSpc>
                <a:spcPts val="4128"/>
              </a:lnSpc>
              <a:defRPr/>
            </a:pPr>
            <a:r>
              <a:rPr lang="en-US" sz="3900" b="1" dirty="0">
                <a:solidFill>
                  <a:schemeClr val="tx2"/>
                </a:solidFill>
                <a:latin typeface="+mj-lt"/>
                <a:ea typeface="ＭＳ Ｐゴシック" pitchFamily="-109" charset="-128"/>
              </a:rPr>
              <a:t>4. Measurement, Analysis, and Knowledge Management (90 pts.)</a:t>
            </a:r>
            <a:r>
              <a:rPr lang="en-US" sz="390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64046" y="2375647"/>
            <a:ext cx="8027554" cy="28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spcAft>
                <a:spcPts val="1200"/>
              </a:spcAft>
              <a:buSzPct val="50000"/>
            </a:pPr>
            <a:r>
              <a:rPr lang="en-US" sz="2900" b="1" i="1" dirty="0" smtClean="0">
                <a:latin typeface="Arial Narrow" pitchFamily="34" charset="0"/>
              </a:rPr>
              <a:t>Building </a:t>
            </a:r>
            <a:r>
              <a:rPr lang="en-US" sz="2900" b="1" i="1" dirty="0">
                <a:latin typeface="Arial Narrow" pitchFamily="34" charset="0"/>
              </a:rPr>
              <a:t>an effective workforce environment </a:t>
            </a:r>
            <a:r>
              <a:rPr lang="en-US" sz="2900" b="1" i="1" dirty="0" smtClean="0">
                <a:latin typeface="Arial Narrow" pitchFamily="34" charset="0"/>
              </a:rPr>
              <a:t>Engaging, developing, </a:t>
            </a:r>
            <a:r>
              <a:rPr lang="en-US" sz="2900" b="1" i="1" dirty="0">
                <a:latin typeface="Arial Narrow" pitchFamily="34" charset="0"/>
              </a:rPr>
              <a:t>and </a:t>
            </a:r>
            <a:r>
              <a:rPr lang="en-US" sz="2900" b="1" i="1" dirty="0" smtClean="0">
                <a:latin typeface="Arial Narrow" pitchFamily="34" charset="0"/>
              </a:rPr>
              <a:t>managing your </a:t>
            </a:r>
            <a:r>
              <a:rPr lang="en-US" sz="2900" b="1" i="1" dirty="0">
                <a:latin typeface="Arial Narrow" pitchFamily="34" charset="0"/>
              </a:rPr>
              <a:t>workforce </a:t>
            </a:r>
            <a:endParaRPr lang="en-US" sz="2900" dirty="0">
              <a:latin typeface="Arial Narrow" pitchFamily="34" charset="0"/>
            </a:endParaRPr>
          </a:p>
          <a:p>
            <a:pPr defTabSz="914608" eaLnBrk="0" hangingPunct="0">
              <a:spcAft>
                <a:spcPts val="1200"/>
              </a:spcAft>
              <a:buSzPct val="50000"/>
            </a:pPr>
            <a:r>
              <a:rPr lang="en-US" sz="2900" dirty="0" smtClean="0">
                <a:latin typeface="Arial Narrow" pitchFamily="34" charset="0"/>
              </a:rPr>
              <a:t>5.1  </a:t>
            </a:r>
            <a:r>
              <a:rPr lang="en-US" sz="2900" dirty="0">
                <a:latin typeface="Arial Narrow" pitchFamily="34" charset="0"/>
              </a:rPr>
              <a:t>Workforce Environment (40 pts.)</a:t>
            </a:r>
          </a:p>
          <a:p>
            <a:pPr defTabSz="914608" eaLnBrk="0" hangingPunct="0">
              <a:spcAft>
                <a:spcPts val="1200"/>
              </a:spcAft>
              <a:buSzPct val="50000"/>
            </a:pPr>
            <a:r>
              <a:rPr lang="en-US" sz="2900" dirty="0">
                <a:latin typeface="Arial Narrow" pitchFamily="34" charset="0"/>
              </a:rPr>
              <a:t>5.2  Workforce Engagement (45 pts.)</a:t>
            </a:r>
          </a:p>
          <a:p>
            <a:pPr defTabSz="914608" eaLnBrk="0" hangingPunct="0">
              <a:spcAft>
                <a:spcPts val="1200"/>
              </a:spcAft>
              <a:buSzPct val="50000"/>
            </a:pPr>
            <a:endParaRPr lang="en-US" sz="2900" dirty="0">
              <a:latin typeface="Arial Narrow" pitchFamily="34" charset="0"/>
            </a:endParaRPr>
          </a:p>
        </p:txBody>
      </p:sp>
      <p:sp>
        <p:nvSpPr>
          <p:cNvPr id="18435" name="Rectangle 3"/>
          <p:cNvSpPr>
            <a:spLocks noChangeArrowheads="1"/>
          </p:cNvSpPr>
          <p:nvPr/>
        </p:nvSpPr>
        <p:spPr bwMode="auto">
          <a:xfrm>
            <a:off x="383885" y="1613116"/>
            <a:ext cx="7689273" cy="749084"/>
          </a:xfrm>
          <a:prstGeom prst="rect">
            <a:avLst/>
          </a:prstGeom>
          <a:noFill/>
          <a:ln w="9525">
            <a:noFill/>
            <a:miter lim="800000"/>
            <a:headEnd/>
            <a:tailEnd/>
          </a:ln>
        </p:spPr>
        <p:txBody>
          <a:bodyPr lIns="82058" tIns="41029" rIns="82058" bIns="41029" anchor="ctr"/>
          <a:lstStyle/>
          <a:p>
            <a:pPr defTabSz="914608" eaLnBrk="0" hangingPunct="0">
              <a:lnSpc>
                <a:spcPts val="4128"/>
              </a:lnSpc>
              <a:defRPr/>
            </a:pPr>
            <a:r>
              <a:rPr lang="en-US" sz="3900" b="1" dirty="0">
                <a:solidFill>
                  <a:schemeClr val="tx2"/>
                </a:solidFill>
                <a:latin typeface="+mj-lt"/>
                <a:ea typeface="ＭＳ Ｐゴシック" pitchFamily="-109" charset="-128"/>
              </a:rPr>
              <a:t>5. Workforce Focus (85 pts.) </a:t>
            </a:r>
            <a:endParaRPr lang="en-US" sz="390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39091" y="2375647"/>
            <a:ext cx="7876309" cy="410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spcAft>
                <a:spcPts val="1200"/>
              </a:spcAft>
              <a:buSzPct val="50000"/>
            </a:pPr>
            <a:r>
              <a:rPr lang="en-US" sz="2900" b="1" i="1" dirty="0" smtClean="0">
                <a:latin typeface="Arial Narrow" pitchFamily="34" charset="0"/>
              </a:rPr>
              <a:t>Designing, managing, and improving work processes</a:t>
            </a:r>
            <a:br>
              <a:rPr lang="en-US" sz="2900" b="1" i="1" dirty="0" smtClean="0">
                <a:latin typeface="Arial Narrow" pitchFamily="34" charset="0"/>
              </a:rPr>
            </a:br>
            <a:r>
              <a:rPr lang="en-US" sz="2900" b="1" i="1" dirty="0" smtClean="0">
                <a:latin typeface="Arial Narrow" pitchFamily="34" charset="0"/>
              </a:rPr>
              <a:t>Improving operational effectiveness</a:t>
            </a:r>
            <a:endParaRPr lang="en-US" sz="2900" dirty="0">
              <a:latin typeface="Arial Narrow" pitchFamily="34" charset="0"/>
            </a:endParaRPr>
          </a:p>
          <a:p>
            <a:pPr defTabSz="914608" eaLnBrk="0" hangingPunct="0">
              <a:spcAft>
                <a:spcPts val="1200"/>
              </a:spcAft>
              <a:buSzPct val="50000"/>
            </a:pPr>
            <a:r>
              <a:rPr lang="en-US" sz="2900" dirty="0">
                <a:latin typeface="Arial Narrow" pitchFamily="34" charset="0"/>
              </a:rPr>
              <a:t>6.1  Work </a:t>
            </a:r>
            <a:r>
              <a:rPr lang="en-US" sz="2900" dirty="0" smtClean="0">
                <a:latin typeface="Arial Narrow" pitchFamily="34" charset="0"/>
              </a:rPr>
              <a:t>Processes (</a:t>
            </a:r>
            <a:r>
              <a:rPr lang="en-US" sz="2900" dirty="0">
                <a:latin typeface="Arial Narrow" pitchFamily="34" charset="0"/>
              </a:rPr>
              <a:t>45 pts.)</a:t>
            </a:r>
          </a:p>
          <a:p>
            <a:pPr defTabSz="914608" eaLnBrk="0" hangingPunct="0">
              <a:spcAft>
                <a:spcPts val="1200"/>
              </a:spcAft>
              <a:buSzPct val="50000"/>
            </a:pPr>
            <a:r>
              <a:rPr lang="en-US" sz="2900" dirty="0">
                <a:latin typeface="Arial Narrow" pitchFamily="34" charset="0"/>
              </a:rPr>
              <a:t>6.2  </a:t>
            </a:r>
            <a:r>
              <a:rPr lang="en-US" sz="2900" dirty="0" smtClean="0">
                <a:latin typeface="Arial Narrow" pitchFamily="34" charset="0"/>
              </a:rPr>
              <a:t>Operational Effectiveness (</a:t>
            </a:r>
            <a:r>
              <a:rPr lang="en-US" sz="2900" dirty="0">
                <a:latin typeface="Arial Narrow" pitchFamily="34" charset="0"/>
              </a:rPr>
              <a:t>40 pts.)</a:t>
            </a:r>
          </a:p>
        </p:txBody>
      </p:sp>
      <p:sp>
        <p:nvSpPr>
          <p:cNvPr id="19459" name="Rectangle 3"/>
          <p:cNvSpPr>
            <a:spLocks noChangeArrowheads="1"/>
          </p:cNvSpPr>
          <p:nvPr/>
        </p:nvSpPr>
        <p:spPr bwMode="auto">
          <a:xfrm>
            <a:off x="528204" y="1524000"/>
            <a:ext cx="7689273" cy="987518"/>
          </a:xfrm>
          <a:prstGeom prst="rect">
            <a:avLst/>
          </a:prstGeom>
          <a:noFill/>
          <a:ln w="9525">
            <a:noFill/>
            <a:miter lim="800000"/>
            <a:headEnd/>
            <a:tailEnd/>
          </a:ln>
        </p:spPr>
        <p:txBody>
          <a:bodyPr lIns="82058" tIns="41029" rIns="82058" bIns="41029" anchor="ctr"/>
          <a:lstStyle/>
          <a:p>
            <a:pPr defTabSz="914608" eaLnBrk="0" hangingPunct="0">
              <a:lnSpc>
                <a:spcPts val="4128"/>
              </a:lnSpc>
              <a:defRPr/>
            </a:pPr>
            <a:r>
              <a:rPr lang="en-US" sz="3900" b="1" dirty="0">
                <a:solidFill>
                  <a:schemeClr val="tx2"/>
                </a:solidFill>
                <a:latin typeface="+mj-lt"/>
                <a:ea typeface="ＭＳ Ｐゴシック" pitchFamily="-109" charset="-128"/>
              </a:rPr>
              <a:t>6. Operations Focus (85 pts.) </a:t>
            </a:r>
            <a:endParaRPr lang="en-US" sz="390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7259" y="76200"/>
            <a:ext cx="8364682" cy="990599"/>
          </a:xfrm>
        </p:spPr>
        <p:txBody>
          <a:bodyPr/>
          <a:lstStyle/>
          <a:p>
            <a:pPr>
              <a:lnSpc>
                <a:spcPts val="4487"/>
              </a:lnSpc>
            </a:pPr>
            <a:r>
              <a:rPr lang="en-US" sz="4000" dirty="0" smtClean="0">
                <a:latin typeface="Arial Narrow" pitchFamily="34" charset="0"/>
                <a:ea typeface="ＭＳ Ｐゴシック" pitchFamily="34" charset="-128"/>
                <a:cs typeface="Arial Narrow" pitchFamily="34" charset="0"/>
              </a:rPr>
              <a:t>Criteria Categories</a:t>
            </a:r>
          </a:p>
        </p:txBody>
      </p:sp>
      <p:sp>
        <p:nvSpPr>
          <p:cNvPr id="4099" name="Rectangle 3"/>
          <p:cNvSpPr>
            <a:spLocks noGrp="1" noChangeArrowheads="1"/>
          </p:cNvSpPr>
          <p:nvPr>
            <p:ph idx="1"/>
          </p:nvPr>
        </p:nvSpPr>
        <p:spPr>
          <a:xfrm>
            <a:off x="457200" y="1219200"/>
            <a:ext cx="4572000" cy="2667000"/>
          </a:xfrm>
        </p:spPr>
        <p:txBody>
          <a:bodyPr/>
          <a:lstStyle/>
          <a:p>
            <a:pPr marL="514350" indent="-514350">
              <a:buSzPct val="100000"/>
              <a:buFont typeface="+mj-lt"/>
              <a:buAutoNum type="arabicPeriod"/>
            </a:pPr>
            <a:r>
              <a:rPr lang="en-US" sz="3000" dirty="0" smtClean="0">
                <a:ea typeface="ＭＳ Ｐゴシック" pitchFamily="34" charset="-128"/>
              </a:rPr>
              <a:t>Leadership</a:t>
            </a:r>
          </a:p>
          <a:p>
            <a:pPr marL="514350" indent="-514350">
              <a:buSzPct val="100000"/>
              <a:buFont typeface="+mj-lt"/>
              <a:buAutoNum type="arabicPeriod"/>
            </a:pPr>
            <a:r>
              <a:rPr lang="en-US" sz="3000" dirty="0" smtClean="0">
                <a:ea typeface="ＭＳ Ｐゴシック" pitchFamily="34" charset="-128"/>
              </a:rPr>
              <a:t>Strategic Planning</a:t>
            </a:r>
          </a:p>
          <a:p>
            <a:pPr marL="514350" indent="-514350">
              <a:buSzPct val="100000"/>
              <a:buFont typeface="+mj-lt"/>
              <a:buAutoNum type="arabicPeriod"/>
            </a:pPr>
            <a:r>
              <a:rPr lang="en-US" sz="3000" dirty="0" smtClean="0">
                <a:ea typeface="ＭＳ Ｐゴシック" pitchFamily="34" charset="-128"/>
              </a:rPr>
              <a:t>Customer Focus</a:t>
            </a:r>
          </a:p>
          <a:p>
            <a:pPr marL="514350" indent="-514350">
              <a:buSzPct val="100000"/>
              <a:buFont typeface="+mj-lt"/>
              <a:buAutoNum type="arabicPeriod"/>
            </a:pPr>
            <a:r>
              <a:rPr lang="en-US" sz="3000" dirty="0" smtClean="0">
                <a:ea typeface="ＭＳ Ｐゴシック" pitchFamily="34" charset="-128"/>
              </a:rPr>
              <a:t>Measurement, Analysis, and Knowledge Management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29000" y="3825240"/>
            <a:ext cx="2854122"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267200"/>
            <a:ext cx="538273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4419600" y="1143000"/>
            <a:ext cx="3535074" cy="1600200"/>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14350" indent="-514350">
              <a:buSzPct val="100000"/>
              <a:buFont typeface="+mj-lt"/>
              <a:buAutoNum type="arabicPeriod" startAt="5"/>
            </a:pPr>
            <a:r>
              <a:rPr lang="en-US" sz="3000" kern="0" dirty="0" smtClean="0">
                <a:ea typeface="ＭＳ Ｐゴシック" pitchFamily="34" charset="-128"/>
              </a:rPr>
              <a:t>Workforce Focus</a:t>
            </a:r>
          </a:p>
          <a:p>
            <a:pPr marL="514350" indent="-514350">
              <a:buSzPct val="100000"/>
              <a:buFont typeface="+mj-lt"/>
              <a:buAutoNum type="arabicPeriod" startAt="5"/>
            </a:pPr>
            <a:r>
              <a:rPr lang="en-US" sz="3000" kern="0" dirty="0" smtClean="0">
                <a:ea typeface="ＭＳ Ｐゴシック" pitchFamily="34" charset="-128"/>
              </a:rPr>
              <a:t>Operations Focus</a:t>
            </a:r>
          </a:p>
          <a:p>
            <a:pPr marL="514350" indent="-514350">
              <a:buSzPct val="100000"/>
              <a:buFont typeface="+mj-lt"/>
              <a:buAutoNum type="arabicPeriod" startAt="5"/>
            </a:pPr>
            <a:r>
              <a:rPr lang="en-US" sz="3000" kern="0" dirty="0" smtClean="0">
                <a:ea typeface="ＭＳ Ｐゴシック" pitchFamily="34" charset="-128"/>
              </a:rPr>
              <a:t>Results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79920" y="1371600"/>
            <a:ext cx="7630679" cy="472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defTabSz="914608" eaLnBrk="0" hangingPunct="0">
              <a:spcAft>
                <a:spcPts val="1200"/>
              </a:spcAft>
              <a:buSzPct val="50000"/>
            </a:pPr>
            <a:r>
              <a:rPr lang="en-US" sz="2900" b="1" i="1" dirty="0">
                <a:latin typeface="Arial Narrow" pitchFamily="34" charset="0"/>
              </a:rPr>
              <a:t>Performance and improvement in all key </a:t>
            </a:r>
            <a:r>
              <a:rPr lang="en-US" sz="2900" b="1" i="1" dirty="0" smtClean="0">
                <a:latin typeface="Arial Narrow" pitchFamily="34" charset="0"/>
              </a:rPr>
              <a:t>areas</a:t>
            </a:r>
            <a:br>
              <a:rPr lang="en-US" sz="2900" b="1" i="1" dirty="0" smtClean="0">
                <a:latin typeface="Arial Narrow" pitchFamily="34" charset="0"/>
              </a:rPr>
            </a:br>
            <a:r>
              <a:rPr lang="en-US" sz="2900" b="1" i="1" dirty="0" smtClean="0">
                <a:latin typeface="Arial Narrow" pitchFamily="34" charset="0"/>
              </a:rPr>
              <a:t>Performance </a:t>
            </a:r>
            <a:r>
              <a:rPr lang="en-US" sz="2900" b="1" i="1" dirty="0">
                <a:latin typeface="Arial Narrow" pitchFamily="34" charset="0"/>
              </a:rPr>
              <a:t>levels, trends, and comparative data</a:t>
            </a:r>
            <a:endParaRPr lang="en-US" sz="2900" dirty="0">
              <a:latin typeface="Arial Narrow" pitchFamily="34" charset="0"/>
            </a:endParaRPr>
          </a:p>
          <a:p>
            <a:pPr defTabSz="914608" eaLnBrk="0" hangingPunct="0">
              <a:spcAft>
                <a:spcPts val="1200"/>
              </a:spcAft>
              <a:buSzPct val="50000"/>
            </a:pPr>
            <a:r>
              <a:rPr lang="en-US" sz="2900" dirty="0">
                <a:latin typeface="Arial Narrow" pitchFamily="34" charset="0"/>
              </a:rPr>
              <a:t>7.1 </a:t>
            </a:r>
            <a:r>
              <a:rPr lang="en-US" sz="2900" dirty="0" smtClean="0">
                <a:latin typeface="Arial Narrow" pitchFamily="34" charset="0"/>
              </a:rPr>
              <a:t> Product </a:t>
            </a:r>
            <a:r>
              <a:rPr lang="en-US" sz="2900" dirty="0">
                <a:latin typeface="Arial Narrow" pitchFamily="34" charset="0"/>
              </a:rPr>
              <a:t>and Process </a:t>
            </a:r>
            <a:r>
              <a:rPr lang="en-US" sz="2900" dirty="0" smtClean="0">
                <a:latin typeface="Arial Narrow" pitchFamily="34" charset="0"/>
              </a:rPr>
              <a:t>Results (</a:t>
            </a:r>
            <a:r>
              <a:rPr lang="en-US" sz="2900" dirty="0">
                <a:latin typeface="Arial Narrow" pitchFamily="34" charset="0"/>
              </a:rPr>
              <a:t>120 pts.) </a:t>
            </a:r>
          </a:p>
          <a:p>
            <a:pPr defTabSz="914608" eaLnBrk="0" hangingPunct="0">
              <a:spcAft>
                <a:spcPts val="1200"/>
              </a:spcAft>
              <a:buSzPct val="50000"/>
            </a:pPr>
            <a:r>
              <a:rPr lang="en-US" sz="2900" dirty="0">
                <a:latin typeface="Arial Narrow" pitchFamily="34" charset="0"/>
              </a:rPr>
              <a:t>7.2 </a:t>
            </a:r>
            <a:r>
              <a:rPr lang="en-US" sz="2900" dirty="0" smtClean="0">
                <a:latin typeface="Arial Narrow" pitchFamily="34" charset="0"/>
              </a:rPr>
              <a:t> Customer-Focused </a:t>
            </a:r>
            <a:r>
              <a:rPr lang="en-US" sz="2900" dirty="0">
                <a:latin typeface="Arial Narrow" pitchFamily="34" charset="0"/>
              </a:rPr>
              <a:t>Results </a:t>
            </a:r>
            <a:r>
              <a:rPr lang="en-US" sz="2900" dirty="0" smtClean="0">
                <a:latin typeface="Arial Narrow" pitchFamily="34" charset="0"/>
              </a:rPr>
              <a:t>(85 pts</a:t>
            </a:r>
            <a:r>
              <a:rPr lang="en-US" sz="2900" dirty="0">
                <a:latin typeface="Arial Narrow" pitchFamily="34" charset="0"/>
              </a:rPr>
              <a:t>.)</a:t>
            </a:r>
          </a:p>
          <a:p>
            <a:pPr defTabSz="914608" eaLnBrk="0" hangingPunct="0">
              <a:spcAft>
                <a:spcPts val="1200"/>
              </a:spcAft>
              <a:buSzPct val="50000"/>
            </a:pPr>
            <a:r>
              <a:rPr lang="en-US" sz="2900" dirty="0">
                <a:latin typeface="Arial Narrow" pitchFamily="34" charset="0"/>
              </a:rPr>
              <a:t>7.3 </a:t>
            </a:r>
            <a:r>
              <a:rPr lang="en-US" sz="2900" dirty="0" smtClean="0">
                <a:latin typeface="Arial Narrow" pitchFamily="34" charset="0"/>
              </a:rPr>
              <a:t> Workforce-Focused </a:t>
            </a:r>
            <a:r>
              <a:rPr lang="en-US" sz="2900" dirty="0">
                <a:latin typeface="Arial Narrow" pitchFamily="34" charset="0"/>
              </a:rPr>
              <a:t>Results </a:t>
            </a:r>
            <a:r>
              <a:rPr lang="en-US" sz="2900" dirty="0" smtClean="0">
                <a:latin typeface="Arial Narrow" pitchFamily="34" charset="0"/>
              </a:rPr>
              <a:t>(</a:t>
            </a:r>
            <a:r>
              <a:rPr lang="en-US" sz="2900" dirty="0">
                <a:latin typeface="Arial Narrow" pitchFamily="34" charset="0"/>
              </a:rPr>
              <a:t>85 </a:t>
            </a:r>
            <a:r>
              <a:rPr lang="en-US" sz="2900" dirty="0" smtClean="0">
                <a:latin typeface="Arial Narrow" pitchFamily="34" charset="0"/>
              </a:rPr>
              <a:t>pts</a:t>
            </a:r>
            <a:r>
              <a:rPr lang="en-US" sz="2900" dirty="0">
                <a:latin typeface="Arial Narrow" pitchFamily="34" charset="0"/>
              </a:rPr>
              <a:t>.)</a:t>
            </a:r>
          </a:p>
          <a:p>
            <a:pPr marL="623888" indent="-623888" defTabSz="914608" eaLnBrk="0" hangingPunct="0">
              <a:spcAft>
                <a:spcPts val="1200"/>
              </a:spcAft>
              <a:buSzPct val="50000"/>
            </a:pPr>
            <a:r>
              <a:rPr lang="en-US" sz="2900" dirty="0">
                <a:latin typeface="Arial Narrow" pitchFamily="34" charset="0"/>
              </a:rPr>
              <a:t>7.4 </a:t>
            </a:r>
            <a:r>
              <a:rPr lang="en-US" sz="2900" dirty="0" smtClean="0">
                <a:latin typeface="Arial Narrow" pitchFamily="34" charset="0"/>
              </a:rPr>
              <a:t> Leadership </a:t>
            </a:r>
            <a:r>
              <a:rPr lang="en-US" sz="2900" dirty="0">
                <a:latin typeface="Arial Narrow" pitchFamily="34" charset="0"/>
              </a:rPr>
              <a:t>and Governance Results </a:t>
            </a:r>
            <a:r>
              <a:rPr lang="en-US" sz="2900" dirty="0" smtClean="0">
                <a:latin typeface="Arial Narrow" pitchFamily="34" charset="0"/>
              </a:rPr>
              <a:t>(</a:t>
            </a:r>
            <a:r>
              <a:rPr lang="en-US" sz="2900" dirty="0">
                <a:latin typeface="Arial Narrow" pitchFamily="34" charset="0"/>
              </a:rPr>
              <a:t>80 pts.)</a:t>
            </a:r>
          </a:p>
          <a:p>
            <a:pPr defTabSz="914608" eaLnBrk="0" hangingPunct="0">
              <a:spcAft>
                <a:spcPts val="1200"/>
              </a:spcAft>
              <a:buSzPct val="50000"/>
            </a:pPr>
            <a:r>
              <a:rPr lang="en-US" sz="2900" dirty="0">
                <a:latin typeface="Arial Narrow" pitchFamily="34" charset="0"/>
              </a:rPr>
              <a:t>7.5 </a:t>
            </a:r>
            <a:r>
              <a:rPr lang="en-US" sz="2900" dirty="0" smtClean="0">
                <a:latin typeface="Arial Narrow" pitchFamily="34" charset="0"/>
              </a:rPr>
              <a:t> Financial </a:t>
            </a:r>
            <a:r>
              <a:rPr lang="en-US" sz="2900" dirty="0">
                <a:latin typeface="Arial Narrow" pitchFamily="34" charset="0"/>
              </a:rPr>
              <a:t>and Market Results </a:t>
            </a:r>
            <a:r>
              <a:rPr lang="en-US" sz="2900" dirty="0" smtClean="0">
                <a:latin typeface="Arial Narrow" pitchFamily="34" charset="0"/>
              </a:rPr>
              <a:t>(</a:t>
            </a:r>
            <a:r>
              <a:rPr lang="en-US" sz="2900" dirty="0">
                <a:latin typeface="Arial Narrow" pitchFamily="34" charset="0"/>
              </a:rPr>
              <a:t>80 pts.)</a:t>
            </a:r>
          </a:p>
        </p:txBody>
      </p:sp>
      <p:sp>
        <p:nvSpPr>
          <p:cNvPr id="20483" name="Text Box 5"/>
          <p:cNvSpPr txBox="1">
            <a:spLocks noChangeArrowheads="1"/>
          </p:cNvSpPr>
          <p:nvPr/>
        </p:nvSpPr>
        <p:spPr bwMode="auto">
          <a:xfrm>
            <a:off x="432171" y="611421"/>
            <a:ext cx="6650182" cy="679357"/>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3900" b="1" dirty="0">
                <a:latin typeface="+mj-lt"/>
                <a:ea typeface="ＭＳ Ｐゴシック" pitchFamily="-109" charset="-128"/>
              </a:rPr>
              <a:t>7. Results (450 pts.)</a:t>
            </a:r>
            <a:endParaRPr lang="en-US" sz="390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762000" y="1524000"/>
            <a:ext cx="8077200" cy="4591663"/>
          </a:xfrm>
        </p:spPr>
        <p:txBody>
          <a:bodyPr wrap="square" anchor="ctr">
            <a:spAutoFit/>
          </a:bodyPr>
          <a:lstStyle/>
          <a:p>
            <a:pPr marL="0" indent="0" defTabSz="820583">
              <a:lnSpc>
                <a:spcPct val="100000"/>
              </a:lnSpc>
              <a:spcBef>
                <a:spcPct val="0"/>
              </a:spcBef>
              <a:spcAft>
                <a:spcPts val="600"/>
              </a:spcAft>
              <a:buSzTx/>
              <a:buNone/>
              <a:defRPr/>
            </a:pPr>
            <a:r>
              <a:rPr lang="en-US" sz="2400" dirty="0" smtClean="0">
                <a:ea typeface="ＭＳ Ｐゴシック"/>
                <a:cs typeface="ＭＳ Ｐゴシック"/>
              </a:rPr>
              <a:t>The Baldrige Criteria challenged us to become leaders by any measure, and we succeeded—seeing </a:t>
            </a:r>
            <a:r>
              <a:rPr lang="en-US" sz="2400" b="1" dirty="0" smtClean="0">
                <a:ea typeface="ＭＳ Ｐゴシック"/>
                <a:cs typeface="ＭＳ Ｐゴシック"/>
              </a:rPr>
              <a:t>productivity, customer loyalty, employee engagement, and financial returns</a:t>
            </a:r>
            <a:r>
              <a:rPr lang="en-US" sz="2400" i="1" dirty="0" smtClean="0">
                <a:ea typeface="ＭＳ Ｐゴシック"/>
                <a:cs typeface="ＭＳ Ｐゴシック"/>
              </a:rPr>
              <a:t>.</a:t>
            </a:r>
          </a:p>
          <a:p>
            <a:pPr marL="0" indent="0" algn="r" defTabSz="820583">
              <a:lnSpc>
                <a:spcPct val="100000"/>
              </a:lnSpc>
              <a:spcBef>
                <a:spcPct val="0"/>
              </a:spcBef>
              <a:buSzTx/>
              <a:buNone/>
              <a:defRPr/>
            </a:pPr>
            <a:r>
              <a:rPr lang="en-US" sz="2400" i="1" dirty="0" smtClean="0">
                <a:ea typeface="ＭＳ Ｐゴシック"/>
                <a:cs typeface="ＭＳ Ｐゴシック"/>
              </a:rPr>
              <a:t>Samuel </a:t>
            </a:r>
            <a:r>
              <a:rPr lang="en-US" sz="2400" i="1" dirty="0">
                <a:ea typeface="ＭＳ Ｐゴシック"/>
                <a:cs typeface="ＭＳ Ｐゴシック"/>
              </a:rPr>
              <a:t>Liang, </a:t>
            </a:r>
            <a:r>
              <a:rPr lang="en-US" sz="2400" i="1" dirty="0" smtClean="0">
                <a:ea typeface="ＭＳ Ｐゴシック"/>
                <a:cs typeface="ＭＳ Ｐゴシック"/>
              </a:rPr>
              <a:t>president/CEO,</a:t>
            </a:r>
            <a:br>
              <a:rPr lang="en-US" sz="2400" i="1" dirty="0" smtClean="0">
                <a:ea typeface="ＭＳ Ｐゴシック"/>
                <a:cs typeface="ＭＳ Ｐゴシック"/>
              </a:rPr>
            </a:br>
            <a:r>
              <a:rPr lang="en-US" sz="2400" i="1" dirty="0" smtClean="0">
                <a:ea typeface="ＭＳ Ｐゴシック"/>
                <a:cs typeface="ＭＳ Ｐゴシック"/>
              </a:rPr>
              <a:t>two-time Baldrige Award winner </a:t>
            </a:r>
            <a:r>
              <a:rPr lang="en-US" sz="2400" i="1" dirty="0" err="1" smtClean="0">
                <a:ea typeface="ＭＳ Ｐゴシック"/>
                <a:cs typeface="ＭＳ Ｐゴシック"/>
              </a:rPr>
              <a:t>MEDRAD</a:t>
            </a:r>
            <a:r>
              <a:rPr lang="en-US" sz="2400" i="1" dirty="0" smtClean="0">
                <a:ea typeface="ＭＳ Ｐゴシック"/>
                <a:cs typeface="ＭＳ Ｐゴシック"/>
              </a:rPr>
              <a:t>, </a:t>
            </a:r>
            <a:r>
              <a:rPr lang="en-US" sz="2400" i="1" dirty="0">
                <a:ea typeface="ＭＳ Ｐゴシック"/>
                <a:cs typeface="ＭＳ Ｐゴシック"/>
              </a:rPr>
              <a:t>Inc</a:t>
            </a:r>
            <a:r>
              <a:rPr lang="en-US" sz="2400" i="1" dirty="0" smtClean="0">
                <a:ea typeface="ＭＳ Ｐゴシック"/>
                <a:cs typeface="ＭＳ Ｐゴシック"/>
              </a:rPr>
              <a:t>.</a:t>
            </a:r>
          </a:p>
          <a:p>
            <a:pPr marL="0" indent="0" defTabSz="820583">
              <a:lnSpc>
                <a:spcPct val="100000"/>
              </a:lnSpc>
              <a:spcBef>
                <a:spcPct val="0"/>
              </a:spcBef>
              <a:buSzTx/>
              <a:buNone/>
              <a:defRPr/>
            </a:pPr>
            <a:endParaRPr lang="en-US" sz="2400" i="1" dirty="0" smtClean="0">
              <a:ea typeface="ＭＳ Ｐゴシック"/>
              <a:cs typeface="ＭＳ Ｐゴシック"/>
            </a:endParaRPr>
          </a:p>
          <a:p>
            <a:pPr marL="0" indent="0" defTabSz="820583">
              <a:lnSpc>
                <a:spcPct val="100000"/>
              </a:lnSpc>
              <a:spcBef>
                <a:spcPct val="0"/>
              </a:spcBef>
              <a:buSzTx/>
              <a:buNone/>
              <a:defRPr/>
            </a:pPr>
            <a:r>
              <a:rPr lang="en-US" sz="2400" dirty="0" smtClean="0">
                <a:ea typeface="ＭＳ Ｐゴシック"/>
                <a:cs typeface="ＭＳ Ｐゴシック"/>
              </a:rPr>
              <a:t>The </a:t>
            </a:r>
            <a:r>
              <a:rPr lang="en-US" sz="2400" dirty="0">
                <a:ea typeface="ＭＳ Ｐゴシック"/>
                <a:cs typeface="ＭＳ Ｐゴシック"/>
              </a:rPr>
              <a:t>Baldrige </a:t>
            </a:r>
            <a:r>
              <a:rPr lang="en-US" sz="2400" dirty="0" smtClean="0">
                <a:ea typeface="ＭＳ Ｐゴシック"/>
                <a:cs typeface="ＭＳ Ｐゴシック"/>
              </a:rPr>
              <a:t>opportunity . . . was </a:t>
            </a:r>
            <a:r>
              <a:rPr lang="en-US" sz="2400" dirty="0">
                <a:ea typeface="ＭＳ Ｐゴシック"/>
                <a:cs typeface="ＭＳ Ｐゴシック"/>
              </a:rPr>
              <a:t>a way for us to get </a:t>
            </a:r>
            <a:r>
              <a:rPr lang="en-US" sz="2400" b="1" dirty="0">
                <a:ea typeface="ＭＳ Ｐゴシック"/>
                <a:cs typeface="ＭＳ Ｐゴシック"/>
              </a:rPr>
              <a:t>a very disciplined, external </a:t>
            </a:r>
            <a:r>
              <a:rPr lang="en-US" sz="2400" b="1" dirty="0" smtClean="0">
                <a:ea typeface="ＭＳ Ｐゴシック"/>
                <a:cs typeface="ＭＳ Ｐゴシック"/>
              </a:rPr>
              <a:t>perspective, an </a:t>
            </a:r>
            <a:r>
              <a:rPr lang="en-US" sz="2400" b="1" dirty="0">
                <a:ea typeface="ＭＳ Ｐゴシック"/>
                <a:cs typeface="ＭＳ Ｐゴシック"/>
              </a:rPr>
              <a:t>examination of our </a:t>
            </a:r>
            <a:r>
              <a:rPr lang="en-US" sz="2400" b="1" dirty="0" smtClean="0">
                <a:ea typeface="ＭＳ Ｐゴシック"/>
                <a:cs typeface="ＭＳ Ｐゴシック"/>
              </a:rPr>
              <a:t>business, of </a:t>
            </a:r>
            <a:r>
              <a:rPr lang="en-US" sz="2400" b="1" dirty="0">
                <a:ea typeface="ＭＳ Ｐゴシック"/>
                <a:cs typeface="ＭＳ Ｐゴシック"/>
              </a:rPr>
              <a:t>how we manage our business.</a:t>
            </a:r>
            <a:r>
              <a:rPr lang="en-US" sz="2400" dirty="0">
                <a:ea typeface="ＭＳ Ｐゴシック"/>
                <a:cs typeface="ＭＳ Ｐゴシック"/>
              </a:rPr>
              <a:t> … That’s a very valuable thing</a:t>
            </a:r>
            <a:r>
              <a:rPr lang="en-US" sz="2400" dirty="0" smtClean="0">
                <a:ea typeface="ＭＳ Ｐゴシック"/>
                <a:cs typeface="ＭＳ Ｐゴシック"/>
              </a:rPr>
              <a:t>.</a:t>
            </a:r>
          </a:p>
          <a:p>
            <a:pPr marL="0" indent="0" algn="r" defTabSz="820583">
              <a:lnSpc>
                <a:spcPct val="100000"/>
              </a:lnSpc>
              <a:spcBef>
                <a:spcPct val="0"/>
              </a:spcBef>
              <a:buSzTx/>
              <a:buNone/>
              <a:defRPr/>
            </a:pPr>
            <a:r>
              <a:rPr lang="en-US" sz="2400" dirty="0" smtClean="0">
                <a:ea typeface="ＭＳ Ｐゴシック"/>
                <a:cs typeface="ＭＳ Ｐゴシック"/>
              </a:rPr>
              <a:t> </a:t>
            </a:r>
            <a:r>
              <a:rPr lang="en-US" sz="2400" i="1" dirty="0">
                <a:ea typeface="ＭＳ Ｐゴシック"/>
                <a:cs typeface="ＭＳ Ｐゴシック"/>
              </a:rPr>
              <a:t>Patrick McGinnis, </a:t>
            </a:r>
            <a:r>
              <a:rPr lang="en-US" sz="2400" i="1" dirty="0" smtClean="0">
                <a:ea typeface="ＭＳ Ｐゴシック"/>
                <a:cs typeface="ＭＳ Ｐゴシック"/>
              </a:rPr>
              <a:t>president/CEO, </a:t>
            </a:r>
            <a:br>
              <a:rPr lang="en-US" sz="2400" i="1" dirty="0" smtClean="0">
                <a:ea typeface="ＭＳ Ｐゴシック"/>
                <a:cs typeface="ＭＳ Ｐゴシック"/>
              </a:rPr>
            </a:br>
            <a:r>
              <a:rPr lang="en-US" sz="2400" i="1" dirty="0" smtClean="0">
                <a:ea typeface="ＭＳ Ｐゴシック"/>
                <a:cs typeface="ＭＳ Ｐゴシック"/>
              </a:rPr>
              <a:t>Baldrige </a:t>
            </a:r>
            <a:r>
              <a:rPr lang="en-US" sz="2400" i="1" dirty="0">
                <a:ea typeface="ＭＳ Ｐゴシック"/>
                <a:cs typeface="ＭＳ Ｐゴシック"/>
              </a:rPr>
              <a:t>Award </a:t>
            </a:r>
            <a:r>
              <a:rPr lang="en-US" sz="2400" i="1" dirty="0" smtClean="0">
                <a:ea typeface="ＭＳ Ｐゴシック"/>
                <a:cs typeface="ＭＳ Ｐゴシック"/>
              </a:rPr>
              <a:t>winner Nestlé </a:t>
            </a:r>
            <a:r>
              <a:rPr lang="en-US" sz="2400" i="1" dirty="0">
                <a:ea typeface="ＭＳ Ｐゴシック"/>
                <a:cs typeface="ＭＳ Ｐゴシック"/>
              </a:rPr>
              <a:t>Purina </a:t>
            </a:r>
            <a:r>
              <a:rPr lang="en-US" sz="2400" i="1" dirty="0" err="1" smtClean="0">
                <a:ea typeface="ＭＳ Ｐゴシック"/>
                <a:cs typeface="ＭＳ Ｐゴシック"/>
              </a:rPr>
              <a:t>PetCare</a:t>
            </a:r>
            <a:r>
              <a:rPr lang="en-US" sz="2400" i="1" dirty="0" smtClean="0">
                <a:ea typeface="ＭＳ Ｐゴシック"/>
                <a:cs typeface="ＭＳ Ｐゴシック"/>
              </a:rPr>
              <a:t> </a:t>
            </a:r>
            <a:r>
              <a:rPr lang="en-US" sz="2400" i="1" dirty="0">
                <a:ea typeface="ＭＳ Ｐゴシック"/>
                <a:cs typeface="ＭＳ Ｐゴシック"/>
              </a:rPr>
              <a:t>Americas</a:t>
            </a:r>
          </a:p>
          <a:p>
            <a:pPr marL="0" indent="0" defTabSz="820583">
              <a:lnSpc>
                <a:spcPct val="100000"/>
              </a:lnSpc>
              <a:spcBef>
                <a:spcPct val="0"/>
              </a:spcBef>
              <a:buSzTx/>
              <a:buNone/>
              <a:defRPr/>
            </a:pPr>
            <a:r>
              <a:rPr lang="en-US" sz="2400" dirty="0">
                <a:ea typeface="ＭＳ Ｐゴシック"/>
                <a:cs typeface="ＭＳ Ｐゴシック"/>
              </a:rPr>
              <a:t>	</a:t>
            </a:r>
          </a:p>
        </p:txBody>
      </p:sp>
      <p:sp>
        <p:nvSpPr>
          <p:cNvPr id="7" name="Title 1"/>
          <p:cNvSpPr txBox="1">
            <a:spLocks/>
          </p:cNvSpPr>
          <p:nvPr/>
        </p:nvSpPr>
        <p:spPr bwMode="auto">
          <a:xfrm>
            <a:off x="381000" y="228600"/>
            <a:ext cx="8051222"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dirty="0" smtClean="0">
                <a:solidFill>
                  <a:schemeClr val="tx1"/>
                </a:solidFill>
                <a:latin typeface="Arial Narrow" pitchFamily="34" charset="0"/>
                <a:ea typeface="ＭＳ Ｐゴシック" pitchFamily="34" charset="-128"/>
                <a:cs typeface="Arial Narrow" pitchFamily="34" charset="0"/>
              </a:rPr>
              <a:t>Manufacturing Leaders on the Criteria</a:t>
            </a:r>
          </a:p>
        </p:txBody>
      </p:sp>
    </p:spTree>
    <p:extLst>
      <p:ext uri="{BB962C8B-B14F-4D97-AF65-F5344CB8AC3E}">
        <p14:creationId xmlns:p14="http://schemas.microsoft.com/office/powerpoint/2010/main" val="50323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533400"/>
            <a:ext cx="8051222" cy="11430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Manufacturing Leaders on the Criteria</a:t>
            </a:r>
          </a:p>
        </p:txBody>
      </p:sp>
      <p:sp>
        <p:nvSpPr>
          <p:cNvPr id="25603" name="Rectangle 4"/>
          <p:cNvSpPr>
            <a:spLocks noGrp="1" noChangeArrowheads="1"/>
          </p:cNvSpPr>
          <p:nvPr>
            <p:ph idx="1"/>
          </p:nvPr>
        </p:nvSpPr>
        <p:spPr>
          <a:xfrm>
            <a:off x="914400" y="1796535"/>
            <a:ext cx="7010400" cy="2745003"/>
          </a:xfrm>
        </p:spPr>
        <p:txBody>
          <a:bodyPr wrap="square" anchor="ctr">
            <a:spAutoFit/>
          </a:bodyPr>
          <a:lstStyle/>
          <a:p>
            <a:pPr marL="0" indent="0" defTabSz="820583">
              <a:lnSpc>
                <a:spcPct val="100000"/>
              </a:lnSpc>
              <a:spcBef>
                <a:spcPct val="0"/>
              </a:spcBef>
              <a:spcAft>
                <a:spcPts val="600"/>
              </a:spcAft>
              <a:buSzTx/>
              <a:buNone/>
              <a:defRPr/>
            </a:pPr>
            <a:r>
              <a:rPr lang="en-US" sz="2400" dirty="0" smtClean="0">
                <a:ea typeface="ＭＳ Ｐゴシック"/>
                <a:cs typeface="ＭＳ Ｐゴシック"/>
              </a:rPr>
              <a:t>The </a:t>
            </a:r>
            <a:r>
              <a:rPr lang="en-US" sz="2400" dirty="0">
                <a:ea typeface="ＭＳ Ｐゴシック"/>
                <a:cs typeface="ＭＳ Ｐゴシック"/>
              </a:rPr>
              <a:t>economic environment is difficult for Cargill Corn Milling, as it is difficult for many manufacturing companies today. But </a:t>
            </a:r>
            <a:r>
              <a:rPr lang="en-US" sz="2400" dirty="0" smtClean="0">
                <a:ea typeface="ＭＳ Ｐゴシック"/>
                <a:cs typeface="ＭＳ Ｐゴシック"/>
              </a:rPr>
              <a:t>. . . </a:t>
            </a:r>
            <a:r>
              <a:rPr lang="en-US" sz="2400" b="1" dirty="0" smtClean="0">
                <a:ea typeface="ＭＳ Ｐゴシック"/>
                <a:cs typeface="ＭＳ Ｐゴシック"/>
              </a:rPr>
              <a:t>by</a:t>
            </a:r>
            <a:r>
              <a:rPr lang="en-US" sz="2400" dirty="0" smtClean="0">
                <a:ea typeface="ＭＳ Ｐゴシック"/>
                <a:cs typeface="ＭＳ Ｐゴシック"/>
              </a:rPr>
              <a:t> </a:t>
            </a:r>
            <a:r>
              <a:rPr lang="en-US" sz="2400" b="1" dirty="0">
                <a:ea typeface="ＭＳ Ｐゴシック"/>
                <a:cs typeface="ＭＳ Ｐゴシック"/>
              </a:rPr>
              <a:t>utilizing the processes and tools that we’ve learned from Baldrige, we’re able to not only meet these challenges but actually excel in </a:t>
            </a:r>
            <a:r>
              <a:rPr lang="en-US" sz="2400" b="1" dirty="0" smtClean="0">
                <a:ea typeface="ＭＳ Ｐゴシック"/>
                <a:cs typeface="ＭＳ Ｐゴシック"/>
              </a:rPr>
              <a:t>them.</a:t>
            </a:r>
          </a:p>
          <a:p>
            <a:pPr marL="0" indent="0" algn="r" defTabSz="820583">
              <a:lnSpc>
                <a:spcPct val="100000"/>
              </a:lnSpc>
              <a:spcBef>
                <a:spcPct val="0"/>
              </a:spcBef>
              <a:spcAft>
                <a:spcPts val="600"/>
              </a:spcAft>
              <a:buSzTx/>
              <a:buNone/>
              <a:defRPr/>
            </a:pPr>
            <a:r>
              <a:rPr lang="en-US" sz="2400" i="1" dirty="0" smtClean="0">
                <a:ea typeface="ＭＳ Ｐゴシック"/>
                <a:cs typeface="ＭＳ Ｐゴシック"/>
              </a:rPr>
              <a:t>—</a:t>
            </a:r>
            <a:r>
              <a:rPr lang="en-US" sz="2400" i="1" dirty="0">
                <a:ea typeface="ＭＳ Ｐゴシック"/>
                <a:cs typeface="ＭＳ Ｐゴシック"/>
              </a:rPr>
              <a:t>Alan Willets, president and business unit leader, </a:t>
            </a:r>
            <a:r>
              <a:rPr lang="en-US" sz="2400" i="1" dirty="0" smtClean="0">
                <a:ea typeface="ＭＳ Ｐゴシック"/>
                <a:cs typeface="ＭＳ Ｐゴシック"/>
              </a:rPr>
              <a:t/>
            </a:r>
            <a:br>
              <a:rPr lang="en-US" sz="2400" i="1" dirty="0" smtClean="0">
                <a:ea typeface="ＭＳ Ｐゴシック"/>
                <a:cs typeface="ＭＳ Ｐゴシック"/>
              </a:rPr>
            </a:br>
            <a:r>
              <a:rPr lang="en-US" sz="2400" i="1" dirty="0" smtClean="0">
                <a:ea typeface="ＭＳ Ｐゴシック"/>
                <a:cs typeface="ＭＳ Ｐゴシック"/>
              </a:rPr>
              <a:t>Baldrige </a:t>
            </a:r>
            <a:r>
              <a:rPr lang="en-US" sz="2400" i="1" dirty="0">
                <a:ea typeface="ＭＳ Ｐゴシック"/>
                <a:cs typeface="ＭＳ Ｐゴシック"/>
              </a:rPr>
              <a:t>Award winner Cargill Corn Milling </a:t>
            </a:r>
            <a:endParaRPr lang="en-US" sz="2400" i="1" dirty="0" smtClean="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8382000" cy="988919"/>
          </a:xfrm>
        </p:spPr>
        <p:txBody>
          <a:bodyPr/>
          <a:lstStyle/>
          <a:p>
            <a:r>
              <a:rPr lang="en-US" sz="4000" dirty="0" smtClean="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143000" y="1600200"/>
            <a:ext cx="7051386" cy="4401867"/>
          </a:xfrm>
        </p:spPr>
        <p:txBody>
          <a:bodyPr anchor="ctr">
            <a:spAutoFit/>
          </a:bodyPr>
          <a:lstStyle/>
          <a:p>
            <a:pPr marL="0" indent="0">
              <a:lnSpc>
                <a:spcPct val="100000"/>
              </a:lnSpc>
              <a:spcBef>
                <a:spcPct val="0"/>
              </a:spcBef>
              <a:spcAft>
                <a:spcPts val="0"/>
              </a:spcAft>
              <a:buNone/>
            </a:pPr>
            <a:r>
              <a:rPr lang="en-US" sz="2200" dirty="0" smtClean="0">
                <a:ea typeface="ＭＳ Ｐゴシック" pitchFamily="34" charset="-128"/>
              </a:rPr>
              <a:t>We </a:t>
            </a:r>
            <a:r>
              <a:rPr lang="en-US" sz="2200" dirty="0">
                <a:ea typeface="ＭＳ Ｐゴシック" pitchFamily="34" charset="-128"/>
              </a:rPr>
              <a:t>continuously improve. </a:t>
            </a:r>
            <a:r>
              <a:rPr lang="en-US" sz="2200" dirty="0" smtClean="0">
                <a:ea typeface="ＭＳ Ｐゴシック" pitchFamily="34" charset="-128"/>
              </a:rPr>
              <a:t>. . not </a:t>
            </a:r>
            <a:r>
              <a:rPr lang="en-US" sz="2200" dirty="0">
                <a:ea typeface="ＭＳ Ｐゴシック" pitchFamily="34" charset="-128"/>
              </a:rPr>
              <a:t>because of me or anyone here. It’s because we work the Criteria. </a:t>
            </a:r>
            <a:r>
              <a:rPr lang="en-US" sz="2200" b="1" dirty="0">
                <a:ea typeface="ＭＳ Ｐゴシック" pitchFamily="34" charset="-128"/>
              </a:rPr>
              <a:t>If we use the Criteria, sooner or later we will beat our competition.</a:t>
            </a:r>
            <a:r>
              <a:rPr lang="en-US" sz="2200" dirty="0">
                <a:ea typeface="ＭＳ Ｐゴシック" pitchFamily="34" charset="-128"/>
              </a:rPr>
              <a:t> . . . The whole Criteria unequivocally works</a:t>
            </a:r>
            <a:r>
              <a:rPr lang="en-US" sz="2200" dirty="0" smtClean="0">
                <a:ea typeface="ＭＳ Ｐゴシック" pitchFamily="34" charset="-128"/>
              </a:rPr>
              <a:t>.</a:t>
            </a:r>
            <a:r>
              <a:rPr lang="en-US" sz="2000" dirty="0">
                <a:ea typeface="ＭＳ Ｐゴシック"/>
                <a:cs typeface="ＭＳ Ｐゴシック"/>
              </a:rPr>
              <a:t> </a:t>
            </a:r>
            <a:endParaRPr lang="en-US" sz="2000" dirty="0" smtClean="0">
              <a:ea typeface="ＭＳ Ｐゴシック"/>
              <a:cs typeface="ＭＳ Ｐゴシック"/>
            </a:endParaRPr>
          </a:p>
          <a:p>
            <a:pPr marL="0" indent="0" algn="r">
              <a:lnSpc>
                <a:spcPct val="100000"/>
              </a:lnSpc>
              <a:spcBef>
                <a:spcPct val="0"/>
              </a:spcBef>
              <a:spcAft>
                <a:spcPts val="2154"/>
              </a:spcAft>
              <a:buNone/>
            </a:pPr>
            <a:r>
              <a:rPr lang="en-US" sz="2000" i="1" dirty="0" smtClean="0">
                <a:ea typeface="ＭＳ Ｐゴシック"/>
                <a:cs typeface="ＭＳ Ｐゴシック"/>
              </a:rPr>
              <a:t>—</a:t>
            </a:r>
            <a:r>
              <a:rPr lang="en-US" sz="2200" i="1" dirty="0" smtClean="0">
                <a:ea typeface="ＭＳ Ｐゴシック" pitchFamily="34" charset="-128"/>
              </a:rPr>
              <a:t>Horst Schulze, former president </a:t>
            </a:r>
            <a:r>
              <a:rPr lang="en-US" sz="2200" i="1" dirty="0">
                <a:ea typeface="ＭＳ Ｐゴシック" pitchFamily="34" charset="-128"/>
              </a:rPr>
              <a:t>and </a:t>
            </a:r>
            <a:r>
              <a:rPr lang="en-US" sz="2200" i="1" dirty="0" smtClean="0">
                <a:ea typeface="ＭＳ Ｐゴシック" pitchFamily="34" charset="-128"/>
              </a:rPr>
              <a:t>COO, two-time Baldrige Award winner </a:t>
            </a:r>
            <a:r>
              <a:rPr lang="en-US" sz="2200" i="1" dirty="0">
                <a:ea typeface="ＭＳ Ｐゴシック" pitchFamily="34" charset="-128"/>
              </a:rPr>
              <a:t>Ritz-Carlton Hotel Company, </a:t>
            </a:r>
            <a:r>
              <a:rPr lang="en-US" sz="2200" i="1" dirty="0" err="1">
                <a:ea typeface="ＭＳ Ｐゴシック" pitchFamily="34" charset="-128"/>
              </a:rPr>
              <a:t>L.L.C</a:t>
            </a:r>
            <a:r>
              <a:rPr lang="en-US" sz="2200" i="1" dirty="0">
                <a:ea typeface="ＭＳ Ｐゴシック" pitchFamily="34" charset="-128"/>
              </a:rPr>
              <a:t>. </a:t>
            </a:r>
            <a:endParaRPr lang="en-US" sz="2200" i="1" dirty="0" smtClean="0">
              <a:ea typeface="ＭＳ Ｐゴシック" pitchFamily="34" charset="-128"/>
            </a:endParaRPr>
          </a:p>
          <a:p>
            <a:pPr marL="0" indent="0">
              <a:lnSpc>
                <a:spcPct val="100000"/>
              </a:lnSpc>
              <a:spcBef>
                <a:spcPct val="0"/>
              </a:spcBef>
              <a:spcAft>
                <a:spcPts val="2154"/>
              </a:spcAft>
              <a:buNone/>
            </a:pPr>
            <a:r>
              <a:rPr lang="en-US" sz="2200" dirty="0" smtClean="0">
                <a:ea typeface="ＭＳ Ｐゴシック" pitchFamily="34" charset="-128"/>
              </a:rPr>
              <a:t>When </a:t>
            </a:r>
            <a:r>
              <a:rPr lang="en-US" sz="2200" dirty="0">
                <a:ea typeface="ＭＳ Ｐゴシック" pitchFamily="34" charset="-128"/>
              </a:rPr>
              <a:t>you look at the Baldrige Criteria, what a great road map to say </a:t>
            </a:r>
            <a:r>
              <a:rPr lang="en-US" sz="2200" b="1" dirty="0">
                <a:ea typeface="ＭＳ Ｐゴシック" pitchFamily="34" charset="-128"/>
              </a:rPr>
              <a:t>if you can do the things in all these categories and do them well, you’re going to be a well-run company. </a:t>
            </a:r>
            <a:endParaRPr lang="en-US" sz="2200" b="1" dirty="0" smtClean="0">
              <a:ea typeface="ＭＳ Ｐゴシック" pitchFamily="34" charset="-128"/>
            </a:endParaRPr>
          </a:p>
          <a:p>
            <a:pPr marL="0" indent="0" algn="r">
              <a:lnSpc>
                <a:spcPct val="100000"/>
              </a:lnSpc>
              <a:spcBef>
                <a:spcPct val="0"/>
              </a:spcBef>
              <a:spcAft>
                <a:spcPts val="2154"/>
              </a:spcAft>
              <a:buNone/>
            </a:pPr>
            <a:r>
              <a:rPr lang="en-US" sz="2400" i="1" dirty="0" smtClean="0">
                <a:ea typeface="ＭＳ Ｐゴシック"/>
                <a:cs typeface="ＭＳ Ｐゴシック"/>
              </a:rPr>
              <a:t>—</a:t>
            </a:r>
            <a:r>
              <a:rPr lang="en-US" sz="2200" i="1" dirty="0" smtClean="0">
                <a:ea typeface="ＭＳ Ｐゴシック" pitchFamily="34" charset="-128"/>
              </a:rPr>
              <a:t>Robert </a:t>
            </a:r>
            <a:r>
              <a:rPr lang="en-US" sz="2200" i="1" dirty="0">
                <a:ea typeface="ＭＳ Ｐゴシック" pitchFamily="34" charset="-128"/>
              </a:rPr>
              <a:t>F. Pence, </a:t>
            </a:r>
            <a:r>
              <a:rPr lang="en-US" sz="2200" i="1" dirty="0" smtClean="0">
                <a:ea typeface="ＭＳ Ｐゴシック" pitchFamily="34" charset="-128"/>
              </a:rPr>
              <a:t>president </a:t>
            </a:r>
            <a:r>
              <a:rPr lang="en-US" sz="2200" i="1" dirty="0">
                <a:ea typeface="ＭＳ Ｐゴシック" pitchFamily="34" charset="-128"/>
              </a:rPr>
              <a:t>and </a:t>
            </a:r>
            <a:r>
              <a:rPr lang="en-US" sz="2200" i="1" dirty="0" smtClean="0">
                <a:ea typeface="ＭＳ Ｐゴシック" pitchFamily="34" charset="-128"/>
              </a:rPr>
              <a:t>CEO, </a:t>
            </a:r>
            <a:br>
              <a:rPr lang="en-US" sz="2200" i="1" dirty="0" smtClean="0">
                <a:ea typeface="ＭＳ Ｐゴシック" pitchFamily="34" charset="-128"/>
              </a:rPr>
            </a:br>
            <a:r>
              <a:rPr lang="en-US" sz="2200" i="1" dirty="0" smtClean="0">
                <a:ea typeface="ＭＳ Ｐゴシック" pitchFamily="34" charset="-128"/>
              </a:rPr>
              <a:t>Baldrige Award winner </a:t>
            </a:r>
            <a:r>
              <a:rPr lang="en-US" sz="2200" i="1" dirty="0" err="1" smtClean="0">
                <a:ea typeface="ＭＳ Ｐゴシック" pitchFamily="34" charset="-128"/>
              </a:rPr>
              <a:t>Freese</a:t>
            </a:r>
            <a:r>
              <a:rPr lang="en-US" sz="2200" i="1" dirty="0" smtClean="0">
                <a:ea typeface="ＭＳ Ｐゴシック" pitchFamily="34" charset="-128"/>
              </a:rPr>
              <a:t> </a:t>
            </a:r>
            <a:r>
              <a:rPr lang="en-US" sz="2200" i="1" dirty="0">
                <a:ea typeface="ＭＳ Ｐゴシック" pitchFamily="34" charset="-128"/>
              </a:rPr>
              <a:t>and Nichols, Inc</a:t>
            </a:r>
            <a:r>
              <a:rPr lang="en-US" sz="2200" i="1" dirty="0" smtClean="0">
                <a:ea typeface="ＭＳ Ｐゴシック" pitchFamily="34" charset="-128"/>
              </a:rPr>
              <a:t>.</a:t>
            </a:r>
            <a:endParaRPr lang="en-US" sz="2200" i="1" dirty="0">
              <a:ea typeface="ＭＳ Ｐゴシック" pitchFamily="34" charset="-128"/>
            </a:endParaRPr>
          </a:p>
        </p:txBody>
      </p:sp>
    </p:spTree>
    <p:extLst>
      <p:ext uri="{BB962C8B-B14F-4D97-AF65-F5344CB8AC3E}">
        <p14:creationId xmlns:p14="http://schemas.microsoft.com/office/powerpoint/2010/main" val="271602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6046" y="253534"/>
            <a:ext cx="8002154" cy="988919"/>
          </a:xfrm>
        </p:spPr>
        <p:txBody>
          <a:bodyPr/>
          <a:lstStyle/>
          <a:p>
            <a:r>
              <a:rPr lang="en-US" sz="4000" dirty="0" smtClean="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990600" y="1295400"/>
            <a:ext cx="7051386" cy="4791718"/>
          </a:xfrm>
        </p:spPr>
        <p:txBody>
          <a:bodyPr anchor="ctr">
            <a:spAutoFit/>
          </a:bodyPr>
          <a:lstStyle/>
          <a:p>
            <a:pPr marL="0" indent="0">
              <a:lnSpc>
                <a:spcPct val="100000"/>
              </a:lnSpc>
              <a:spcBef>
                <a:spcPct val="0"/>
              </a:spcBef>
              <a:spcAft>
                <a:spcPts val="600"/>
              </a:spcAft>
              <a:buNone/>
            </a:pPr>
            <a:r>
              <a:rPr lang="en-US" sz="2200" dirty="0" err="1" smtClean="0">
                <a:ea typeface="ＭＳ Ｐゴシック" pitchFamily="34" charset="-128"/>
              </a:rPr>
              <a:t>MidwayUSA</a:t>
            </a:r>
            <a:r>
              <a:rPr lang="en-US" sz="2200" dirty="0" smtClean="0">
                <a:ea typeface="ＭＳ Ｐゴシック" pitchFamily="34" charset="-128"/>
              </a:rPr>
              <a:t> </a:t>
            </a:r>
            <a:r>
              <a:rPr lang="en-US" sz="2200" dirty="0">
                <a:ea typeface="ＭＳ Ｐゴシック" pitchFamily="34" charset="-128"/>
              </a:rPr>
              <a:t>has </a:t>
            </a:r>
            <a:r>
              <a:rPr lang="en-US" sz="2200" dirty="0" smtClean="0">
                <a:ea typeface="ＭＳ Ｐゴシック" pitchFamily="34" charset="-128"/>
              </a:rPr>
              <a:t>benefited </a:t>
            </a:r>
            <a:r>
              <a:rPr lang="en-US" sz="2200" dirty="0">
                <a:ea typeface="ＭＳ Ｐゴシック" pitchFamily="34" charset="-128"/>
              </a:rPr>
              <a:t>tremendously from the Baldrige Criteria: </a:t>
            </a:r>
            <a:r>
              <a:rPr lang="en-US" sz="2200" b="1" dirty="0">
                <a:ea typeface="ＭＳ Ｐゴシック" pitchFamily="34" charset="-128"/>
              </a:rPr>
              <a:t>Our sales are up over </a:t>
            </a:r>
            <a:r>
              <a:rPr lang="en-US" sz="2200" b="1" dirty="0" smtClean="0">
                <a:ea typeface="ＭＳ Ｐゴシック" pitchFamily="34" charset="-128"/>
              </a:rPr>
              <a:t>20% </a:t>
            </a:r>
            <a:r>
              <a:rPr lang="en-US" sz="2200" b="1" dirty="0">
                <a:ea typeface="ＭＳ Ｐゴシック" pitchFamily="34" charset="-128"/>
              </a:rPr>
              <a:t>per year over the last five years. Our profits are up over </a:t>
            </a:r>
            <a:r>
              <a:rPr lang="en-US" sz="2200" b="1" dirty="0" smtClean="0">
                <a:ea typeface="ＭＳ Ｐゴシック" pitchFamily="34" charset="-128"/>
              </a:rPr>
              <a:t>40% . . . . </a:t>
            </a:r>
            <a:r>
              <a:rPr lang="en-US" sz="2200" b="1" dirty="0">
                <a:ea typeface="ＭＳ Ｐゴシック" pitchFamily="34" charset="-128"/>
              </a:rPr>
              <a:t>Customer satisfaction at </a:t>
            </a:r>
            <a:r>
              <a:rPr lang="en-US" sz="2200" b="1" dirty="0" smtClean="0">
                <a:ea typeface="ＭＳ Ｐゴシック" pitchFamily="34" charset="-128"/>
              </a:rPr>
              <a:t>93% </a:t>
            </a:r>
            <a:r>
              <a:rPr lang="en-US" sz="2200" b="1" dirty="0">
                <a:ea typeface="ＭＳ Ｐゴシック" pitchFamily="34" charset="-128"/>
              </a:rPr>
              <a:t>is at an all-time high. Employee satisfaction at </a:t>
            </a:r>
            <a:r>
              <a:rPr lang="en-US" sz="2200" b="1" dirty="0" smtClean="0">
                <a:ea typeface="ＭＳ Ｐゴシック" pitchFamily="34" charset="-128"/>
              </a:rPr>
              <a:t>82% </a:t>
            </a:r>
            <a:r>
              <a:rPr lang="en-US" sz="2200" dirty="0">
                <a:ea typeface="ＭＳ Ｐゴシック" pitchFamily="34" charset="-128"/>
              </a:rPr>
              <a:t>is at an all-time </a:t>
            </a:r>
            <a:r>
              <a:rPr lang="en-US" sz="2200" dirty="0" smtClean="0">
                <a:ea typeface="ＭＳ Ｐゴシック" pitchFamily="34" charset="-128"/>
              </a:rPr>
              <a:t>high. </a:t>
            </a:r>
          </a:p>
          <a:p>
            <a:pPr marL="0" indent="0" algn="r">
              <a:lnSpc>
                <a:spcPct val="100000"/>
              </a:lnSpc>
              <a:spcBef>
                <a:spcPct val="0"/>
              </a:spcBef>
              <a:spcAft>
                <a:spcPts val="0"/>
              </a:spcAft>
              <a:buNone/>
            </a:pPr>
            <a:r>
              <a:rPr lang="en-US" sz="2000" i="1" dirty="0" smtClean="0">
                <a:ea typeface="ＭＳ Ｐゴシック"/>
                <a:cs typeface="ＭＳ Ｐゴシック"/>
              </a:rPr>
              <a:t>—L</a:t>
            </a:r>
            <a:r>
              <a:rPr lang="en-US" sz="2200" i="1" dirty="0" smtClean="0">
                <a:ea typeface="ＭＳ Ｐゴシック" pitchFamily="34" charset="-128"/>
              </a:rPr>
              <a:t>arry </a:t>
            </a:r>
            <a:r>
              <a:rPr lang="en-US" sz="2200" i="1" dirty="0" err="1">
                <a:ea typeface="ＭＳ Ｐゴシック" pitchFamily="34" charset="-128"/>
              </a:rPr>
              <a:t>Potterfield</a:t>
            </a:r>
            <a:r>
              <a:rPr lang="en-US" sz="2200" i="1" dirty="0">
                <a:ea typeface="ＭＳ Ｐゴシック" pitchFamily="34" charset="-128"/>
              </a:rPr>
              <a:t>, </a:t>
            </a:r>
            <a:r>
              <a:rPr lang="en-US" sz="2200" i="1" dirty="0" smtClean="0">
                <a:ea typeface="ＭＳ Ｐゴシック" pitchFamily="34" charset="-128"/>
              </a:rPr>
              <a:t>CEO, Baldrige Award winner </a:t>
            </a:r>
            <a:r>
              <a:rPr lang="en-US" sz="2200" i="1" dirty="0" err="1" smtClean="0">
                <a:ea typeface="ＭＳ Ｐゴシック" pitchFamily="34" charset="-128"/>
              </a:rPr>
              <a:t>MidwayUSA</a:t>
            </a:r>
            <a:endParaRPr lang="en-US" sz="2200" i="1" dirty="0">
              <a:ea typeface="ＭＳ Ｐゴシック" pitchFamily="34" charset="-128"/>
            </a:endParaRPr>
          </a:p>
          <a:p>
            <a:pPr marL="0" indent="0">
              <a:lnSpc>
                <a:spcPct val="100000"/>
              </a:lnSpc>
              <a:spcBef>
                <a:spcPts val="1200"/>
              </a:spcBef>
              <a:spcAft>
                <a:spcPts val="600"/>
              </a:spcAft>
              <a:buNone/>
            </a:pPr>
            <a:endParaRPr lang="en-US" sz="2200" dirty="0" smtClean="0">
              <a:ea typeface="ＭＳ Ｐゴシック" pitchFamily="34" charset="-128"/>
            </a:endParaRPr>
          </a:p>
          <a:p>
            <a:pPr marL="0" indent="0">
              <a:lnSpc>
                <a:spcPct val="100000"/>
              </a:lnSpc>
              <a:spcBef>
                <a:spcPts val="1200"/>
              </a:spcBef>
              <a:spcAft>
                <a:spcPts val="600"/>
              </a:spcAft>
              <a:buNone/>
            </a:pPr>
            <a:r>
              <a:rPr lang="en-US" sz="2200" dirty="0" smtClean="0">
                <a:ea typeface="ＭＳ Ｐゴシック" pitchFamily="34" charset="-128"/>
              </a:rPr>
              <a:t>What </a:t>
            </a:r>
            <a:r>
              <a:rPr lang="en-US" sz="2200" dirty="0">
                <a:ea typeface="ＭＳ Ｐゴシック" pitchFamily="34" charset="-128"/>
              </a:rPr>
              <a:t>Baldrige did for us is get us a business management model. [The Criteria] </a:t>
            </a:r>
            <a:r>
              <a:rPr lang="en-US" sz="2200" b="1" dirty="0" smtClean="0">
                <a:ea typeface="ＭＳ Ｐゴシック" pitchFamily="34" charset="-128"/>
              </a:rPr>
              <a:t>identify </a:t>
            </a:r>
            <a:r>
              <a:rPr lang="en-US" sz="2200" b="1" dirty="0">
                <a:ea typeface="ＭＳ Ｐゴシック" pitchFamily="34" charset="-128"/>
              </a:rPr>
              <a:t>the key things to an organization’s </a:t>
            </a:r>
            <a:r>
              <a:rPr lang="en-US" sz="2200" b="1" dirty="0" smtClean="0">
                <a:ea typeface="ＭＳ Ｐゴシック" pitchFamily="34" charset="-128"/>
              </a:rPr>
              <a:t>success. </a:t>
            </a:r>
          </a:p>
          <a:p>
            <a:pPr marL="0" indent="0" algn="r">
              <a:lnSpc>
                <a:spcPct val="100000"/>
              </a:lnSpc>
              <a:spcBef>
                <a:spcPts val="600"/>
              </a:spcBef>
              <a:spcAft>
                <a:spcPts val="2154"/>
              </a:spcAft>
              <a:buNone/>
            </a:pPr>
            <a:r>
              <a:rPr lang="en-US" sz="2400" i="1" dirty="0" smtClean="0">
                <a:ea typeface="ＭＳ Ｐゴシック"/>
                <a:cs typeface="ＭＳ Ｐゴシック"/>
              </a:rPr>
              <a:t>—T</a:t>
            </a:r>
            <a:r>
              <a:rPr lang="en-US" sz="2200" i="1" dirty="0" smtClean="0">
                <a:ea typeface="ＭＳ Ｐゴシック" pitchFamily="34" charset="-128"/>
              </a:rPr>
              <a:t>erry </a:t>
            </a:r>
            <a:r>
              <a:rPr lang="en-US" sz="2200" i="1" dirty="0">
                <a:ea typeface="ＭＳ Ｐゴシック" pitchFamily="34" charset="-128"/>
              </a:rPr>
              <a:t>May, </a:t>
            </a:r>
            <a:r>
              <a:rPr lang="en-US" sz="2200" i="1" dirty="0" smtClean="0">
                <a:ea typeface="ＭＳ Ｐゴシック" pitchFamily="34" charset="-128"/>
              </a:rPr>
              <a:t>president, </a:t>
            </a:r>
            <a:br>
              <a:rPr lang="en-US" sz="2200" i="1" dirty="0" smtClean="0">
                <a:ea typeface="ＭＳ Ｐゴシック" pitchFamily="34" charset="-128"/>
              </a:rPr>
            </a:br>
            <a:r>
              <a:rPr lang="en-US" sz="2200" i="1" dirty="0" smtClean="0">
                <a:ea typeface="ＭＳ Ｐゴシック" pitchFamily="34" charset="-128"/>
              </a:rPr>
              <a:t>two-time Baldrige Award winner MESA</a:t>
            </a:r>
            <a:endParaRPr lang="en-US" sz="2200" i="1" dirty="0">
              <a:ea typeface="ＭＳ Ｐゴシック" pitchFamily="34" charset="-128"/>
            </a:endParaRPr>
          </a:p>
        </p:txBody>
      </p:sp>
    </p:spTree>
    <p:extLst>
      <p:ext uri="{BB962C8B-B14F-4D97-AF65-F5344CB8AC3E}">
        <p14:creationId xmlns:p14="http://schemas.microsoft.com/office/powerpoint/2010/main" val="198834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28600"/>
            <a:ext cx="7559386" cy="11430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Nonprofit/Government Leaders </a:t>
            </a:r>
            <a:br>
              <a:rPr lang="en-US" dirty="0" smtClean="0">
                <a:solidFill>
                  <a:schemeClr val="tx1"/>
                </a:solidFill>
                <a:latin typeface="Arial Narrow" pitchFamily="34" charset="0"/>
                <a:ea typeface="ＭＳ Ｐゴシック" pitchFamily="34" charset="-128"/>
                <a:cs typeface="Arial Narrow" pitchFamily="34" charset="0"/>
              </a:rPr>
            </a:br>
            <a:r>
              <a:rPr lang="en-US" dirty="0" smtClean="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762000" y="1696380"/>
            <a:ext cx="7772400" cy="4083831"/>
          </a:xfrm>
        </p:spPr>
        <p:txBody>
          <a:bodyPr wrap="square" anchor="ctr">
            <a:spAutoFit/>
          </a:bodyPr>
          <a:lstStyle/>
          <a:p>
            <a:pPr marL="0" indent="0">
              <a:lnSpc>
                <a:spcPct val="100000"/>
              </a:lnSpc>
              <a:spcBef>
                <a:spcPts val="0"/>
              </a:spcBef>
              <a:spcAft>
                <a:spcPts val="600"/>
              </a:spcAft>
              <a:buNone/>
            </a:pPr>
            <a:r>
              <a:rPr lang="en-US" sz="2200" dirty="0" smtClean="0">
                <a:ea typeface="ＭＳ Ｐゴシック"/>
                <a:cs typeface="ＭＳ Ｐゴシック"/>
              </a:rPr>
              <a:t>People </a:t>
            </a:r>
            <a:r>
              <a:rPr lang="en-US" sz="2200" dirty="0">
                <a:ea typeface="ＭＳ Ｐゴシック"/>
                <a:cs typeface="ＭＳ Ｐゴシック"/>
              </a:rPr>
              <a:t>ask, </a:t>
            </a:r>
            <a:r>
              <a:rPr lang="en-US" sz="2200" dirty="0" smtClean="0">
                <a:ea typeface="ＭＳ Ｐゴシック"/>
                <a:cs typeface="ＭＳ Ｐゴシック"/>
              </a:rPr>
              <a:t>“Why </a:t>
            </a:r>
            <a:r>
              <a:rPr lang="en-US" sz="2200" dirty="0">
                <a:ea typeface="ＭＳ Ｐゴシック"/>
                <a:cs typeface="ＭＳ Ｐゴシック"/>
              </a:rPr>
              <a:t>Baldrige</a:t>
            </a:r>
            <a:r>
              <a:rPr lang="en-US" sz="2200" dirty="0" smtClean="0">
                <a:ea typeface="ＭＳ Ｐゴシック"/>
                <a:cs typeface="ＭＳ Ｐゴシック"/>
              </a:rPr>
              <a:t>?” </a:t>
            </a:r>
            <a:r>
              <a:rPr lang="en-US" sz="2200" dirty="0">
                <a:ea typeface="ＭＳ Ｐゴシック"/>
                <a:cs typeface="ＭＳ Ｐゴシック"/>
              </a:rPr>
              <a:t>My answer is very simple: </a:t>
            </a:r>
            <a:endParaRPr lang="en-US" sz="2200" dirty="0" smtClean="0">
              <a:ea typeface="ＭＳ Ｐゴシック"/>
              <a:cs typeface="ＭＳ Ｐゴシック"/>
            </a:endParaRPr>
          </a:p>
          <a:p>
            <a:pPr>
              <a:lnSpc>
                <a:spcPct val="100000"/>
              </a:lnSpc>
              <a:spcBef>
                <a:spcPts val="0"/>
              </a:spcBef>
              <a:spcAft>
                <a:spcPts val="600"/>
              </a:spcAft>
            </a:pPr>
            <a:r>
              <a:rPr lang="en-US" sz="2200" b="1" dirty="0" smtClean="0">
                <a:ea typeface="ＭＳ Ｐゴシック"/>
                <a:cs typeface="ＭＳ Ｐゴシック"/>
              </a:rPr>
              <a:t>triple-A </a:t>
            </a:r>
            <a:r>
              <a:rPr lang="en-US" sz="2200" b="1" dirty="0">
                <a:ea typeface="ＭＳ Ｐゴシック"/>
                <a:cs typeface="ＭＳ Ｐゴシック"/>
              </a:rPr>
              <a:t>bond rating </a:t>
            </a:r>
            <a:r>
              <a:rPr lang="en-US" sz="2200" dirty="0">
                <a:ea typeface="ＭＳ Ｐゴシック"/>
                <a:cs typeface="ＭＳ Ｐゴシック"/>
              </a:rPr>
              <a:t>on Wall Street from all three rating agencies, </a:t>
            </a:r>
            <a:endParaRPr lang="en-US" sz="2200" dirty="0" smtClean="0">
              <a:ea typeface="ＭＳ Ｐゴシック"/>
              <a:cs typeface="ＭＳ Ｐゴシック"/>
            </a:endParaRPr>
          </a:p>
          <a:p>
            <a:pPr>
              <a:lnSpc>
                <a:spcPct val="100000"/>
              </a:lnSpc>
              <a:spcBef>
                <a:spcPts val="0"/>
              </a:spcBef>
              <a:spcAft>
                <a:spcPts val="600"/>
              </a:spcAft>
            </a:pPr>
            <a:r>
              <a:rPr lang="en-US" sz="2200" dirty="0" smtClean="0">
                <a:ea typeface="ＭＳ Ｐゴシック"/>
                <a:cs typeface="ＭＳ Ｐゴシック"/>
              </a:rPr>
              <a:t>bringing </a:t>
            </a:r>
            <a:r>
              <a:rPr lang="en-US" sz="2200" b="1" dirty="0">
                <a:ea typeface="ＭＳ Ｐゴシック"/>
                <a:cs typeface="ＭＳ Ｐゴシック"/>
              </a:rPr>
              <a:t>capital projects in on time and within budget, </a:t>
            </a:r>
            <a:endParaRPr lang="en-US" sz="2200" b="1" dirty="0" smtClean="0">
              <a:ea typeface="ＭＳ Ｐゴシック"/>
              <a:cs typeface="ＭＳ Ｐゴシック"/>
            </a:endParaRPr>
          </a:p>
          <a:p>
            <a:pPr>
              <a:lnSpc>
                <a:spcPct val="100000"/>
              </a:lnSpc>
              <a:spcBef>
                <a:spcPts val="0"/>
              </a:spcBef>
              <a:spcAft>
                <a:spcPts val="600"/>
              </a:spcAft>
            </a:pPr>
            <a:r>
              <a:rPr lang="en-US" sz="2200" b="1" dirty="0" smtClean="0">
                <a:ea typeface="ＭＳ Ｐゴシック"/>
                <a:cs typeface="ＭＳ Ｐゴシック"/>
              </a:rPr>
              <a:t>a </a:t>
            </a:r>
            <a:r>
              <a:rPr lang="en-US" sz="2200" b="1" dirty="0">
                <a:ea typeface="ＭＳ Ｐゴシック"/>
                <a:cs typeface="ＭＳ Ｐゴシック"/>
              </a:rPr>
              <a:t>96% business satisfaction rating, </a:t>
            </a:r>
            <a:endParaRPr lang="en-US" sz="2200" b="1" dirty="0" smtClean="0">
              <a:ea typeface="ＭＳ Ｐゴシック"/>
              <a:cs typeface="ＭＳ Ｐゴシック"/>
            </a:endParaRPr>
          </a:p>
          <a:p>
            <a:pPr>
              <a:lnSpc>
                <a:spcPct val="100000"/>
              </a:lnSpc>
              <a:spcBef>
                <a:spcPts val="0"/>
              </a:spcBef>
              <a:spcAft>
                <a:spcPts val="600"/>
              </a:spcAft>
            </a:pPr>
            <a:r>
              <a:rPr lang="en-US" sz="2200" b="1" dirty="0" smtClean="0">
                <a:ea typeface="ＭＳ Ｐゴシック"/>
                <a:cs typeface="ＭＳ Ｐゴシック"/>
              </a:rPr>
              <a:t>a </a:t>
            </a:r>
            <a:r>
              <a:rPr lang="en-US" sz="2200" b="1" dirty="0">
                <a:ea typeface="ＭＳ Ｐゴシック"/>
                <a:cs typeface="ＭＳ Ｐゴシック"/>
              </a:rPr>
              <a:t>94% resident satisfaction rating, </a:t>
            </a:r>
            <a:endParaRPr lang="en-US" sz="2200" b="1" dirty="0" smtClean="0">
              <a:ea typeface="ＭＳ Ｐゴシック"/>
              <a:cs typeface="ＭＳ Ｐゴシック"/>
            </a:endParaRPr>
          </a:p>
          <a:p>
            <a:pPr>
              <a:lnSpc>
                <a:spcPct val="100000"/>
              </a:lnSpc>
              <a:spcBef>
                <a:spcPts val="0"/>
              </a:spcBef>
              <a:spcAft>
                <a:spcPts val="600"/>
              </a:spcAft>
            </a:pPr>
            <a:r>
              <a:rPr lang="en-US" sz="2200" b="1" dirty="0" smtClean="0">
                <a:ea typeface="ＭＳ Ｐゴシック"/>
                <a:cs typeface="ＭＳ Ｐゴシック"/>
              </a:rPr>
              <a:t>an </a:t>
            </a:r>
            <a:r>
              <a:rPr lang="en-US" sz="2200" b="1" dirty="0">
                <a:ea typeface="ＭＳ Ｐゴシック"/>
                <a:cs typeface="ＭＳ Ｐゴシック"/>
              </a:rPr>
              <a:t>overall quality rating of 95%, </a:t>
            </a:r>
            <a:endParaRPr lang="en-US" sz="2200" b="1" dirty="0" smtClean="0">
              <a:ea typeface="ＭＳ Ｐゴシック"/>
              <a:cs typeface="ＭＳ Ｐゴシック"/>
            </a:endParaRPr>
          </a:p>
          <a:p>
            <a:pPr>
              <a:lnSpc>
                <a:spcPct val="100000"/>
              </a:lnSpc>
              <a:spcBef>
                <a:spcPts val="0"/>
              </a:spcBef>
              <a:spcAft>
                <a:spcPts val="600"/>
              </a:spcAft>
            </a:pPr>
            <a:r>
              <a:rPr lang="en-US" sz="2200" b="1" dirty="0" smtClean="0">
                <a:ea typeface="ＭＳ Ｐゴシック"/>
                <a:cs typeface="ＭＳ Ｐゴシック"/>
              </a:rPr>
              <a:t>and </a:t>
            </a:r>
            <a:r>
              <a:rPr lang="en-US" sz="2200" b="1" dirty="0">
                <a:ea typeface="ＭＳ Ｐゴシック"/>
                <a:cs typeface="ＭＳ Ｐゴシック"/>
              </a:rPr>
              <a:t>an employee satisfaction rating of </a:t>
            </a:r>
            <a:r>
              <a:rPr lang="en-US" sz="2200" b="1" dirty="0" smtClean="0">
                <a:ea typeface="ＭＳ Ｐゴシック"/>
                <a:cs typeface="ＭＳ Ｐゴシック"/>
              </a:rPr>
              <a:t>97% </a:t>
            </a:r>
            <a:endParaRPr lang="en-US" sz="2200" b="1" dirty="0">
              <a:ea typeface="ＭＳ Ｐゴシック"/>
              <a:cs typeface="ＭＳ Ｐゴシック"/>
            </a:endParaRPr>
          </a:p>
          <a:p>
            <a:pPr marL="0" indent="0">
              <a:lnSpc>
                <a:spcPct val="100000"/>
              </a:lnSpc>
              <a:spcBef>
                <a:spcPts val="0"/>
              </a:spcBef>
              <a:spcAft>
                <a:spcPts val="600"/>
              </a:spcAft>
              <a:buNone/>
            </a:pPr>
            <a:r>
              <a:rPr lang="en-US" sz="2200" dirty="0" smtClean="0">
                <a:ea typeface="ＭＳ Ｐゴシック"/>
                <a:cs typeface="ＭＳ Ｐゴシック"/>
              </a:rPr>
              <a:t>. . . that’s why we’re involved with Baldrige.</a:t>
            </a:r>
            <a:endParaRPr lang="en-US" sz="2200" dirty="0">
              <a:ea typeface="ＭＳ Ｐゴシック"/>
              <a:cs typeface="ＭＳ Ｐゴシック"/>
            </a:endParaRPr>
          </a:p>
          <a:p>
            <a:pPr marL="0" indent="0" algn="r">
              <a:lnSpc>
                <a:spcPct val="100000"/>
              </a:lnSpc>
              <a:spcBef>
                <a:spcPts val="0"/>
              </a:spcBef>
              <a:spcAft>
                <a:spcPts val="600"/>
              </a:spcAft>
              <a:buNone/>
            </a:pPr>
            <a:r>
              <a:rPr lang="en-US" sz="2200" i="1" dirty="0" smtClean="0">
                <a:ea typeface="ＭＳ Ｐゴシック"/>
                <a:cs typeface="ＭＳ Ｐゴシック"/>
              </a:rPr>
              <a:t>—Michael Levinson, city manager, </a:t>
            </a:r>
            <a:br>
              <a:rPr lang="en-US" sz="2200" i="1" dirty="0" smtClean="0">
                <a:ea typeface="ＭＳ Ｐゴシック"/>
                <a:cs typeface="ＭＳ Ｐゴシック"/>
              </a:rPr>
            </a:br>
            <a:r>
              <a:rPr lang="en-US" sz="2200" i="1" dirty="0" smtClean="0">
                <a:ea typeface="ＭＳ Ｐゴシック"/>
                <a:cs typeface="ＭＳ Ｐゴシック"/>
              </a:rPr>
              <a:t>Baldrige Award winner </a:t>
            </a:r>
            <a:r>
              <a:rPr lang="en-US" sz="2200" i="1" dirty="0">
                <a:ea typeface="ＭＳ Ｐゴシック"/>
                <a:cs typeface="ＭＳ Ｐゴシック"/>
              </a:rPr>
              <a:t>City of Coral </a:t>
            </a:r>
            <a:r>
              <a:rPr lang="en-US" sz="2200" i="1" dirty="0" smtClean="0">
                <a:ea typeface="ＭＳ Ｐゴシック"/>
                <a:cs typeface="ＭＳ Ｐゴシック"/>
              </a:rPr>
              <a:t>Springs, Florida</a:t>
            </a:r>
            <a:endParaRPr lang="en-US" sz="2200" i="1" dirty="0">
              <a:ea typeface="ＭＳ Ｐゴシック"/>
              <a:cs typeface="ＭＳ Ｐゴシック"/>
            </a:endParaRPr>
          </a:p>
        </p:txBody>
      </p:sp>
    </p:spTree>
    <p:extLst>
      <p:ext uri="{BB962C8B-B14F-4D97-AF65-F5344CB8AC3E}">
        <p14:creationId xmlns:p14="http://schemas.microsoft.com/office/powerpoint/2010/main" val="1890142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4535" y="4800601"/>
            <a:ext cx="9195665" cy="2150747"/>
            <a:chOff x="26988" y="5440680"/>
            <a:chExt cx="10115232" cy="2437513"/>
          </a:xfrm>
        </p:grpSpPr>
        <p:grpSp>
          <p:nvGrpSpPr>
            <p:cNvPr id="18438" name="Group 16"/>
            <p:cNvGrpSpPr>
              <a:grpSpLocks/>
            </p:cNvGrpSpPr>
            <p:nvPr/>
          </p:nvGrpSpPr>
          <p:grpSpPr bwMode="auto">
            <a:xfrm>
              <a:off x="26988" y="5440680"/>
              <a:ext cx="10115232" cy="2437513"/>
              <a:chOff x="26288" y="5440932"/>
              <a:chExt cx="10115565" cy="2437940"/>
            </a:xfrm>
          </p:grpSpPr>
          <p:pic>
            <p:nvPicPr>
              <p:cNvPr id="18442" name="Picture 14" descr="shutterstock_40118065#5D201C_cmyk.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3"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18439" name="Baldrige_Program_Logo_2010.whitebkgd.eps" descr="/Users/louannross/Desktop/Design Center/Art Folder/Logo Folder/M/ New 2010 Logo/Final Program Logo 2010/Baldrige_Program_Logo_2010.whitebkg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nistident_flright_vec.eps" descr="/Users/louannross/Desktop/Design Center/Art Folder/Logo Folder/N/ New Identifiers 11.09.07/nistident_flright_vec.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2"/>
          <p:cNvSpPr>
            <a:spLocks noGrp="1" noChangeArrowheads="1"/>
          </p:cNvSpPr>
          <p:nvPr>
            <p:ph type="title"/>
          </p:nvPr>
        </p:nvSpPr>
        <p:spPr>
          <a:xfrm>
            <a:off x="381000" y="533400"/>
            <a:ext cx="6026727" cy="707395"/>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For More Information</a:t>
            </a:r>
            <a:endParaRPr lang="en-US" dirty="0" smtClean="0">
              <a:latin typeface="Arial Narrow" pitchFamily="34" charset="0"/>
              <a:ea typeface="ＭＳ Ｐゴシック" pitchFamily="34" charset="-128"/>
              <a:cs typeface="Arial Narrow" pitchFamily="34" charset="0"/>
            </a:endParaRPr>
          </a:p>
        </p:txBody>
      </p:sp>
      <p:sp>
        <p:nvSpPr>
          <p:cNvPr id="18436" name="Rectangle 3"/>
          <p:cNvSpPr>
            <a:spLocks noGrp="1" noChangeArrowheads="1"/>
          </p:cNvSpPr>
          <p:nvPr>
            <p:ph idx="1"/>
          </p:nvPr>
        </p:nvSpPr>
        <p:spPr>
          <a:xfrm>
            <a:off x="777367" y="1295400"/>
            <a:ext cx="7583192" cy="3643052"/>
          </a:xfrm>
        </p:spPr>
        <p:txBody>
          <a:bodyPr/>
          <a:lstStyle/>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Criteria booklets and free Criteria content</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Self-assessment tools </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Organizational </a:t>
            </a:r>
            <a:r>
              <a:rPr lang="en-US" sz="2800" dirty="0">
                <a:ea typeface="ＭＳ Ｐゴシック" pitchFamily="34" charset="-128"/>
              </a:rPr>
              <a:t>assessments</a:t>
            </a:r>
          </a:p>
          <a:p>
            <a:pPr>
              <a:lnSpc>
                <a:spcPct val="100000"/>
              </a:lnSpc>
              <a:spcBef>
                <a:spcPts val="0"/>
              </a:spcBef>
              <a:spcAft>
                <a:spcPts val="600"/>
              </a:spcAft>
              <a:buSzPct val="100000"/>
              <a:buFont typeface="Arial" pitchFamily="34" charset="0"/>
              <a:buChar char="•"/>
            </a:pPr>
            <a:r>
              <a:rPr lang="en-US" sz="2800" dirty="0">
                <a:ea typeface="ＭＳ Ｐゴシック" pitchFamily="34" charset="-128"/>
              </a:rPr>
              <a:t>Training, conferences, and executive education</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Award recipient profiles</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Case studies</a:t>
            </a:r>
          </a:p>
          <a:p>
            <a:pPr>
              <a:lnSpc>
                <a:spcPct val="100000"/>
              </a:lnSpc>
              <a:spcBef>
                <a:spcPts val="0"/>
              </a:spcBef>
              <a:spcAft>
                <a:spcPts val="600"/>
              </a:spcAft>
              <a:buSzPct val="100000"/>
              <a:buFont typeface="Arial" pitchFamily="34" charset="0"/>
              <a:buChar char="•"/>
            </a:pPr>
            <a:r>
              <a:rPr lang="en-US" sz="2800" dirty="0" smtClean="0">
                <a:ea typeface="ＭＳ Ｐゴシック" pitchFamily="34" charset="-128"/>
              </a:rPr>
              <a:t>Connections to the Baldrige community</a:t>
            </a:r>
          </a:p>
        </p:txBody>
      </p:sp>
      <p:sp>
        <p:nvSpPr>
          <p:cNvPr id="23" name="TextBox 22"/>
          <p:cNvSpPr txBox="1"/>
          <p:nvPr/>
        </p:nvSpPr>
        <p:spPr>
          <a:xfrm>
            <a:off x="5486400" y="5133745"/>
            <a:ext cx="3519055" cy="1190855"/>
          </a:xfrm>
          <a:prstGeom prst="rect">
            <a:avLst/>
          </a:prstGeom>
          <a:noFill/>
        </p:spPr>
        <p:txBody>
          <a:bodyPr wrap="square" lIns="82058" tIns="41029" rIns="82058" bIns="41029">
            <a:spAutoFit/>
          </a:bodyPr>
          <a:lstStyle/>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www.nist.gov/baldrige </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baldrige@nist.gov</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(301) </a:t>
            </a:r>
            <a:r>
              <a:rPr lang="en-US" sz="2400" b="1" kern="0" dirty="0" smtClean="0">
                <a:solidFill>
                  <a:srgbClr val="000000"/>
                </a:solidFill>
                <a:latin typeface="Arial Narrow"/>
                <a:ea typeface="ＭＳ Ｐゴシック" pitchFamily="-107" charset="-128"/>
              </a:rPr>
              <a:t>975-2036</a:t>
            </a:r>
            <a:endParaRPr lang="en-US" sz="2400" dirty="0">
              <a:ea typeface="ＭＳ Ｐゴシック" pitchFamily="-109" charset="-128"/>
            </a:endParaRPr>
          </a:p>
        </p:txBody>
      </p:sp>
    </p:spTree>
    <p:extLst>
      <p:ext uri="{BB962C8B-B14F-4D97-AF65-F5344CB8AC3E}">
        <p14:creationId xmlns:p14="http://schemas.microsoft.com/office/powerpoint/2010/main" val="357442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3694" y="292754"/>
            <a:ext cx="8087591" cy="697846"/>
          </a:xfrm>
        </p:spPr>
        <p:txBody>
          <a:bodyPr/>
          <a:lstStyle/>
          <a:p>
            <a:pPr>
              <a:lnSpc>
                <a:spcPts val="4487"/>
              </a:lnSpc>
            </a:pPr>
            <a:r>
              <a:rPr lang="en-US" sz="4000" dirty="0" smtClean="0">
                <a:latin typeface="Arial Narrow" pitchFamily="34" charset="0"/>
                <a:ea typeface="ＭＳ Ｐゴシック" pitchFamily="34" charset="-128"/>
                <a:cs typeface="Arial Narrow" pitchFamily="34" charset="0"/>
              </a:rPr>
              <a:t>The Role of Core Values and Concepts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7186766" cy="47548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0" y="228600"/>
            <a:ext cx="3352800" cy="533400"/>
          </a:xfrm>
        </p:spPr>
        <p:txBody>
          <a:bodyPr/>
          <a:lstStyle/>
          <a:p>
            <a:pPr marL="0" indent="0">
              <a:spcBef>
                <a:spcPts val="1795"/>
              </a:spcBef>
              <a:buNone/>
            </a:pPr>
            <a:r>
              <a:rPr lang="en-US" sz="2800" b="1" dirty="0" smtClean="0">
                <a:ea typeface="ＭＳ Ｐゴシック" pitchFamily="34" charset="-128"/>
              </a:rPr>
              <a:t>Visionary leadership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326" y="1066800"/>
            <a:ext cx="4926874" cy="4937760"/>
          </a:xfrm>
          <a:prstGeom prst="rect">
            <a:avLst/>
          </a:prstGeom>
        </p:spPr>
      </p:pic>
      <p:sp>
        <p:nvSpPr>
          <p:cNvPr id="7" name="Rectangle 3"/>
          <p:cNvSpPr txBox="1">
            <a:spLocks noChangeArrowheads="1"/>
          </p:cNvSpPr>
          <p:nvPr/>
        </p:nvSpPr>
        <p:spPr bwMode="auto">
          <a:xfrm>
            <a:off x="228600" y="3864429"/>
            <a:ext cx="2950028" cy="849086"/>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Customer-driven </a:t>
            </a:r>
            <a:br>
              <a:rPr lang="en-US" sz="2800" b="1" kern="0" dirty="0" smtClean="0">
                <a:ea typeface="ＭＳ Ｐゴシック" pitchFamily="34" charset="-128"/>
              </a:rPr>
            </a:br>
            <a:r>
              <a:rPr lang="en-US" sz="2800" b="1" kern="0" dirty="0" smtClean="0">
                <a:ea typeface="ＭＳ Ｐゴシック" pitchFamily="34" charset="-128"/>
              </a:rPr>
              <a:t>excellence</a:t>
            </a:r>
          </a:p>
        </p:txBody>
      </p:sp>
      <p:sp>
        <p:nvSpPr>
          <p:cNvPr id="8" name="Rectangle 3"/>
          <p:cNvSpPr txBox="1">
            <a:spLocks noChangeArrowheads="1"/>
          </p:cNvSpPr>
          <p:nvPr/>
        </p:nvSpPr>
        <p:spPr bwMode="auto">
          <a:xfrm>
            <a:off x="6248400" y="5791200"/>
            <a:ext cx="2895600" cy="941615"/>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Organizational and </a:t>
            </a:r>
            <a:br>
              <a:rPr lang="en-US" sz="2800" b="1" kern="0" dirty="0" smtClean="0">
                <a:ea typeface="ＭＳ Ｐゴシック" pitchFamily="34" charset="-128"/>
              </a:rPr>
            </a:br>
            <a:r>
              <a:rPr lang="en-US" sz="2800" b="1" kern="0" dirty="0" smtClean="0">
                <a:ea typeface="ＭＳ Ｐゴシック" pitchFamily="34" charset="-128"/>
              </a:rPr>
              <a:t>personal learning</a:t>
            </a:r>
          </a:p>
        </p:txBody>
      </p:sp>
      <p:cxnSp>
        <p:nvCxnSpPr>
          <p:cNvPr id="4" name="Straight Arrow Connector 3"/>
          <p:cNvCxnSpPr/>
          <p:nvPr/>
        </p:nvCxnSpPr>
        <p:spPr bwMode="auto">
          <a:xfrm flipH="1">
            <a:off x="5572397" y="762000"/>
            <a:ext cx="990600" cy="1676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2769326" y="4343400"/>
            <a:ext cx="1431471"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flipV="1">
            <a:off x="5953397" y="4533900"/>
            <a:ext cx="1371600" cy="13335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52400" y="1828800"/>
            <a:ext cx="2438400" cy="1828800"/>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Valuing workforce members and partners</a:t>
            </a:r>
          </a:p>
          <a:p>
            <a:pPr>
              <a:spcBef>
                <a:spcPts val="1795"/>
              </a:spcBef>
            </a:pPr>
            <a:endParaRPr lang="en-US" sz="2800" b="1" kern="0" dirty="0" smtClean="0">
              <a:ea typeface="ＭＳ Ｐゴシック" pitchFamily="34" charset="-12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740229"/>
            <a:ext cx="4926874" cy="4937760"/>
          </a:xfrm>
          <a:prstGeom prst="rect">
            <a:avLst/>
          </a:prstGeom>
        </p:spPr>
      </p:pic>
      <p:sp>
        <p:nvSpPr>
          <p:cNvPr id="9" name="Rectangle 3"/>
          <p:cNvSpPr txBox="1">
            <a:spLocks noChangeArrowheads="1"/>
          </p:cNvSpPr>
          <p:nvPr/>
        </p:nvSpPr>
        <p:spPr bwMode="auto">
          <a:xfrm>
            <a:off x="7086600" y="4807131"/>
            <a:ext cx="1523999" cy="914400"/>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Agility</a:t>
            </a:r>
          </a:p>
        </p:txBody>
      </p:sp>
      <p:sp>
        <p:nvSpPr>
          <p:cNvPr id="8" name="Rectangle 3"/>
          <p:cNvSpPr>
            <a:spLocks noGrp="1" noChangeArrowheads="1"/>
          </p:cNvSpPr>
          <p:nvPr>
            <p:ph idx="1"/>
          </p:nvPr>
        </p:nvSpPr>
        <p:spPr>
          <a:xfrm>
            <a:off x="6781800" y="718458"/>
            <a:ext cx="2057400" cy="990600"/>
          </a:xfrm>
        </p:spPr>
        <p:txBody>
          <a:bodyPr/>
          <a:lstStyle/>
          <a:p>
            <a:pPr marL="0" indent="0">
              <a:spcBef>
                <a:spcPts val="1795"/>
              </a:spcBef>
              <a:buNone/>
            </a:pPr>
            <a:r>
              <a:rPr lang="en-US" sz="2800" b="1" dirty="0" smtClean="0">
                <a:ea typeface="ＭＳ Ｐゴシック" pitchFamily="34" charset="-128"/>
              </a:rPr>
              <a:t>Managing for innovation</a:t>
            </a:r>
          </a:p>
          <a:p>
            <a:pPr>
              <a:spcBef>
                <a:spcPts val="1795"/>
              </a:spcBef>
            </a:pPr>
            <a:endParaRPr lang="en-US" sz="2800" b="1" dirty="0" smtClean="0">
              <a:ea typeface="ＭＳ Ｐゴシック" pitchFamily="34" charset="-128"/>
            </a:endParaRPr>
          </a:p>
        </p:txBody>
      </p:sp>
      <p:cxnSp>
        <p:nvCxnSpPr>
          <p:cNvPr id="12" name="Straight Arrow Connector 11"/>
          <p:cNvCxnSpPr/>
          <p:nvPr/>
        </p:nvCxnSpPr>
        <p:spPr bwMode="auto">
          <a:xfrm>
            <a:off x="1752600" y="3124200"/>
            <a:ext cx="2438400" cy="12192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5562600" y="3581400"/>
            <a:ext cx="1524000" cy="1524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6019800" y="1600200"/>
            <a:ext cx="1371600" cy="1524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234440"/>
            <a:ext cx="4926874" cy="4937760"/>
          </a:xfrm>
          <a:prstGeom prst="rect">
            <a:avLst/>
          </a:prstGeom>
        </p:spPr>
      </p:pic>
      <p:sp>
        <p:nvSpPr>
          <p:cNvPr id="8" name="Rectangle 3"/>
          <p:cNvSpPr>
            <a:spLocks noGrp="1" noChangeArrowheads="1"/>
          </p:cNvSpPr>
          <p:nvPr>
            <p:ph idx="1"/>
          </p:nvPr>
        </p:nvSpPr>
        <p:spPr>
          <a:xfrm>
            <a:off x="423574" y="1382525"/>
            <a:ext cx="2853026" cy="1101595"/>
          </a:xfrm>
        </p:spPr>
        <p:txBody>
          <a:bodyPr/>
          <a:lstStyle/>
          <a:p>
            <a:pPr marL="0" indent="0">
              <a:spcBef>
                <a:spcPts val="1795"/>
              </a:spcBef>
              <a:buNone/>
            </a:pPr>
            <a:r>
              <a:rPr lang="en-US" sz="2800" b="1" dirty="0" smtClean="0">
                <a:ea typeface="ＭＳ Ｐゴシック" pitchFamily="34" charset="-128"/>
              </a:rPr>
              <a:t>Focus on results and creating value</a:t>
            </a:r>
          </a:p>
        </p:txBody>
      </p:sp>
      <p:sp>
        <p:nvSpPr>
          <p:cNvPr id="13" name="Rectangle 3"/>
          <p:cNvSpPr txBox="1">
            <a:spLocks noChangeArrowheads="1"/>
          </p:cNvSpPr>
          <p:nvPr/>
        </p:nvSpPr>
        <p:spPr bwMode="auto">
          <a:xfrm>
            <a:off x="1257300" y="4470724"/>
            <a:ext cx="2514600" cy="908996"/>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Societal responsibility</a:t>
            </a:r>
          </a:p>
        </p:txBody>
      </p:sp>
      <p:sp>
        <p:nvSpPr>
          <p:cNvPr id="15" name="Rectangle 3"/>
          <p:cNvSpPr txBox="1">
            <a:spLocks noChangeArrowheads="1"/>
          </p:cNvSpPr>
          <p:nvPr/>
        </p:nvSpPr>
        <p:spPr bwMode="auto">
          <a:xfrm>
            <a:off x="3124200" y="304821"/>
            <a:ext cx="3320143" cy="64985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Systems perspective</a:t>
            </a:r>
          </a:p>
        </p:txBody>
      </p:sp>
      <p:sp>
        <p:nvSpPr>
          <p:cNvPr id="17" name="Rectangle 3"/>
          <p:cNvSpPr txBox="1">
            <a:spLocks noChangeArrowheads="1"/>
          </p:cNvSpPr>
          <p:nvPr/>
        </p:nvSpPr>
        <p:spPr bwMode="auto">
          <a:xfrm>
            <a:off x="914400" y="2712720"/>
            <a:ext cx="2209800" cy="914400"/>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795"/>
              </a:spcBef>
              <a:buNone/>
            </a:pPr>
            <a:r>
              <a:rPr lang="en-US" sz="2800" b="1" kern="0" dirty="0" smtClean="0">
                <a:ea typeface="ＭＳ Ｐゴシック" pitchFamily="34" charset="-128"/>
              </a:rPr>
              <a:t>Management by fact</a:t>
            </a:r>
          </a:p>
        </p:txBody>
      </p:sp>
      <p:cxnSp>
        <p:nvCxnSpPr>
          <p:cNvPr id="18" name="Straight Arrow Connector 17"/>
          <p:cNvCxnSpPr/>
          <p:nvPr/>
        </p:nvCxnSpPr>
        <p:spPr bwMode="auto">
          <a:xfrm>
            <a:off x="2667000" y="2211977"/>
            <a:ext cx="2362200" cy="84364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5029200" y="807720"/>
            <a:ext cx="533400" cy="1447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3396343" y="4160520"/>
            <a:ext cx="1524000" cy="7647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2209800" y="3246120"/>
            <a:ext cx="2590800" cy="3810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76922"/>
            <a:ext cx="7250546" cy="1143000"/>
          </a:xfrm>
        </p:spPr>
        <p:txBody>
          <a:bodyPr/>
          <a:lstStyle/>
          <a:p>
            <a:pPr>
              <a:lnSpc>
                <a:spcPts val="4487"/>
              </a:lnSpc>
            </a:pPr>
            <a:r>
              <a:rPr lang="en-US" sz="4400" dirty="0" smtClean="0">
                <a:latin typeface="Arial Narrow" pitchFamily="34" charset="0"/>
                <a:ea typeface="ＭＳ Ｐゴシック" pitchFamily="34" charset="-128"/>
                <a:cs typeface="Arial Narrow" pitchFamily="34" charset="0"/>
              </a:rPr>
              <a:t>Baldrige Criteria Framework: </a:t>
            </a:r>
            <a:br>
              <a:rPr lang="en-US" sz="4400" dirty="0" smtClean="0">
                <a:latin typeface="Arial Narrow" pitchFamily="34" charset="0"/>
                <a:ea typeface="ＭＳ Ｐゴシック" pitchFamily="34" charset="-128"/>
                <a:cs typeface="Arial Narrow" pitchFamily="34" charset="0"/>
              </a:rPr>
            </a:br>
            <a:r>
              <a:rPr lang="en-US" sz="4400" dirty="0" smtClean="0">
                <a:latin typeface="Arial Narrow" pitchFamily="34" charset="0"/>
                <a:ea typeface="ＭＳ Ｐゴシック" pitchFamily="34" charset="-128"/>
                <a:cs typeface="Arial Narrow" pitchFamily="34" charset="0"/>
              </a:rPr>
              <a:t>A Systems Perspective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3600" y="1447800"/>
            <a:ext cx="6396020" cy="44805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90660" y="611632"/>
            <a:ext cx="4240545" cy="759968"/>
          </a:xfrm>
          <a:prstGeom prst="rect">
            <a:avLst/>
          </a:prstGeom>
          <a:noFill/>
          <a:ln w="9525">
            <a:noFill/>
            <a:miter lim="800000"/>
            <a:headEnd/>
            <a:tailEnd/>
          </a:ln>
        </p:spPr>
        <p:txBody>
          <a:bodyPr wrap="square" lIns="82058" tIns="41029" rIns="82058" bIns="41029">
            <a:spAutoFit/>
          </a:bodyPr>
          <a:lstStyle/>
          <a:p>
            <a:pPr eaLnBrk="0" hangingPunct="0">
              <a:spcBef>
                <a:spcPct val="50000"/>
              </a:spcBef>
              <a:defRPr/>
            </a:pPr>
            <a:r>
              <a:rPr lang="en-US" sz="4400" b="1">
                <a:latin typeface="+mj-lt"/>
                <a:ea typeface="ＭＳ Ｐゴシック" pitchFamily="-109" charset="-128"/>
              </a:rPr>
              <a:t>Item </a:t>
            </a:r>
            <a:r>
              <a:rPr lang="en-US" sz="4400" b="1" smtClean="0">
                <a:latin typeface="+mj-lt"/>
                <a:ea typeface="ＭＳ Ｐゴシック" pitchFamily="-109" charset="-128"/>
              </a:rPr>
              <a:t>Format</a:t>
            </a:r>
            <a:endParaRPr lang="en-US" sz="4400" b="1" dirty="0">
              <a:latin typeface="+mj-lt"/>
              <a:ea typeface="ＭＳ Ｐゴシック" pitchFamily="-109"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0" y="1371600"/>
            <a:ext cx="8957610" cy="3657600"/>
          </a:xfrm>
          <a:prstGeom prst="rect">
            <a:avLst/>
          </a:prstGeom>
        </p:spPr>
      </p:pic>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493818" y="672353"/>
            <a:ext cx="5334000"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dirty="0"/>
          </a:p>
        </p:txBody>
      </p:sp>
      <p:sp>
        <p:nvSpPr>
          <p:cNvPr id="9219" name="Text Box 4"/>
          <p:cNvSpPr txBox="1">
            <a:spLocks noChangeArrowheads="1"/>
          </p:cNvSpPr>
          <p:nvPr/>
        </p:nvSpPr>
        <p:spPr bwMode="auto">
          <a:xfrm>
            <a:off x="427965" y="901498"/>
            <a:ext cx="6927273" cy="759968"/>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4400" b="1" dirty="0" smtClean="0">
                <a:latin typeface="+mj-lt"/>
                <a:ea typeface="ＭＳ Ｐゴシック" pitchFamily="-109" charset="-128"/>
              </a:rPr>
              <a:t>Notes</a:t>
            </a:r>
            <a:endParaRPr lang="en-US" sz="4400" b="1" dirty="0">
              <a:latin typeface="+mj-lt"/>
              <a:ea typeface="ＭＳ Ｐゴシック" pitchFamily="-109" charset="-12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971" y="1828800"/>
            <a:ext cx="8765178" cy="2982313"/>
          </a:xfrm>
          <a:prstGeom prst="rect">
            <a:avLst/>
          </a:prstGeom>
        </p:spPr>
      </p:pic>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5066</Words>
  <Application>Microsoft Office PowerPoint</Application>
  <PresentationFormat>On-screen Show (4:3)</PresentationFormat>
  <Paragraphs>265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Baldrige Criteria for  Performance Excellence </vt:lpstr>
      <vt:lpstr>Criteria Categories</vt:lpstr>
      <vt:lpstr>The Role of Core Values and Concepts</vt:lpstr>
      <vt:lpstr>PowerPoint Presentation</vt:lpstr>
      <vt:lpstr>PowerPoint Presentation</vt:lpstr>
      <vt:lpstr>PowerPoint Presentation</vt:lpstr>
      <vt:lpstr>Baldrige Criteria Framework:  A Systems Perspective</vt:lpstr>
      <vt:lpstr>PowerPoint Presentation</vt:lpstr>
      <vt:lpstr>PowerPoint Presentation</vt:lpstr>
      <vt:lpstr>PowerPoint Presentation</vt:lpstr>
      <vt:lpstr>PowerPoint Presentation</vt:lpstr>
      <vt:lpstr>Organizational Profile</vt:lpstr>
      <vt:lpstr>Category Point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Manufacturing Leaders on the Criteria</vt:lpstr>
      <vt:lpstr>Service Industry Leaders on the Criteria</vt:lpstr>
      <vt:lpstr>Small Business Leaders on the Criteria</vt:lpstr>
      <vt:lpstr>Nonprofit/Government Leaders  on the Criteria</vt:lpstr>
      <vt:lpstr>For More Information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Garshick, Ellen</dc:creator>
  <cp:lastModifiedBy>Garshick</cp:lastModifiedBy>
  <cp:revision>63</cp:revision>
  <cp:lastPrinted>2013-02-20T18:55:56Z</cp:lastPrinted>
  <dcterms:created xsi:type="dcterms:W3CDTF">2012-08-28T19:01:14Z</dcterms:created>
  <dcterms:modified xsi:type="dcterms:W3CDTF">2013-10-31T19:26:49Z</dcterms:modified>
</cp:coreProperties>
</file>